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88" r:id="rId27"/>
    <p:sldId id="289" r:id="rId28"/>
    <p:sldId id="290" r:id="rId29"/>
    <p:sldId id="291" r:id="rId30"/>
    <p:sldId id="292" r:id="rId31"/>
    <p:sldId id="293" r:id="rId32"/>
    <p:sldId id="294" r:id="rId33"/>
    <p:sldId id="295" r:id="rId34"/>
    <p:sldId id="296" r:id="rId35"/>
    <p:sldId id="297" r:id="rId36"/>
    <p:sldId id="298" r:id="rId37"/>
    <p:sldId id="299" r:id="rId38"/>
    <p:sldId id="300" r:id="rId39"/>
    <p:sldId id="301" r:id="rId40"/>
    <p:sldId id="302" r:id="rId41"/>
    <p:sldId id="303" r:id="rId42"/>
    <p:sldId id="304" r:id="rId43"/>
    <p:sldId id="305" r:id="rId44"/>
    <p:sldId id="306" r:id="rId45"/>
    <p:sldId id="307" r:id="rId46"/>
    <p:sldId id="308" r:id="rId47"/>
    <p:sldId id="309" r:id="rId48"/>
    <p:sldId id="310" r:id="rId49"/>
    <p:sldId id="311" r:id="rId50"/>
    <p:sldId id="312" r:id="rId51"/>
    <p:sldId id="313" r:id="rId52"/>
    <p:sldId id="314" r:id="rId53"/>
    <p:sldId id="315" r:id="rId54"/>
    <p:sldId id="316" r:id="rId55"/>
    <p:sldId id="317" r:id="rId56"/>
    <p:sldId id="318" r:id="rId57"/>
    <p:sldId id="319" r:id="rId58"/>
    <p:sldId id="320" r:id="rId59"/>
    <p:sldId id="321" r:id="rId60"/>
    <p:sldId id="322" r:id="rId61"/>
    <p:sldId id="323" r:id="rId62"/>
    <p:sldId id="324" r:id="rId63"/>
    <p:sldId id="325" r:id="rId64"/>
    <p:sldId id="326" r:id="rId65"/>
    <p:sldId id="327" r:id="rId66"/>
    <p:sldId id="328" r:id="rId67"/>
    <p:sldId id="329" r:id="rId68"/>
    <p:sldId id="330" r:id="rId69"/>
    <p:sldId id="331" r:id="rId70"/>
    <p:sldId id="332" r:id="rId71"/>
    <p:sldId id="333" r:id="rId72"/>
    <p:sldId id="334" r:id="rId73"/>
    <p:sldId id="335" r:id="rId74"/>
    <p:sldId id="336" r:id="rId75"/>
    <p:sldId id="337" r:id="rId76"/>
    <p:sldId id="338" r:id="rId77"/>
    <p:sldId id="339" r:id="rId78"/>
    <p:sldId id="340" r:id="rId79"/>
    <p:sldId id="341" r:id="rId80"/>
    <p:sldId id="342" r:id="rId81"/>
    <p:sldId id="343" r:id="rId82"/>
    <p:sldId id="344" r:id="rId83"/>
    <p:sldId id="345" r:id="rId84"/>
    <p:sldId id="346" r:id="rId85"/>
    <p:sldId id="347" r:id="rId86"/>
    <p:sldId id="348" r:id="rId87"/>
  </p:sldIdLst>
  <p:sldSz cx="4610100" cy="3460750"/>
  <p:notesSz cx="4610100" cy="346075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2" autoAdjust="0"/>
    <p:restoredTop sz="94542" autoAdjust="0"/>
  </p:normalViewPr>
  <p:slideViewPr>
    <p:cSldViewPr>
      <p:cViewPr varScale="1">
        <p:scale>
          <a:sx n="149" d="100"/>
          <a:sy n="149" d="100"/>
        </p:scale>
        <p:origin x="114" y="708"/>
      </p:cViewPr>
      <p:guideLst>
        <p:guide orient="horz" pos="2880"/>
        <p:guide pos="2160"/>
      </p:guideLst>
    </p:cSldViewPr>
  </p:slideViewPr>
  <p:outlineViewPr>
    <p:cViewPr>
      <p:scale>
        <a:sx n="33" d="100"/>
        <a:sy n="33" d="100"/>
      </p:scale>
      <p:origin x="0" y="-7038"/>
    </p:cViewPr>
    <p:sldLst>
      <p:sld r:id="rId1" collapse="1"/>
    </p:sldLst>
  </p:outlineViewPr>
  <p:notesTextViewPr>
    <p:cViewPr>
      <p:scale>
        <a:sx n="100" d="100"/>
        <a:sy n="100" d="100"/>
      </p:scale>
      <p:origin x="0" y="0"/>
    </p:cViewPr>
  </p:notesTextViewPr>
  <p:sorterViewPr>
    <p:cViewPr>
      <p:scale>
        <a:sx n="100" d="100"/>
        <a:sy n="100" d="100"/>
      </p:scale>
      <p:origin x="0" y="-1038"/>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viewProps" Target="viewProp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notesMaster" Target="notesMasters/notesMaster1.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_rels/viewProps.xml.rels><?xml version="1.0" encoding="UTF-8" standalone="yes"?>
<Relationships xmlns="http://schemas.openxmlformats.org/package/2006/relationships"><Relationship Id="rId1" Type="http://schemas.openxmlformats.org/officeDocument/2006/relationships/slide" Target="slides/slide3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997075" cy="17303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2611438" y="0"/>
            <a:ext cx="1997075" cy="173038"/>
          </a:xfrm>
          <a:prstGeom prst="rect">
            <a:avLst/>
          </a:prstGeom>
        </p:spPr>
        <p:txBody>
          <a:bodyPr vert="horz" lIns="91440" tIns="45720" rIns="91440" bIns="45720" rtlCol="0"/>
          <a:lstStyle>
            <a:lvl1pPr algn="r">
              <a:defRPr sz="1200"/>
            </a:lvl1pPr>
          </a:lstStyle>
          <a:p>
            <a:fld id="{B7C51687-7CE5-4A13-8A4B-A693D04220C2}" type="datetimeFigureOut">
              <a:rPr lang="en-GB" smtClean="0"/>
              <a:t>03/08/2022</a:t>
            </a:fld>
            <a:endParaRPr lang="en-GB"/>
          </a:p>
        </p:txBody>
      </p:sp>
      <p:sp>
        <p:nvSpPr>
          <p:cNvPr id="4" name="Slide Image Placeholder 3"/>
          <p:cNvSpPr>
            <a:spLocks noGrp="1" noRot="1" noChangeAspect="1"/>
          </p:cNvSpPr>
          <p:nvPr>
            <p:ph type="sldImg" idx="2"/>
          </p:nvPr>
        </p:nvSpPr>
        <p:spPr>
          <a:xfrm>
            <a:off x="1527175" y="433388"/>
            <a:ext cx="1555750" cy="1166812"/>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460375" y="1665288"/>
            <a:ext cx="3689350" cy="136366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3287713"/>
            <a:ext cx="1997075" cy="17303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2611438" y="3287713"/>
            <a:ext cx="1997075" cy="173037"/>
          </a:xfrm>
          <a:prstGeom prst="rect">
            <a:avLst/>
          </a:prstGeom>
        </p:spPr>
        <p:txBody>
          <a:bodyPr vert="horz" lIns="91440" tIns="45720" rIns="91440" bIns="45720" rtlCol="0" anchor="b"/>
          <a:lstStyle>
            <a:lvl1pPr algn="r">
              <a:defRPr sz="1200"/>
            </a:lvl1pPr>
          </a:lstStyle>
          <a:p>
            <a:fld id="{1F5B51B7-2415-45B3-94BD-CED766B614E8}" type="slidenum">
              <a:rPr lang="en-GB" smtClean="0"/>
              <a:t>‹#›</a:t>
            </a:fld>
            <a:endParaRPr lang="en-GB"/>
          </a:p>
        </p:txBody>
      </p:sp>
    </p:spTree>
    <p:extLst>
      <p:ext uri="{BB962C8B-B14F-4D97-AF65-F5344CB8AC3E}">
        <p14:creationId xmlns:p14="http://schemas.microsoft.com/office/powerpoint/2010/main" val="5382160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F5B51B7-2415-45B3-94BD-CED766B614E8}" type="slidenum">
              <a:rPr lang="en-GB" smtClean="0"/>
              <a:t>37</a:t>
            </a:fld>
            <a:endParaRPr lang="en-GB"/>
          </a:p>
        </p:txBody>
      </p:sp>
    </p:spTree>
    <p:extLst>
      <p:ext uri="{BB962C8B-B14F-4D97-AF65-F5344CB8AC3E}">
        <p14:creationId xmlns:p14="http://schemas.microsoft.com/office/powerpoint/2010/main" val="1783012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4608195" cy="3456304"/>
          </a:xfrm>
          <a:custGeom>
            <a:avLst/>
            <a:gdLst/>
            <a:ahLst/>
            <a:cxnLst/>
            <a:rect l="l" t="t" r="r" b="b"/>
            <a:pathLst>
              <a:path w="4608195" h="3456304">
                <a:moveTo>
                  <a:pt x="4608004" y="0"/>
                </a:moveTo>
                <a:lnTo>
                  <a:pt x="0" y="0"/>
                </a:lnTo>
                <a:lnTo>
                  <a:pt x="0" y="3456000"/>
                </a:lnTo>
                <a:lnTo>
                  <a:pt x="4608004" y="3456000"/>
                </a:lnTo>
                <a:lnTo>
                  <a:pt x="4608004" y="0"/>
                </a:lnTo>
                <a:close/>
              </a:path>
            </a:pathLst>
          </a:custGeom>
          <a:solidFill>
            <a:srgbClr val="F9F9F9"/>
          </a:solidFill>
        </p:spPr>
        <p:txBody>
          <a:bodyPr wrap="square" lIns="0" tIns="0" rIns="0" bIns="0" rtlCol="0"/>
          <a:lstStyle/>
          <a:p>
            <a:endParaRPr/>
          </a:p>
        </p:txBody>
      </p:sp>
      <p:sp>
        <p:nvSpPr>
          <p:cNvPr id="2" name="Holder 2"/>
          <p:cNvSpPr>
            <a:spLocks noGrp="1"/>
          </p:cNvSpPr>
          <p:nvPr>
            <p:ph type="ctrTitle"/>
          </p:nvPr>
        </p:nvSpPr>
        <p:spPr>
          <a:xfrm>
            <a:off x="347294" y="1025794"/>
            <a:ext cx="3915511" cy="549275"/>
          </a:xfrm>
          <a:prstGeom prst="rect">
            <a:avLst/>
          </a:prstGeom>
        </p:spPr>
        <p:txBody>
          <a:bodyPr wrap="square" lIns="0" tIns="0" rIns="0" bIns="0">
            <a:spAutoFit/>
          </a:bodyPr>
          <a:lstStyle>
            <a:lvl1pPr>
              <a:defRPr sz="1400" b="1" i="0">
                <a:solidFill>
                  <a:srgbClr val="22373A"/>
                </a:solidFill>
                <a:latin typeface="Arial"/>
                <a:cs typeface="Arial"/>
              </a:defRPr>
            </a:lvl1pPr>
          </a:lstStyle>
          <a:p>
            <a:endParaRPr/>
          </a:p>
        </p:txBody>
      </p:sp>
      <p:sp>
        <p:nvSpPr>
          <p:cNvPr id="3" name="Holder 3"/>
          <p:cNvSpPr>
            <a:spLocks noGrp="1"/>
          </p:cNvSpPr>
          <p:nvPr>
            <p:ph type="subTitle" idx="4"/>
          </p:nvPr>
        </p:nvSpPr>
        <p:spPr>
          <a:xfrm>
            <a:off x="691515" y="1938020"/>
            <a:ext cx="3227070" cy="865187"/>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8/3/2022</a:t>
            </a:fld>
            <a:endParaRPr lang="en-US"/>
          </a:p>
        </p:txBody>
      </p:sp>
      <p:sp>
        <p:nvSpPr>
          <p:cNvPr id="6" name="Holder 6"/>
          <p:cNvSpPr>
            <a:spLocks noGrp="1"/>
          </p:cNvSpPr>
          <p:nvPr>
            <p:ph type="sldNum" sz="quarter" idx="7"/>
          </p:nvPr>
        </p:nvSpPr>
        <p:spPr/>
        <p:txBody>
          <a:bodyPr lIns="0" tIns="0" rIns="0" bIns="0"/>
          <a:lstStyle>
            <a:lvl1pPr>
              <a:defRPr sz="800" b="0" i="0">
                <a:solidFill>
                  <a:srgbClr val="22373A"/>
                </a:solidFill>
                <a:latin typeface="Trebuchet MS"/>
                <a:cs typeface="Trebuchet MS"/>
              </a:defRPr>
            </a:lvl1pPr>
          </a:lstStyle>
          <a:p>
            <a:pPr marL="91440">
              <a:lnSpc>
                <a:spcPct val="100000"/>
              </a:lnSpc>
              <a:spcBef>
                <a:spcPts val="219"/>
              </a:spcBef>
            </a:pPr>
            <a:fld id="{81D60167-4931-47E6-BA6A-407CBD079E47}" type="slidenum">
              <a:rPr dirty="0"/>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rgbClr val="F9F9F9"/>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100" b="0" i="0">
                <a:solidFill>
                  <a:srgbClr val="22373A"/>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8/3/2022</a:t>
            </a:fld>
            <a:endParaRPr lang="en-US"/>
          </a:p>
        </p:txBody>
      </p:sp>
      <p:sp>
        <p:nvSpPr>
          <p:cNvPr id="6" name="Holder 6"/>
          <p:cNvSpPr>
            <a:spLocks noGrp="1"/>
          </p:cNvSpPr>
          <p:nvPr>
            <p:ph type="sldNum" sz="quarter" idx="7"/>
          </p:nvPr>
        </p:nvSpPr>
        <p:spPr/>
        <p:txBody>
          <a:bodyPr lIns="0" tIns="0" rIns="0" bIns="0"/>
          <a:lstStyle>
            <a:lvl1pPr>
              <a:defRPr sz="800" b="0" i="0">
                <a:solidFill>
                  <a:srgbClr val="22373A"/>
                </a:solidFill>
                <a:latin typeface="Trebuchet MS"/>
                <a:cs typeface="Trebuchet MS"/>
              </a:defRPr>
            </a:lvl1pPr>
          </a:lstStyle>
          <a:p>
            <a:pPr marL="91440">
              <a:lnSpc>
                <a:spcPct val="100000"/>
              </a:lnSpc>
              <a:spcBef>
                <a:spcPts val="219"/>
              </a:spcBef>
            </a:pP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rgbClr val="F9F9F9"/>
                </a:solidFill>
                <a:latin typeface="Arial"/>
                <a:cs typeface="Arial"/>
              </a:defRPr>
            </a:lvl1pPr>
          </a:lstStyle>
          <a:p>
            <a:endParaRPr/>
          </a:p>
        </p:txBody>
      </p:sp>
      <p:sp>
        <p:nvSpPr>
          <p:cNvPr id="3" name="Holder 3"/>
          <p:cNvSpPr>
            <a:spLocks noGrp="1"/>
          </p:cNvSpPr>
          <p:nvPr>
            <p:ph sz="half" idx="2"/>
          </p:nvPr>
        </p:nvSpPr>
        <p:spPr>
          <a:xfrm>
            <a:off x="230505" y="795972"/>
            <a:ext cx="2005393" cy="2284095"/>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2374201" y="795972"/>
            <a:ext cx="2005393" cy="2284095"/>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8/3/2022</a:t>
            </a:fld>
            <a:endParaRPr lang="en-US"/>
          </a:p>
        </p:txBody>
      </p:sp>
      <p:sp>
        <p:nvSpPr>
          <p:cNvPr id="7" name="Holder 7"/>
          <p:cNvSpPr>
            <a:spLocks noGrp="1"/>
          </p:cNvSpPr>
          <p:nvPr>
            <p:ph type="sldNum" sz="quarter" idx="7"/>
          </p:nvPr>
        </p:nvSpPr>
        <p:spPr/>
        <p:txBody>
          <a:bodyPr lIns="0" tIns="0" rIns="0" bIns="0"/>
          <a:lstStyle>
            <a:lvl1pPr>
              <a:defRPr sz="800" b="0" i="0">
                <a:solidFill>
                  <a:srgbClr val="22373A"/>
                </a:solidFill>
                <a:latin typeface="Trebuchet MS"/>
                <a:cs typeface="Trebuchet MS"/>
              </a:defRPr>
            </a:lvl1pPr>
          </a:lstStyle>
          <a:p>
            <a:pPr marL="91440">
              <a:lnSpc>
                <a:spcPct val="100000"/>
              </a:lnSpc>
              <a:spcBef>
                <a:spcPts val="219"/>
              </a:spcBef>
            </a:pP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200" b="1" i="0">
                <a:solidFill>
                  <a:srgbClr val="F9F9F9"/>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8/3/2022</a:t>
            </a:fld>
            <a:endParaRPr lang="en-US"/>
          </a:p>
        </p:txBody>
      </p:sp>
      <p:sp>
        <p:nvSpPr>
          <p:cNvPr id="5" name="Holder 5"/>
          <p:cNvSpPr>
            <a:spLocks noGrp="1"/>
          </p:cNvSpPr>
          <p:nvPr>
            <p:ph type="sldNum" sz="quarter" idx="7"/>
          </p:nvPr>
        </p:nvSpPr>
        <p:spPr/>
        <p:txBody>
          <a:bodyPr lIns="0" tIns="0" rIns="0" bIns="0"/>
          <a:lstStyle>
            <a:lvl1pPr>
              <a:defRPr sz="800" b="0" i="0">
                <a:solidFill>
                  <a:srgbClr val="22373A"/>
                </a:solidFill>
                <a:latin typeface="Trebuchet MS"/>
                <a:cs typeface="Trebuchet MS"/>
              </a:defRPr>
            </a:lvl1pPr>
          </a:lstStyle>
          <a:p>
            <a:pPr marL="91440">
              <a:lnSpc>
                <a:spcPct val="100000"/>
              </a:lnSpc>
              <a:spcBef>
                <a:spcPts val="219"/>
              </a:spcBef>
            </a:pP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4608195" cy="3456304"/>
          </a:xfrm>
          <a:custGeom>
            <a:avLst/>
            <a:gdLst/>
            <a:ahLst/>
            <a:cxnLst/>
            <a:rect l="l" t="t" r="r" b="b"/>
            <a:pathLst>
              <a:path w="4608195" h="3456304">
                <a:moveTo>
                  <a:pt x="4608004" y="0"/>
                </a:moveTo>
                <a:lnTo>
                  <a:pt x="0" y="0"/>
                </a:lnTo>
                <a:lnTo>
                  <a:pt x="0" y="3456000"/>
                </a:lnTo>
                <a:lnTo>
                  <a:pt x="4608004" y="3456000"/>
                </a:lnTo>
                <a:lnTo>
                  <a:pt x="4608004" y="0"/>
                </a:lnTo>
                <a:close/>
              </a:path>
            </a:pathLst>
          </a:custGeom>
          <a:solidFill>
            <a:srgbClr val="F9F9F9"/>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8/3/2022</a:t>
            </a:fld>
            <a:endParaRPr lang="en-US"/>
          </a:p>
        </p:txBody>
      </p:sp>
      <p:sp>
        <p:nvSpPr>
          <p:cNvPr id="4" name="Holder 4"/>
          <p:cNvSpPr>
            <a:spLocks noGrp="1"/>
          </p:cNvSpPr>
          <p:nvPr>
            <p:ph type="sldNum" sz="quarter" idx="7"/>
          </p:nvPr>
        </p:nvSpPr>
        <p:spPr/>
        <p:txBody>
          <a:bodyPr lIns="0" tIns="0" rIns="0" bIns="0"/>
          <a:lstStyle>
            <a:lvl1pPr>
              <a:defRPr sz="800" b="0" i="0">
                <a:solidFill>
                  <a:srgbClr val="22373A"/>
                </a:solidFill>
                <a:latin typeface="Trebuchet MS"/>
                <a:cs typeface="Trebuchet MS"/>
              </a:defRPr>
            </a:lvl1pPr>
          </a:lstStyle>
          <a:p>
            <a:pPr marL="91440">
              <a:lnSpc>
                <a:spcPct val="100000"/>
              </a:lnSpc>
              <a:spcBef>
                <a:spcPts val="219"/>
              </a:spcBef>
            </a:pP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4608195" cy="3456304"/>
          </a:xfrm>
          <a:custGeom>
            <a:avLst/>
            <a:gdLst/>
            <a:ahLst/>
            <a:cxnLst/>
            <a:rect l="l" t="t" r="r" b="b"/>
            <a:pathLst>
              <a:path w="4608195" h="3456304">
                <a:moveTo>
                  <a:pt x="4608004" y="0"/>
                </a:moveTo>
                <a:lnTo>
                  <a:pt x="0" y="0"/>
                </a:lnTo>
                <a:lnTo>
                  <a:pt x="0" y="3456000"/>
                </a:lnTo>
                <a:lnTo>
                  <a:pt x="4608004" y="3456000"/>
                </a:lnTo>
                <a:lnTo>
                  <a:pt x="4608004" y="0"/>
                </a:lnTo>
                <a:close/>
              </a:path>
            </a:pathLst>
          </a:custGeom>
          <a:solidFill>
            <a:srgbClr val="F9F9F9"/>
          </a:solidFill>
        </p:spPr>
        <p:txBody>
          <a:bodyPr wrap="square" lIns="0" tIns="0" rIns="0" bIns="0" rtlCol="0"/>
          <a:lstStyle/>
          <a:p>
            <a:endParaRPr/>
          </a:p>
        </p:txBody>
      </p:sp>
      <p:sp>
        <p:nvSpPr>
          <p:cNvPr id="17" name="bg object 17"/>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2" name="Holder 2"/>
          <p:cNvSpPr>
            <a:spLocks noGrp="1"/>
          </p:cNvSpPr>
          <p:nvPr>
            <p:ph type="title"/>
          </p:nvPr>
        </p:nvSpPr>
        <p:spPr>
          <a:xfrm>
            <a:off x="97370" y="76375"/>
            <a:ext cx="3459479" cy="207645"/>
          </a:xfrm>
          <a:prstGeom prst="rect">
            <a:avLst/>
          </a:prstGeom>
        </p:spPr>
        <p:txBody>
          <a:bodyPr wrap="square" lIns="0" tIns="0" rIns="0" bIns="0">
            <a:spAutoFit/>
          </a:bodyPr>
          <a:lstStyle>
            <a:lvl1pPr>
              <a:defRPr sz="1200" b="1" i="0">
                <a:solidFill>
                  <a:srgbClr val="F9F9F9"/>
                </a:solidFill>
                <a:latin typeface="Arial"/>
                <a:cs typeface="Arial"/>
              </a:defRPr>
            </a:lvl1pPr>
          </a:lstStyle>
          <a:p>
            <a:endParaRPr/>
          </a:p>
        </p:txBody>
      </p:sp>
      <p:sp>
        <p:nvSpPr>
          <p:cNvPr id="3" name="Holder 3"/>
          <p:cNvSpPr>
            <a:spLocks noGrp="1"/>
          </p:cNvSpPr>
          <p:nvPr>
            <p:ph type="body" idx="1"/>
          </p:nvPr>
        </p:nvSpPr>
        <p:spPr>
          <a:xfrm>
            <a:off x="340791" y="688858"/>
            <a:ext cx="3917315" cy="2122805"/>
          </a:xfrm>
          <a:prstGeom prst="rect">
            <a:avLst/>
          </a:prstGeom>
        </p:spPr>
        <p:txBody>
          <a:bodyPr wrap="square" lIns="0" tIns="0" rIns="0" bIns="0">
            <a:spAutoFit/>
          </a:bodyPr>
          <a:lstStyle>
            <a:lvl1pPr>
              <a:defRPr sz="1100" b="0" i="0">
                <a:solidFill>
                  <a:srgbClr val="22373A"/>
                </a:solidFill>
                <a:latin typeface="Tahoma"/>
                <a:cs typeface="Tahoma"/>
              </a:defRPr>
            </a:lvl1pPr>
          </a:lstStyle>
          <a:p>
            <a:endParaRPr/>
          </a:p>
        </p:txBody>
      </p:sp>
      <p:sp>
        <p:nvSpPr>
          <p:cNvPr id="4" name="Holder 4"/>
          <p:cNvSpPr>
            <a:spLocks noGrp="1"/>
          </p:cNvSpPr>
          <p:nvPr>
            <p:ph type="ftr" sz="quarter" idx="5"/>
          </p:nvPr>
        </p:nvSpPr>
        <p:spPr>
          <a:xfrm>
            <a:off x="1567434" y="3218497"/>
            <a:ext cx="1475232" cy="173037"/>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230505" y="3218497"/>
            <a:ext cx="1060323" cy="173037"/>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8/3/2022</a:t>
            </a:fld>
            <a:endParaRPr lang="en-US"/>
          </a:p>
        </p:txBody>
      </p:sp>
      <p:sp>
        <p:nvSpPr>
          <p:cNvPr id="6" name="Holder 6"/>
          <p:cNvSpPr>
            <a:spLocks noGrp="1"/>
          </p:cNvSpPr>
          <p:nvPr>
            <p:ph type="sldNum" sz="quarter" idx="7"/>
          </p:nvPr>
        </p:nvSpPr>
        <p:spPr>
          <a:xfrm>
            <a:off x="4361129" y="3191529"/>
            <a:ext cx="196862" cy="173989"/>
          </a:xfrm>
          <a:prstGeom prst="rect">
            <a:avLst/>
          </a:prstGeom>
        </p:spPr>
        <p:txBody>
          <a:bodyPr wrap="square" lIns="0" tIns="0" rIns="0" bIns="0">
            <a:spAutoFit/>
          </a:bodyPr>
          <a:lstStyle>
            <a:lvl1pPr>
              <a:defRPr sz="800" b="0" i="0">
                <a:solidFill>
                  <a:srgbClr val="22373A"/>
                </a:solidFill>
                <a:latin typeface="Trebuchet MS"/>
                <a:cs typeface="Trebuchet MS"/>
              </a:defRPr>
            </a:lvl1pPr>
          </a:lstStyle>
          <a:p>
            <a:pPr marL="91440">
              <a:lnSpc>
                <a:spcPct val="100000"/>
              </a:lnSpc>
              <a:spcBef>
                <a:spcPts val="219"/>
              </a:spcBef>
            </a:pPr>
            <a:fld id="{81D60167-4931-47E6-BA6A-407CBD079E47}" type="slidenum">
              <a:rPr dirty="0"/>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slide" Target="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 Target="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slide" Target="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 Target="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slide" Target="slide68.xml"/><Relationship Id="rId1" Type="http://schemas.openxmlformats.org/officeDocument/2006/relationships/slideLayout" Target="../slideLayouts/slideLayout5.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1430" rIns="0" bIns="0" rtlCol="0">
            <a:spAutoFit/>
          </a:bodyPr>
          <a:lstStyle/>
          <a:p>
            <a:pPr marL="12700" marR="5080">
              <a:lnSpc>
                <a:spcPct val="122800"/>
              </a:lnSpc>
              <a:spcBef>
                <a:spcPts val="90"/>
              </a:spcBef>
            </a:pPr>
            <a:r>
              <a:rPr dirty="0"/>
              <a:t>IADS</a:t>
            </a:r>
            <a:r>
              <a:rPr spc="85" dirty="0"/>
              <a:t> </a:t>
            </a:r>
            <a:r>
              <a:rPr dirty="0"/>
              <a:t>Summer</a:t>
            </a:r>
            <a:r>
              <a:rPr spc="90" dirty="0"/>
              <a:t> </a:t>
            </a:r>
            <a:r>
              <a:rPr spc="-25" dirty="0"/>
              <a:t>School:</a:t>
            </a:r>
            <a:r>
              <a:rPr spc="245" dirty="0"/>
              <a:t> </a:t>
            </a:r>
            <a:r>
              <a:rPr dirty="0"/>
              <a:t>Day</a:t>
            </a:r>
            <a:r>
              <a:rPr spc="85" dirty="0"/>
              <a:t> </a:t>
            </a:r>
            <a:r>
              <a:rPr dirty="0"/>
              <a:t>1.</a:t>
            </a:r>
            <a:r>
              <a:rPr spc="245" dirty="0"/>
              <a:t> </a:t>
            </a:r>
            <a:r>
              <a:rPr dirty="0"/>
              <a:t>Introduction</a:t>
            </a:r>
            <a:r>
              <a:rPr spc="90" dirty="0"/>
              <a:t> </a:t>
            </a:r>
            <a:r>
              <a:rPr spc="-25" dirty="0"/>
              <a:t>to </a:t>
            </a:r>
            <a:r>
              <a:rPr dirty="0"/>
              <a:t>the</a:t>
            </a:r>
            <a:r>
              <a:rPr spc="75" dirty="0"/>
              <a:t> </a:t>
            </a:r>
            <a:r>
              <a:rPr spc="-45" dirty="0"/>
              <a:t>Bayesian</a:t>
            </a:r>
            <a:r>
              <a:rPr spc="80" dirty="0"/>
              <a:t> </a:t>
            </a:r>
            <a:r>
              <a:rPr spc="-10" dirty="0"/>
              <a:t>Framework</a:t>
            </a:r>
          </a:p>
        </p:txBody>
      </p:sp>
      <p:sp>
        <p:nvSpPr>
          <p:cNvPr id="3" name="object 3"/>
          <p:cNvSpPr/>
          <p:nvPr/>
        </p:nvSpPr>
        <p:spPr>
          <a:xfrm>
            <a:off x="359994" y="1818913"/>
            <a:ext cx="3888104" cy="5080"/>
          </a:xfrm>
          <a:custGeom>
            <a:avLst/>
            <a:gdLst/>
            <a:ahLst/>
            <a:cxnLst/>
            <a:rect l="l" t="t" r="r" b="b"/>
            <a:pathLst>
              <a:path w="3888104" h="5080">
                <a:moveTo>
                  <a:pt x="0" y="5060"/>
                </a:moveTo>
                <a:lnTo>
                  <a:pt x="0" y="0"/>
                </a:lnTo>
                <a:lnTo>
                  <a:pt x="3888051" y="0"/>
                </a:lnTo>
                <a:lnTo>
                  <a:pt x="3888051" y="5060"/>
                </a:lnTo>
                <a:lnTo>
                  <a:pt x="0" y="5060"/>
                </a:lnTo>
                <a:close/>
              </a:path>
            </a:pathLst>
          </a:custGeom>
          <a:solidFill>
            <a:srgbClr val="EB801A"/>
          </a:solidFill>
        </p:spPr>
        <p:txBody>
          <a:bodyPr wrap="square" lIns="0" tIns="0" rIns="0" bIns="0" rtlCol="0"/>
          <a:lstStyle/>
          <a:p>
            <a:endParaRPr dirty="0"/>
          </a:p>
        </p:txBody>
      </p:sp>
      <p:sp>
        <p:nvSpPr>
          <p:cNvPr id="4" name="object 4"/>
          <p:cNvSpPr txBox="1"/>
          <p:nvPr/>
        </p:nvSpPr>
        <p:spPr>
          <a:xfrm>
            <a:off x="343128" y="2112396"/>
            <a:ext cx="1588135" cy="177800"/>
          </a:xfrm>
          <a:prstGeom prst="rect">
            <a:avLst/>
          </a:prstGeom>
        </p:spPr>
        <p:txBody>
          <a:bodyPr vert="horz" wrap="square" lIns="0" tIns="12065" rIns="0" bIns="0" rtlCol="0">
            <a:spAutoFit/>
          </a:bodyPr>
          <a:lstStyle/>
          <a:p>
            <a:pPr marL="12700">
              <a:lnSpc>
                <a:spcPct val="100000"/>
              </a:lnSpc>
              <a:spcBef>
                <a:spcPts val="95"/>
              </a:spcBef>
            </a:pPr>
            <a:r>
              <a:rPr sz="1000" dirty="0">
                <a:solidFill>
                  <a:srgbClr val="22373A"/>
                </a:solidFill>
                <a:latin typeface="Tahoma"/>
                <a:cs typeface="Tahoma"/>
              </a:rPr>
              <a:t>A.D.F.</a:t>
            </a:r>
            <a:r>
              <a:rPr sz="1000" spc="15" dirty="0">
                <a:solidFill>
                  <a:srgbClr val="22373A"/>
                </a:solidFill>
                <a:latin typeface="Tahoma"/>
                <a:cs typeface="Tahoma"/>
              </a:rPr>
              <a:t> </a:t>
            </a:r>
            <a:r>
              <a:rPr sz="1000" spc="-25" dirty="0">
                <a:solidFill>
                  <a:srgbClr val="22373A"/>
                </a:solidFill>
                <a:latin typeface="Tahoma"/>
                <a:cs typeface="Tahoma"/>
              </a:rPr>
              <a:t>Clarke</a:t>
            </a:r>
            <a:r>
              <a:rPr sz="1000" spc="15" dirty="0">
                <a:solidFill>
                  <a:srgbClr val="22373A"/>
                </a:solidFill>
                <a:latin typeface="Tahoma"/>
                <a:cs typeface="Tahoma"/>
              </a:rPr>
              <a:t> </a:t>
            </a:r>
            <a:r>
              <a:rPr sz="1000" spc="80" dirty="0">
                <a:solidFill>
                  <a:srgbClr val="22373A"/>
                </a:solidFill>
                <a:latin typeface="Tahoma"/>
                <a:cs typeface="Tahoma"/>
              </a:rPr>
              <a:t>&amp;</a:t>
            </a:r>
            <a:r>
              <a:rPr sz="1000" spc="20" dirty="0">
                <a:solidFill>
                  <a:srgbClr val="22373A"/>
                </a:solidFill>
                <a:latin typeface="Tahoma"/>
                <a:cs typeface="Tahoma"/>
              </a:rPr>
              <a:t> </a:t>
            </a:r>
            <a:r>
              <a:rPr sz="1000" dirty="0">
                <a:solidFill>
                  <a:srgbClr val="22373A"/>
                </a:solidFill>
                <a:latin typeface="Tahoma"/>
                <a:cs typeface="Tahoma"/>
              </a:rPr>
              <a:t>A.E.</a:t>
            </a:r>
            <a:r>
              <a:rPr sz="1000" spc="15" dirty="0">
                <a:solidFill>
                  <a:srgbClr val="22373A"/>
                </a:solidFill>
                <a:latin typeface="Tahoma"/>
                <a:cs typeface="Tahoma"/>
              </a:rPr>
              <a:t> </a:t>
            </a:r>
            <a:r>
              <a:rPr sz="1000" spc="-25" dirty="0">
                <a:solidFill>
                  <a:srgbClr val="22373A"/>
                </a:solidFill>
                <a:latin typeface="Tahoma"/>
                <a:cs typeface="Tahoma"/>
              </a:rPr>
              <a:t>Hughes</a:t>
            </a:r>
            <a:endParaRPr sz="1000" dirty="0">
              <a:latin typeface="Tahoma"/>
              <a:cs typeface="Tahoma"/>
            </a:endParaRPr>
          </a:p>
        </p:txBody>
      </p:sp>
      <p:sp>
        <p:nvSpPr>
          <p:cNvPr id="5" name="object 5"/>
          <p:cNvSpPr txBox="1"/>
          <p:nvPr/>
        </p:nvSpPr>
        <p:spPr>
          <a:xfrm>
            <a:off x="4440313" y="3207117"/>
            <a:ext cx="79375" cy="147320"/>
          </a:xfrm>
          <a:prstGeom prst="rect">
            <a:avLst/>
          </a:prstGeom>
        </p:spPr>
        <p:txBody>
          <a:bodyPr vert="horz" wrap="square" lIns="0" tIns="12065" rIns="0" bIns="0" rtlCol="0">
            <a:spAutoFit/>
          </a:bodyPr>
          <a:lstStyle/>
          <a:p>
            <a:pPr marL="12700">
              <a:lnSpc>
                <a:spcPct val="100000"/>
              </a:lnSpc>
              <a:spcBef>
                <a:spcPts val="95"/>
              </a:spcBef>
            </a:pPr>
            <a:r>
              <a:rPr sz="800" dirty="0">
                <a:solidFill>
                  <a:srgbClr val="22373A"/>
                </a:solidFill>
                <a:latin typeface="Trebuchet MS"/>
                <a:cs typeface="Trebuchet MS"/>
              </a:rPr>
              <a:t>1</a:t>
            </a:r>
            <a:endParaRPr sz="800" dirty="0">
              <a:latin typeface="Trebuchet MS"/>
              <a:cs typeface="Trebuchet MS"/>
            </a:endParaRPr>
          </a:p>
        </p:txBody>
      </p:sp>
    </p:spTree>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7370" y="76375"/>
            <a:ext cx="3459479" cy="196849"/>
          </a:xfrm>
          <a:prstGeom prst="rect">
            <a:avLst/>
          </a:prstGeom>
        </p:spPr>
        <p:txBody>
          <a:bodyPr vert="horz" wrap="square" lIns="0" tIns="12065" rIns="0" bIns="0" rtlCol="0">
            <a:spAutoFit/>
          </a:bodyPr>
          <a:lstStyle/>
          <a:p>
            <a:pPr marL="38100">
              <a:lnSpc>
                <a:spcPct val="100000"/>
              </a:lnSpc>
              <a:spcBef>
                <a:spcPts val="95"/>
              </a:spcBef>
            </a:pPr>
            <a:r>
              <a:rPr spc="-55" dirty="0">
                <a:solidFill>
                  <a:srgbClr val="FF0000"/>
                </a:solidFill>
              </a:rPr>
              <a:t>Bayesian</a:t>
            </a:r>
            <a:r>
              <a:rPr spc="-10" dirty="0"/>
              <a:t> </a:t>
            </a:r>
            <a:r>
              <a:rPr spc="-30" dirty="0"/>
              <a:t>Statistics</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91440">
              <a:lnSpc>
                <a:spcPct val="100000"/>
              </a:lnSpc>
              <a:spcBef>
                <a:spcPts val="219"/>
              </a:spcBef>
            </a:pPr>
            <a:r>
              <a:rPr dirty="0"/>
              <a:t>8</a:t>
            </a:r>
          </a:p>
        </p:txBody>
      </p:sp>
      <p:sp>
        <p:nvSpPr>
          <p:cNvPr id="3" name="object 3"/>
          <p:cNvSpPr txBox="1"/>
          <p:nvPr/>
        </p:nvSpPr>
        <p:spPr>
          <a:xfrm>
            <a:off x="347294" y="893773"/>
            <a:ext cx="3913504" cy="1755139"/>
          </a:xfrm>
          <a:prstGeom prst="rect">
            <a:avLst/>
          </a:prstGeom>
        </p:spPr>
        <p:txBody>
          <a:bodyPr vert="horz" wrap="square" lIns="0" tIns="12700" rIns="0" bIns="0" rtlCol="0">
            <a:spAutoFit/>
          </a:bodyPr>
          <a:lstStyle/>
          <a:p>
            <a:pPr marL="12700" marR="135255">
              <a:lnSpc>
                <a:spcPct val="118000"/>
              </a:lnSpc>
              <a:spcBef>
                <a:spcPts val="100"/>
              </a:spcBef>
            </a:pPr>
            <a:r>
              <a:rPr sz="1100" spc="-45" dirty="0">
                <a:solidFill>
                  <a:srgbClr val="22373A"/>
                </a:solidFill>
                <a:latin typeface="Tahoma"/>
                <a:cs typeface="Tahoma"/>
              </a:rPr>
              <a:t>Bayesian </a:t>
            </a:r>
            <a:r>
              <a:rPr sz="1100" spc="-55" dirty="0">
                <a:solidFill>
                  <a:srgbClr val="22373A"/>
                </a:solidFill>
                <a:latin typeface="Tahoma"/>
                <a:cs typeface="Tahoma"/>
              </a:rPr>
              <a:t>approaches</a:t>
            </a:r>
            <a:r>
              <a:rPr sz="1100" spc="-30" dirty="0">
                <a:solidFill>
                  <a:srgbClr val="22373A"/>
                </a:solidFill>
                <a:latin typeface="Tahoma"/>
                <a:cs typeface="Tahoma"/>
              </a:rPr>
              <a:t> </a:t>
            </a:r>
            <a:r>
              <a:rPr sz="1100" spc="-60" dirty="0">
                <a:solidFill>
                  <a:srgbClr val="22373A"/>
                </a:solidFill>
                <a:latin typeface="Tahoma"/>
                <a:cs typeface="Tahoma"/>
              </a:rPr>
              <a:t>are</a:t>
            </a:r>
            <a:r>
              <a:rPr sz="1100" spc="-25" dirty="0">
                <a:solidFill>
                  <a:srgbClr val="22373A"/>
                </a:solidFill>
                <a:latin typeface="Tahoma"/>
                <a:cs typeface="Tahoma"/>
              </a:rPr>
              <a:t> </a:t>
            </a:r>
            <a:r>
              <a:rPr sz="1100" spc="-30" dirty="0">
                <a:solidFill>
                  <a:srgbClr val="22373A"/>
                </a:solidFill>
                <a:latin typeface="Tahoma"/>
                <a:cs typeface="Tahoma"/>
              </a:rPr>
              <a:t>older,</a:t>
            </a:r>
            <a:r>
              <a:rPr sz="1100" spc="-55" dirty="0">
                <a:solidFill>
                  <a:srgbClr val="22373A"/>
                </a:solidFill>
                <a:latin typeface="Tahoma"/>
                <a:cs typeface="Tahoma"/>
              </a:rPr>
              <a:t> </a:t>
            </a:r>
            <a:r>
              <a:rPr sz="1100" dirty="0">
                <a:solidFill>
                  <a:srgbClr val="22373A"/>
                </a:solidFill>
                <a:latin typeface="Tahoma"/>
                <a:cs typeface="Tahoma"/>
              </a:rPr>
              <a:t>but</a:t>
            </a:r>
            <a:r>
              <a:rPr sz="1100" spc="-55" dirty="0">
                <a:solidFill>
                  <a:srgbClr val="22373A"/>
                </a:solidFill>
                <a:latin typeface="Tahoma"/>
                <a:cs typeface="Tahoma"/>
              </a:rPr>
              <a:t> </a:t>
            </a:r>
            <a:r>
              <a:rPr sz="1100" spc="-30" dirty="0">
                <a:solidFill>
                  <a:srgbClr val="22373A"/>
                </a:solidFill>
                <a:latin typeface="Tahoma"/>
                <a:cs typeface="Tahoma"/>
              </a:rPr>
              <a:t>as</a:t>
            </a:r>
            <a:r>
              <a:rPr sz="1100" spc="-35" dirty="0">
                <a:solidFill>
                  <a:srgbClr val="22373A"/>
                </a:solidFill>
                <a:latin typeface="Tahoma"/>
                <a:cs typeface="Tahoma"/>
              </a:rPr>
              <a:t> </a:t>
            </a:r>
            <a:r>
              <a:rPr sz="1100" spc="-25" dirty="0">
                <a:solidFill>
                  <a:srgbClr val="22373A"/>
                </a:solidFill>
                <a:latin typeface="Tahoma"/>
                <a:cs typeface="Tahoma"/>
              </a:rPr>
              <a:t>they</a:t>
            </a:r>
            <a:r>
              <a:rPr sz="1100" spc="-40" dirty="0">
                <a:solidFill>
                  <a:srgbClr val="22373A"/>
                </a:solidFill>
                <a:latin typeface="Tahoma"/>
                <a:cs typeface="Tahoma"/>
              </a:rPr>
              <a:t> </a:t>
            </a:r>
            <a:r>
              <a:rPr sz="1100" spc="-20" dirty="0">
                <a:solidFill>
                  <a:srgbClr val="22373A"/>
                </a:solidFill>
                <a:latin typeface="Tahoma"/>
                <a:cs typeface="Tahoma"/>
              </a:rPr>
              <a:t>typically</a:t>
            </a:r>
            <a:r>
              <a:rPr sz="1100" spc="-40" dirty="0">
                <a:solidFill>
                  <a:srgbClr val="22373A"/>
                </a:solidFill>
                <a:latin typeface="Tahoma"/>
                <a:cs typeface="Tahoma"/>
              </a:rPr>
              <a:t> </a:t>
            </a:r>
            <a:r>
              <a:rPr sz="1100" spc="-45" dirty="0">
                <a:solidFill>
                  <a:srgbClr val="22373A"/>
                </a:solidFill>
                <a:latin typeface="Tahoma"/>
                <a:cs typeface="Tahoma"/>
              </a:rPr>
              <a:t>require</a:t>
            </a:r>
            <a:r>
              <a:rPr sz="1100" spc="-40" dirty="0">
                <a:solidFill>
                  <a:srgbClr val="22373A"/>
                </a:solidFill>
                <a:latin typeface="Tahoma"/>
                <a:cs typeface="Tahoma"/>
              </a:rPr>
              <a:t> </a:t>
            </a:r>
            <a:r>
              <a:rPr sz="1100" spc="-20" dirty="0">
                <a:solidFill>
                  <a:srgbClr val="22373A"/>
                </a:solidFill>
                <a:latin typeface="Tahoma"/>
                <a:cs typeface="Tahoma"/>
              </a:rPr>
              <a:t>more </a:t>
            </a:r>
            <a:r>
              <a:rPr sz="1100" spc="-30" dirty="0">
                <a:solidFill>
                  <a:srgbClr val="22373A"/>
                </a:solidFill>
                <a:latin typeface="Tahoma"/>
                <a:cs typeface="Tahoma"/>
              </a:rPr>
              <a:t>computational</a:t>
            </a:r>
            <a:r>
              <a:rPr sz="1100" spc="-20" dirty="0">
                <a:solidFill>
                  <a:srgbClr val="22373A"/>
                </a:solidFill>
                <a:latin typeface="Tahoma"/>
                <a:cs typeface="Tahoma"/>
              </a:rPr>
              <a:t> </a:t>
            </a:r>
            <a:r>
              <a:rPr sz="1100" spc="-60" dirty="0">
                <a:solidFill>
                  <a:srgbClr val="22373A"/>
                </a:solidFill>
                <a:latin typeface="Tahoma"/>
                <a:cs typeface="Tahoma"/>
              </a:rPr>
              <a:t>power,</a:t>
            </a:r>
            <a:r>
              <a:rPr sz="1100" spc="-15" dirty="0">
                <a:solidFill>
                  <a:srgbClr val="22373A"/>
                </a:solidFill>
                <a:latin typeface="Tahoma"/>
                <a:cs typeface="Tahoma"/>
              </a:rPr>
              <a:t> </a:t>
            </a:r>
            <a:r>
              <a:rPr sz="1100" spc="-25" dirty="0">
                <a:solidFill>
                  <a:srgbClr val="22373A"/>
                </a:solidFill>
                <a:latin typeface="Tahoma"/>
                <a:cs typeface="Tahoma"/>
              </a:rPr>
              <a:t>they</a:t>
            </a:r>
            <a:r>
              <a:rPr sz="1100" spc="-20" dirty="0">
                <a:solidFill>
                  <a:srgbClr val="22373A"/>
                </a:solidFill>
                <a:latin typeface="Tahoma"/>
                <a:cs typeface="Tahoma"/>
              </a:rPr>
              <a:t> </a:t>
            </a:r>
            <a:r>
              <a:rPr sz="1100" spc="-60" dirty="0">
                <a:solidFill>
                  <a:srgbClr val="22373A"/>
                </a:solidFill>
                <a:latin typeface="Tahoma"/>
                <a:cs typeface="Tahoma"/>
              </a:rPr>
              <a:t>have</a:t>
            </a:r>
            <a:r>
              <a:rPr sz="1100" spc="-25" dirty="0">
                <a:solidFill>
                  <a:srgbClr val="22373A"/>
                </a:solidFill>
                <a:latin typeface="Tahoma"/>
                <a:cs typeface="Tahoma"/>
              </a:rPr>
              <a:t> </a:t>
            </a:r>
            <a:r>
              <a:rPr sz="1100" spc="-20" dirty="0">
                <a:solidFill>
                  <a:srgbClr val="22373A"/>
                </a:solidFill>
                <a:latin typeface="Tahoma"/>
                <a:cs typeface="Tahoma"/>
              </a:rPr>
              <a:t>only</a:t>
            </a:r>
            <a:r>
              <a:rPr sz="1100" spc="-15" dirty="0">
                <a:solidFill>
                  <a:srgbClr val="22373A"/>
                </a:solidFill>
                <a:latin typeface="Tahoma"/>
                <a:cs typeface="Tahoma"/>
              </a:rPr>
              <a:t> </a:t>
            </a:r>
            <a:r>
              <a:rPr sz="1100" spc="-35" dirty="0">
                <a:solidFill>
                  <a:srgbClr val="22373A"/>
                </a:solidFill>
                <a:latin typeface="Tahoma"/>
                <a:cs typeface="Tahoma"/>
              </a:rPr>
              <a:t>recently</a:t>
            </a:r>
            <a:r>
              <a:rPr sz="1100" spc="-15" dirty="0">
                <a:solidFill>
                  <a:srgbClr val="22373A"/>
                </a:solidFill>
                <a:latin typeface="Tahoma"/>
                <a:cs typeface="Tahoma"/>
              </a:rPr>
              <a:t> </a:t>
            </a:r>
            <a:r>
              <a:rPr sz="1100" spc="-60" dirty="0">
                <a:solidFill>
                  <a:srgbClr val="22373A"/>
                </a:solidFill>
                <a:latin typeface="Tahoma"/>
                <a:cs typeface="Tahoma"/>
              </a:rPr>
              <a:t>become</a:t>
            </a:r>
            <a:r>
              <a:rPr sz="1100" spc="-20" dirty="0">
                <a:solidFill>
                  <a:srgbClr val="22373A"/>
                </a:solidFill>
                <a:latin typeface="Tahoma"/>
                <a:cs typeface="Tahoma"/>
              </a:rPr>
              <a:t> </a:t>
            </a:r>
            <a:r>
              <a:rPr sz="1100" spc="-10" dirty="0">
                <a:solidFill>
                  <a:srgbClr val="22373A"/>
                </a:solidFill>
                <a:latin typeface="Tahoma"/>
                <a:cs typeface="Tahoma"/>
              </a:rPr>
              <a:t>popular.</a:t>
            </a:r>
            <a:endParaRPr sz="1100" dirty="0">
              <a:latin typeface="Tahoma"/>
              <a:cs typeface="Tahoma"/>
            </a:endParaRPr>
          </a:p>
          <a:p>
            <a:pPr marL="289560" indent="-177800">
              <a:lnSpc>
                <a:spcPct val="100000"/>
              </a:lnSpc>
              <a:spcBef>
                <a:spcPts val="915"/>
              </a:spcBef>
              <a:buChar char="•"/>
              <a:tabLst>
                <a:tab pos="290195" algn="l"/>
              </a:tabLst>
            </a:pPr>
            <a:r>
              <a:rPr sz="1100" spc="-45" dirty="0">
                <a:solidFill>
                  <a:srgbClr val="22373A"/>
                </a:solidFill>
                <a:latin typeface="Tahoma"/>
                <a:cs typeface="Tahoma"/>
              </a:rPr>
              <a:t>Parameters</a:t>
            </a:r>
            <a:r>
              <a:rPr sz="1100" spc="-35" dirty="0">
                <a:solidFill>
                  <a:srgbClr val="22373A"/>
                </a:solidFill>
                <a:latin typeface="Tahoma"/>
                <a:cs typeface="Tahoma"/>
              </a:rPr>
              <a:t> </a:t>
            </a:r>
            <a:r>
              <a:rPr sz="1100" spc="-70" dirty="0">
                <a:solidFill>
                  <a:srgbClr val="22373A"/>
                </a:solidFill>
                <a:latin typeface="Tahoma"/>
                <a:cs typeface="Tahoma"/>
              </a:rPr>
              <a:t>are</a:t>
            </a:r>
            <a:r>
              <a:rPr sz="1100" spc="-15" dirty="0">
                <a:solidFill>
                  <a:srgbClr val="22373A"/>
                </a:solidFill>
                <a:latin typeface="Tahoma"/>
                <a:cs typeface="Tahoma"/>
              </a:rPr>
              <a:t> </a:t>
            </a:r>
            <a:r>
              <a:rPr sz="1100" spc="-35" dirty="0">
                <a:solidFill>
                  <a:srgbClr val="22373A"/>
                </a:solidFill>
                <a:latin typeface="Tahoma"/>
                <a:cs typeface="Tahoma"/>
              </a:rPr>
              <a:t>treated</a:t>
            </a:r>
            <a:r>
              <a:rPr sz="1100" spc="-25" dirty="0">
                <a:solidFill>
                  <a:srgbClr val="22373A"/>
                </a:solidFill>
                <a:latin typeface="Tahoma"/>
                <a:cs typeface="Tahoma"/>
              </a:rPr>
              <a:t> </a:t>
            </a:r>
            <a:r>
              <a:rPr sz="1100" spc="-35" dirty="0">
                <a:solidFill>
                  <a:srgbClr val="22373A"/>
                </a:solidFill>
                <a:latin typeface="Tahoma"/>
                <a:cs typeface="Tahoma"/>
              </a:rPr>
              <a:t>as</a:t>
            </a:r>
            <a:r>
              <a:rPr sz="1100" spc="-25" dirty="0">
                <a:solidFill>
                  <a:srgbClr val="22373A"/>
                </a:solidFill>
                <a:latin typeface="Tahoma"/>
                <a:cs typeface="Tahoma"/>
              </a:rPr>
              <a:t> </a:t>
            </a:r>
            <a:r>
              <a:rPr sz="1100" spc="-45" dirty="0">
                <a:solidFill>
                  <a:srgbClr val="FF0000"/>
                </a:solidFill>
                <a:latin typeface="Tahoma"/>
                <a:cs typeface="Tahoma"/>
              </a:rPr>
              <a:t>random</a:t>
            </a:r>
            <a:r>
              <a:rPr sz="1100" spc="-25" dirty="0">
                <a:solidFill>
                  <a:srgbClr val="FF0000"/>
                </a:solidFill>
                <a:latin typeface="Tahoma"/>
                <a:cs typeface="Tahoma"/>
              </a:rPr>
              <a:t> </a:t>
            </a:r>
            <a:r>
              <a:rPr sz="1100" spc="-10" dirty="0">
                <a:solidFill>
                  <a:srgbClr val="FF0000"/>
                </a:solidFill>
                <a:latin typeface="Tahoma"/>
                <a:cs typeface="Tahoma"/>
              </a:rPr>
              <a:t>variables</a:t>
            </a:r>
            <a:r>
              <a:rPr sz="1100" spc="-10" dirty="0">
                <a:solidFill>
                  <a:srgbClr val="22373A"/>
                </a:solidFill>
                <a:latin typeface="Tahoma"/>
                <a:cs typeface="Tahoma"/>
              </a:rPr>
              <a:t>.</a:t>
            </a:r>
            <a:endParaRPr sz="1100" dirty="0">
              <a:latin typeface="Tahoma"/>
              <a:cs typeface="Tahoma"/>
            </a:endParaRPr>
          </a:p>
          <a:p>
            <a:pPr marL="289560" marR="5080" indent="-177165">
              <a:lnSpc>
                <a:spcPct val="118000"/>
              </a:lnSpc>
              <a:spcBef>
                <a:spcPts val="680"/>
              </a:spcBef>
              <a:buChar char="•"/>
              <a:tabLst>
                <a:tab pos="290195" algn="l"/>
              </a:tabLst>
            </a:pPr>
            <a:r>
              <a:rPr sz="1100" dirty="0">
                <a:solidFill>
                  <a:srgbClr val="22373A"/>
                </a:solidFill>
                <a:latin typeface="Tahoma"/>
                <a:cs typeface="Tahoma"/>
              </a:rPr>
              <a:t>Fitting</a:t>
            </a:r>
            <a:r>
              <a:rPr sz="1100" spc="-25" dirty="0">
                <a:solidFill>
                  <a:srgbClr val="22373A"/>
                </a:solidFill>
                <a:latin typeface="Tahoma"/>
                <a:cs typeface="Tahoma"/>
              </a:rPr>
              <a:t> </a:t>
            </a:r>
            <a:r>
              <a:rPr sz="1100" dirty="0">
                <a:solidFill>
                  <a:srgbClr val="22373A"/>
                </a:solidFill>
                <a:latin typeface="Tahoma"/>
                <a:cs typeface="Tahoma"/>
              </a:rPr>
              <a:t>a</a:t>
            </a:r>
            <a:r>
              <a:rPr sz="1100" spc="-20" dirty="0">
                <a:solidFill>
                  <a:srgbClr val="22373A"/>
                </a:solidFill>
                <a:latin typeface="Tahoma"/>
                <a:cs typeface="Tahoma"/>
              </a:rPr>
              <a:t> </a:t>
            </a:r>
            <a:r>
              <a:rPr sz="1100" spc="-45" dirty="0">
                <a:solidFill>
                  <a:srgbClr val="22373A"/>
                </a:solidFill>
                <a:latin typeface="Tahoma"/>
                <a:cs typeface="Tahoma"/>
              </a:rPr>
              <a:t>model</a:t>
            </a:r>
            <a:r>
              <a:rPr sz="1100" spc="-25" dirty="0">
                <a:solidFill>
                  <a:srgbClr val="22373A"/>
                </a:solidFill>
                <a:latin typeface="Tahoma"/>
                <a:cs typeface="Tahoma"/>
              </a:rPr>
              <a:t> </a:t>
            </a:r>
            <a:r>
              <a:rPr sz="1100" spc="-50" dirty="0">
                <a:solidFill>
                  <a:srgbClr val="22373A"/>
                </a:solidFill>
                <a:latin typeface="Tahoma"/>
                <a:cs typeface="Tahoma"/>
              </a:rPr>
              <a:t>involves</a:t>
            </a:r>
            <a:r>
              <a:rPr sz="1100" spc="-20" dirty="0">
                <a:solidFill>
                  <a:srgbClr val="22373A"/>
                </a:solidFill>
                <a:latin typeface="Tahoma"/>
                <a:cs typeface="Tahoma"/>
              </a:rPr>
              <a:t> </a:t>
            </a:r>
            <a:r>
              <a:rPr sz="1100" spc="-30" dirty="0">
                <a:solidFill>
                  <a:srgbClr val="FF0000"/>
                </a:solidFill>
                <a:latin typeface="Tahoma"/>
                <a:cs typeface="Tahoma"/>
              </a:rPr>
              <a:t>estimating</a:t>
            </a:r>
            <a:r>
              <a:rPr sz="1100" spc="-20" dirty="0">
                <a:solidFill>
                  <a:srgbClr val="FF0000"/>
                </a:solidFill>
                <a:latin typeface="Tahoma"/>
                <a:cs typeface="Tahoma"/>
              </a:rPr>
              <a:t> </a:t>
            </a:r>
            <a:r>
              <a:rPr sz="1100" spc="-70" dirty="0">
                <a:solidFill>
                  <a:srgbClr val="FF0000"/>
                </a:solidFill>
                <a:latin typeface="Tahoma"/>
                <a:cs typeface="Tahoma"/>
              </a:rPr>
              <a:t>how</a:t>
            </a:r>
            <a:r>
              <a:rPr sz="1100" spc="-15" dirty="0">
                <a:solidFill>
                  <a:srgbClr val="FF0000"/>
                </a:solidFill>
                <a:latin typeface="Tahoma"/>
                <a:cs typeface="Tahoma"/>
              </a:rPr>
              <a:t> </a:t>
            </a:r>
            <a:r>
              <a:rPr sz="1100" spc="-20" dirty="0">
                <a:solidFill>
                  <a:srgbClr val="FF0000"/>
                </a:solidFill>
                <a:latin typeface="Tahoma"/>
                <a:cs typeface="Tahoma"/>
              </a:rPr>
              <a:t>likely</a:t>
            </a:r>
            <a:r>
              <a:rPr sz="1100" spc="-15" dirty="0">
                <a:solidFill>
                  <a:srgbClr val="FF0000"/>
                </a:solidFill>
                <a:latin typeface="Tahoma"/>
                <a:cs typeface="Tahoma"/>
              </a:rPr>
              <a:t> </a:t>
            </a:r>
            <a:r>
              <a:rPr sz="1100" spc="-45" dirty="0">
                <a:solidFill>
                  <a:srgbClr val="FF0000"/>
                </a:solidFill>
                <a:latin typeface="Tahoma"/>
                <a:cs typeface="Tahoma"/>
              </a:rPr>
              <a:t>your</a:t>
            </a:r>
            <a:r>
              <a:rPr sz="1100" spc="-20" dirty="0">
                <a:solidFill>
                  <a:srgbClr val="FF0000"/>
                </a:solidFill>
                <a:latin typeface="Tahoma"/>
                <a:cs typeface="Tahoma"/>
              </a:rPr>
              <a:t> </a:t>
            </a:r>
            <a:r>
              <a:rPr sz="1100" spc="-40" dirty="0">
                <a:solidFill>
                  <a:srgbClr val="FF0000"/>
                </a:solidFill>
                <a:latin typeface="Tahoma"/>
                <a:cs typeface="Tahoma"/>
              </a:rPr>
              <a:t>parameters </a:t>
            </a:r>
            <a:r>
              <a:rPr sz="1100" spc="-70" dirty="0">
                <a:solidFill>
                  <a:srgbClr val="FF0000"/>
                </a:solidFill>
                <a:latin typeface="Tahoma"/>
                <a:cs typeface="Tahoma"/>
              </a:rPr>
              <a:t>are</a:t>
            </a:r>
            <a:r>
              <a:rPr sz="1100" spc="-20" dirty="0">
                <a:solidFill>
                  <a:srgbClr val="FF0000"/>
                </a:solidFill>
                <a:latin typeface="Tahoma"/>
                <a:cs typeface="Tahoma"/>
              </a:rPr>
              <a:t> </a:t>
            </a:r>
            <a:r>
              <a:rPr sz="1100" dirty="0">
                <a:solidFill>
                  <a:srgbClr val="FF0000"/>
                </a:solidFill>
                <a:latin typeface="Tahoma"/>
                <a:cs typeface="Tahoma"/>
              </a:rPr>
              <a:t>to</a:t>
            </a:r>
            <a:r>
              <a:rPr sz="1100" spc="-35" dirty="0">
                <a:solidFill>
                  <a:srgbClr val="FF0000"/>
                </a:solidFill>
                <a:latin typeface="Tahoma"/>
                <a:cs typeface="Tahoma"/>
              </a:rPr>
              <a:t> </a:t>
            </a:r>
            <a:r>
              <a:rPr sz="1100" spc="-20" dirty="0">
                <a:solidFill>
                  <a:srgbClr val="FF0000"/>
                </a:solidFill>
                <a:latin typeface="Tahoma"/>
                <a:cs typeface="Tahoma"/>
              </a:rPr>
              <a:t>hold</a:t>
            </a:r>
            <a:r>
              <a:rPr sz="1100" spc="-25" dirty="0">
                <a:solidFill>
                  <a:srgbClr val="FF0000"/>
                </a:solidFill>
                <a:latin typeface="Tahoma"/>
                <a:cs typeface="Tahoma"/>
              </a:rPr>
              <a:t> </a:t>
            </a:r>
            <a:r>
              <a:rPr sz="1100" spc="-40" dirty="0">
                <a:solidFill>
                  <a:srgbClr val="FF0000"/>
                </a:solidFill>
                <a:latin typeface="Tahoma"/>
                <a:cs typeface="Tahoma"/>
              </a:rPr>
              <a:t>different</a:t>
            </a:r>
            <a:r>
              <a:rPr sz="1100" spc="-30" dirty="0">
                <a:solidFill>
                  <a:srgbClr val="FF0000"/>
                </a:solidFill>
                <a:latin typeface="Tahoma"/>
                <a:cs typeface="Tahoma"/>
              </a:rPr>
              <a:t> </a:t>
            </a:r>
            <a:r>
              <a:rPr sz="1100" spc="-10" dirty="0">
                <a:solidFill>
                  <a:srgbClr val="FF0000"/>
                </a:solidFill>
                <a:latin typeface="Tahoma"/>
                <a:cs typeface="Tahoma"/>
              </a:rPr>
              <a:t>values</a:t>
            </a:r>
            <a:r>
              <a:rPr sz="1100" spc="-10" dirty="0">
                <a:solidFill>
                  <a:srgbClr val="22373A"/>
                </a:solidFill>
                <a:latin typeface="Tahoma"/>
                <a:cs typeface="Tahoma"/>
              </a:rPr>
              <a:t>.</a:t>
            </a:r>
            <a:endParaRPr sz="1100" dirty="0">
              <a:latin typeface="Tahoma"/>
              <a:cs typeface="Tahoma"/>
            </a:endParaRPr>
          </a:p>
          <a:p>
            <a:pPr marL="12700" marR="260350" indent="99695">
              <a:lnSpc>
                <a:spcPct val="169400"/>
              </a:lnSpc>
              <a:buChar char="•"/>
              <a:tabLst>
                <a:tab pos="290195" algn="l"/>
              </a:tabLst>
            </a:pPr>
            <a:r>
              <a:rPr sz="1100" spc="-50" dirty="0">
                <a:solidFill>
                  <a:srgbClr val="22373A"/>
                </a:solidFill>
                <a:latin typeface="Tahoma"/>
                <a:cs typeface="Tahoma"/>
              </a:rPr>
              <a:t>Less</a:t>
            </a:r>
            <a:r>
              <a:rPr sz="1100" spc="-40" dirty="0">
                <a:solidFill>
                  <a:srgbClr val="22373A"/>
                </a:solidFill>
                <a:latin typeface="Tahoma"/>
                <a:cs typeface="Tahoma"/>
              </a:rPr>
              <a:t> </a:t>
            </a:r>
            <a:r>
              <a:rPr sz="1100" spc="-30" dirty="0">
                <a:solidFill>
                  <a:srgbClr val="22373A"/>
                </a:solidFill>
                <a:latin typeface="Tahoma"/>
                <a:cs typeface="Tahoma"/>
              </a:rPr>
              <a:t>focus</a:t>
            </a:r>
            <a:r>
              <a:rPr sz="1100" spc="-50" dirty="0">
                <a:solidFill>
                  <a:srgbClr val="22373A"/>
                </a:solidFill>
                <a:latin typeface="Tahoma"/>
                <a:cs typeface="Tahoma"/>
              </a:rPr>
              <a:t> </a:t>
            </a:r>
            <a:r>
              <a:rPr sz="1100" spc="-10" dirty="0">
                <a:solidFill>
                  <a:srgbClr val="22373A"/>
                </a:solidFill>
                <a:latin typeface="Tahoma"/>
                <a:cs typeface="Tahoma"/>
              </a:rPr>
              <a:t>on</a:t>
            </a:r>
            <a:r>
              <a:rPr sz="1100" spc="-35" dirty="0">
                <a:solidFill>
                  <a:srgbClr val="22373A"/>
                </a:solidFill>
                <a:latin typeface="Tahoma"/>
                <a:cs typeface="Tahoma"/>
              </a:rPr>
              <a:t> </a:t>
            </a:r>
            <a:r>
              <a:rPr sz="1100" spc="-25" dirty="0">
                <a:solidFill>
                  <a:srgbClr val="22373A"/>
                </a:solidFill>
                <a:latin typeface="Tahoma"/>
                <a:cs typeface="Tahoma"/>
              </a:rPr>
              <a:t>true/false</a:t>
            </a:r>
            <a:r>
              <a:rPr sz="1100" spc="-35" dirty="0">
                <a:solidFill>
                  <a:srgbClr val="22373A"/>
                </a:solidFill>
                <a:latin typeface="Tahoma"/>
                <a:cs typeface="Tahoma"/>
              </a:rPr>
              <a:t> </a:t>
            </a:r>
            <a:r>
              <a:rPr sz="1100" spc="-40" dirty="0">
                <a:solidFill>
                  <a:srgbClr val="22373A"/>
                </a:solidFill>
                <a:latin typeface="Tahoma"/>
                <a:cs typeface="Tahoma"/>
              </a:rPr>
              <a:t>and </a:t>
            </a:r>
            <a:r>
              <a:rPr sz="1100" spc="-65" dirty="0">
                <a:solidFill>
                  <a:srgbClr val="22373A"/>
                </a:solidFill>
                <a:latin typeface="Tahoma"/>
                <a:cs typeface="Tahoma"/>
              </a:rPr>
              <a:t>more</a:t>
            </a:r>
            <a:r>
              <a:rPr sz="1100" spc="-20" dirty="0">
                <a:solidFill>
                  <a:srgbClr val="22373A"/>
                </a:solidFill>
                <a:latin typeface="Tahoma"/>
                <a:cs typeface="Tahoma"/>
              </a:rPr>
              <a:t> </a:t>
            </a:r>
            <a:r>
              <a:rPr sz="1100" spc="-10" dirty="0">
                <a:solidFill>
                  <a:srgbClr val="22373A"/>
                </a:solidFill>
                <a:latin typeface="Tahoma"/>
                <a:cs typeface="Tahoma"/>
              </a:rPr>
              <a:t>on</a:t>
            </a:r>
            <a:r>
              <a:rPr sz="1100" spc="-35" dirty="0">
                <a:solidFill>
                  <a:srgbClr val="22373A"/>
                </a:solidFill>
                <a:latin typeface="Tahoma"/>
                <a:cs typeface="Tahoma"/>
              </a:rPr>
              <a:t> </a:t>
            </a:r>
            <a:r>
              <a:rPr sz="1100" spc="-10" dirty="0">
                <a:solidFill>
                  <a:srgbClr val="22373A"/>
                </a:solidFill>
                <a:latin typeface="Tahoma"/>
                <a:cs typeface="Tahoma"/>
              </a:rPr>
              <a:t>uncertainty. </a:t>
            </a:r>
            <a:r>
              <a:rPr sz="1100" spc="-40" dirty="0">
                <a:solidFill>
                  <a:srgbClr val="22373A"/>
                </a:solidFill>
                <a:latin typeface="Tahoma"/>
                <a:cs typeface="Tahoma"/>
              </a:rPr>
              <a:t>Personally,</a:t>
            </a:r>
            <a:r>
              <a:rPr sz="1100" spc="-50" dirty="0">
                <a:solidFill>
                  <a:srgbClr val="22373A"/>
                </a:solidFill>
                <a:latin typeface="Tahoma"/>
                <a:cs typeface="Tahoma"/>
              </a:rPr>
              <a:t> </a:t>
            </a:r>
            <a:r>
              <a:rPr sz="1100" spc="-120" dirty="0">
                <a:solidFill>
                  <a:srgbClr val="22373A"/>
                </a:solidFill>
                <a:latin typeface="Tahoma"/>
                <a:cs typeface="Tahoma"/>
              </a:rPr>
              <a:t>I</a:t>
            </a:r>
            <a:r>
              <a:rPr sz="1100" spc="20" dirty="0">
                <a:solidFill>
                  <a:srgbClr val="22373A"/>
                </a:solidFill>
                <a:latin typeface="Tahoma"/>
                <a:cs typeface="Tahoma"/>
              </a:rPr>
              <a:t> </a:t>
            </a:r>
            <a:r>
              <a:rPr sz="1100" spc="-45" dirty="0">
                <a:solidFill>
                  <a:srgbClr val="22373A"/>
                </a:solidFill>
                <a:latin typeface="Tahoma"/>
                <a:cs typeface="Tahoma"/>
              </a:rPr>
              <a:t>feel</a:t>
            </a:r>
            <a:r>
              <a:rPr sz="1100" spc="-40" dirty="0">
                <a:solidFill>
                  <a:srgbClr val="22373A"/>
                </a:solidFill>
                <a:latin typeface="Tahoma"/>
                <a:cs typeface="Tahoma"/>
              </a:rPr>
              <a:t> </a:t>
            </a:r>
            <a:r>
              <a:rPr sz="1100" dirty="0">
                <a:solidFill>
                  <a:srgbClr val="22373A"/>
                </a:solidFill>
                <a:latin typeface="Tahoma"/>
                <a:cs typeface="Tahoma"/>
              </a:rPr>
              <a:t>that</a:t>
            </a:r>
            <a:r>
              <a:rPr sz="1100" spc="-40" dirty="0">
                <a:solidFill>
                  <a:srgbClr val="22373A"/>
                </a:solidFill>
                <a:latin typeface="Tahoma"/>
                <a:cs typeface="Tahoma"/>
              </a:rPr>
              <a:t> </a:t>
            </a:r>
            <a:r>
              <a:rPr sz="1100" spc="-10" dirty="0">
                <a:solidFill>
                  <a:srgbClr val="22373A"/>
                </a:solidFill>
                <a:latin typeface="Tahoma"/>
                <a:cs typeface="Tahoma"/>
              </a:rPr>
              <a:t>this</a:t>
            </a:r>
            <a:r>
              <a:rPr sz="1100" spc="-30" dirty="0">
                <a:solidFill>
                  <a:srgbClr val="22373A"/>
                </a:solidFill>
                <a:latin typeface="Tahoma"/>
                <a:cs typeface="Tahoma"/>
              </a:rPr>
              <a:t> </a:t>
            </a:r>
            <a:r>
              <a:rPr sz="1100" dirty="0">
                <a:solidFill>
                  <a:srgbClr val="22373A"/>
                </a:solidFill>
                <a:latin typeface="Tahoma"/>
                <a:cs typeface="Tahoma"/>
              </a:rPr>
              <a:t>is</a:t>
            </a:r>
            <a:r>
              <a:rPr sz="1100" spc="-20" dirty="0">
                <a:solidFill>
                  <a:srgbClr val="22373A"/>
                </a:solidFill>
                <a:latin typeface="Tahoma"/>
                <a:cs typeface="Tahoma"/>
              </a:rPr>
              <a:t> </a:t>
            </a:r>
            <a:r>
              <a:rPr sz="1100" dirty="0">
                <a:solidFill>
                  <a:srgbClr val="22373A"/>
                </a:solidFill>
                <a:latin typeface="Tahoma"/>
                <a:cs typeface="Tahoma"/>
              </a:rPr>
              <a:t>a</a:t>
            </a:r>
            <a:r>
              <a:rPr sz="1100" spc="-30" dirty="0">
                <a:solidFill>
                  <a:srgbClr val="22373A"/>
                </a:solidFill>
                <a:latin typeface="Tahoma"/>
                <a:cs typeface="Tahoma"/>
              </a:rPr>
              <a:t> </a:t>
            </a:r>
            <a:r>
              <a:rPr sz="1100" spc="-20" dirty="0">
                <a:solidFill>
                  <a:srgbClr val="22373A"/>
                </a:solidFill>
                <a:latin typeface="Tahoma"/>
                <a:cs typeface="Tahoma"/>
              </a:rPr>
              <a:t>far</a:t>
            </a:r>
            <a:r>
              <a:rPr sz="1100" spc="-25" dirty="0">
                <a:solidFill>
                  <a:srgbClr val="22373A"/>
                </a:solidFill>
                <a:latin typeface="Tahoma"/>
                <a:cs typeface="Tahoma"/>
              </a:rPr>
              <a:t> </a:t>
            </a:r>
            <a:r>
              <a:rPr sz="1100" spc="-65" dirty="0">
                <a:solidFill>
                  <a:srgbClr val="22373A"/>
                </a:solidFill>
                <a:latin typeface="Tahoma"/>
                <a:cs typeface="Tahoma"/>
              </a:rPr>
              <a:t>more</a:t>
            </a:r>
            <a:r>
              <a:rPr sz="1100" spc="-25" dirty="0">
                <a:solidFill>
                  <a:srgbClr val="22373A"/>
                </a:solidFill>
                <a:latin typeface="Tahoma"/>
                <a:cs typeface="Tahoma"/>
              </a:rPr>
              <a:t> </a:t>
            </a:r>
            <a:r>
              <a:rPr sz="1100" spc="-45" dirty="0">
                <a:solidFill>
                  <a:srgbClr val="22373A"/>
                </a:solidFill>
                <a:latin typeface="Tahoma"/>
                <a:cs typeface="Tahoma"/>
              </a:rPr>
              <a:t>appropriate</a:t>
            </a:r>
            <a:r>
              <a:rPr sz="1100" spc="-25" dirty="0">
                <a:solidFill>
                  <a:srgbClr val="22373A"/>
                </a:solidFill>
                <a:latin typeface="Tahoma"/>
                <a:cs typeface="Tahoma"/>
              </a:rPr>
              <a:t> </a:t>
            </a:r>
            <a:r>
              <a:rPr sz="1100" spc="-40" dirty="0">
                <a:solidFill>
                  <a:srgbClr val="22373A"/>
                </a:solidFill>
                <a:latin typeface="Tahoma"/>
                <a:cs typeface="Tahoma"/>
              </a:rPr>
              <a:t>framework.</a:t>
            </a:r>
            <a:endParaRPr sz="1100" dirty="0">
              <a:latin typeface="Tahoma"/>
              <a:cs typeface="Tahoma"/>
            </a:endParaRPr>
          </a:p>
        </p:txBody>
      </p:sp>
    </p:spTree>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dirty="0"/>
          </a:p>
        </p:txBody>
      </p:sp>
      <p:sp>
        <p:nvSpPr>
          <p:cNvPr id="3" name="object 3"/>
          <p:cNvSpPr txBox="1"/>
          <p:nvPr/>
        </p:nvSpPr>
        <p:spPr>
          <a:xfrm>
            <a:off x="122770" y="76375"/>
            <a:ext cx="1797050" cy="207645"/>
          </a:xfrm>
          <a:prstGeom prst="rect">
            <a:avLst/>
          </a:prstGeom>
        </p:spPr>
        <p:txBody>
          <a:bodyPr vert="horz" wrap="square" lIns="0" tIns="12065" rIns="0" bIns="0" rtlCol="0">
            <a:spAutoFit/>
          </a:bodyPr>
          <a:lstStyle/>
          <a:p>
            <a:pPr marL="12700">
              <a:lnSpc>
                <a:spcPct val="100000"/>
              </a:lnSpc>
              <a:spcBef>
                <a:spcPts val="95"/>
              </a:spcBef>
            </a:pPr>
            <a:r>
              <a:rPr sz="1200" b="1" spc="-25" dirty="0">
                <a:solidFill>
                  <a:srgbClr val="F9F9F9"/>
                </a:solidFill>
                <a:latin typeface="Arial"/>
                <a:cs typeface="Arial"/>
              </a:rPr>
              <a:t>Uncertainty</a:t>
            </a:r>
            <a:r>
              <a:rPr sz="1200" b="1" spc="5" dirty="0">
                <a:solidFill>
                  <a:srgbClr val="F9F9F9"/>
                </a:solidFill>
                <a:latin typeface="Arial"/>
                <a:cs typeface="Arial"/>
              </a:rPr>
              <a:t> </a:t>
            </a:r>
            <a:r>
              <a:rPr sz="1200" b="1" spc="-35" dirty="0">
                <a:solidFill>
                  <a:srgbClr val="F9F9F9"/>
                </a:solidFill>
                <a:latin typeface="Arial"/>
                <a:cs typeface="Arial"/>
              </a:rPr>
              <a:t>is</a:t>
            </a:r>
            <a:r>
              <a:rPr sz="1200" b="1" dirty="0">
                <a:solidFill>
                  <a:srgbClr val="F9F9F9"/>
                </a:solidFill>
                <a:latin typeface="Arial"/>
                <a:cs typeface="Arial"/>
              </a:rPr>
              <a:t> </a:t>
            </a:r>
            <a:r>
              <a:rPr sz="1200" b="1" spc="-10" dirty="0">
                <a:solidFill>
                  <a:srgbClr val="F9F9F9"/>
                </a:solidFill>
                <a:latin typeface="Arial"/>
                <a:cs typeface="Arial"/>
              </a:rPr>
              <a:t>Important!</a:t>
            </a:r>
            <a:endParaRPr sz="1200" dirty="0">
              <a:latin typeface="Arial"/>
              <a:cs typeface="Arial"/>
            </a:endParaRPr>
          </a:p>
        </p:txBody>
      </p:sp>
      <p:pic>
        <p:nvPicPr>
          <p:cNvPr id="4" name="object 4"/>
          <p:cNvPicPr/>
          <p:nvPr/>
        </p:nvPicPr>
        <p:blipFill>
          <a:blip r:embed="rId2" cstate="print"/>
          <a:stretch>
            <a:fillRect/>
          </a:stretch>
        </p:blipFill>
        <p:spPr>
          <a:xfrm>
            <a:off x="359994" y="621551"/>
            <a:ext cx="3888047" cy="2187612"/>
          </a:xfrm>
          <a:prstGeom prst="rect">
            <a:avLst/>
          </a:prstGeom>
        </p:spPr>
      </p:pic>
      <p:sp>
        <p:nvSpPr>
          <p:cNvPr id="5" name="object 5"/>
          <p:cNvSpPr txBox="1"/>
          <p:nvPr/>
        </p:nvSpPr>
        <p:spPr>
          <a:xfrm>
            <a:off x="1363446" y="2956387"/>
            <a:ext cx="1880870" cy="177800"/>
          </a:xfrm>
          <a:prstGeom prst="rect">
            <a:avLst/>
          </a:prstGeom>
        </p:spPr>
        <p:txBody>
          <a:bodyPr vert="horz" wrap="square" lIns="0" tIns="12065" rIns="0" bIns="0" rtlCol="0">
            <a:spAutoFit/>
          </a:bodyPr>
          <a:lstStyle/>
          <a:p>
            <a:pPr marL="12700">
              <a:lnSpc>
                <a:spcPct val="100000"/>
              </a:lnSpc>
              <a:spcBef>
                <a:spcPts val="95"/>
              </a:spcBef>
            </a:pPr>
            <a:r>
              <a:rPr sz="1000" b="1" spc="-20" dirty="0">
                <a:solidFill>
                  <a:srgbClr val="22373A"/>
                </a:solidFill>
                <a:latin typeface="Arial"/>
                <a:cs typeface="Arial"/>
              </a:rPr>
              <a:t>Figure</a:t>
            </a:r>
            <a:r>
              <a:rPr sz="1000" b="1" spc="20" dirty="0">
                <a:solidFill>
                  <a:srgbClr val="22373A"/>
                </a:solidFill>
                <a:latin typeface="Arial"/>
                <a:cs typeface="Arial"/>
              </a:rPr>
              <a:t> </a:t>
            </a:r>
            <a:r>
              <a:rPr sz="1000" b="1" dirty="0">
                <a:solidFill>
                  <a:srgbClr val="22373A"/>
                </a:solidFill>
                <a:latin typeface="Arial"/>
                <a:cs typeface="Arial"/>
              </a:rPr>
              <a:t>2:</a:t>
            </a:r>
            <a:r>
              <a:rPr sz="1000" b="1" spc="125" dirty="0">
                <a:solidFill>
                  <a:srgbClr val="22373A"/>
                </a:solidFill>
                <a:latin typeface="Arial"/>
                <a:cs typeface="Arial"/>
              </a:rPr>
              <a:t> </a:t>
            </a:r>
            <a:r>
              <a:rPr sz="1000" dirty="0">
                <a:solidFill>
                  <a:srgbClr val="22373A"/>
                </a:solidFill>
                <a:latin typeface="Tahoma"/>
                <a:cs typeface="Tahoma"/>
              </a:rPr>
              <a:t>Let</a:t>
            </a:r>
            <a:r>
              <a:rPr sz="1000" spc="-40" dirty="0">
                <a:solidFill>
                  <a:srgbClr val="22373A"/>
                </a:solidFill>
                <a:latin typeface="Tahoma"/>
                <a:cs typeface="Tahoma"/>
              </a:rPr>
              <a:t> </a:t>
            </a:r>
            <a:r>
              <a:rPr sz="1000" spc="-20" dirty="0">
                <a:solidFill>
                  <a:srgbClr val="22373A"/>
                </a:solidFill>
                <a:latin typeface="Tahoma"/>
                <a:cs typeface="Tahoma"/>
              </a:rPr>
              <a:t>us</a:t>
            </a:r>
            <a:r>
              <a:rPr sz="1000" spc="-40" dirty="0">
                <a:solidFill>
                  <a:srgbClr val="22373A"/>
                </a:solidFill>
                <a:latin typeface="Tahoma"/>
                <a:cs typeface="Tahoma"/>
              </a:rPr>
              <a:t> </a:t>
            </a:r>
            <a:r>
              <a:rPr sz="1000" spc="-35" dirty="0">
                <a:solidFill>
                  <a:srgbClr val="22373A"/>
                </a:solidFill>
                <a:latin typeface="Tahoma"/>
                <a:cs typeface="Tahoma"/>
              </a:rPr>
              <a:t>hope </a:t>
            </a:r>
            <a:r>
              <a:rPr sz="1000" spc="-20" dirty="0">
                <a:solidFill>
                  <a:srgbClr val="22373A"/>
                </a:solidFill>
                <a:latin typeface="Tahoma"/>
                <a:cs typeface="Tahoma"/>
              </a:rPr>
              <a:t>for</a:t>
            </a:r>
            <a:r>
              <a:rPr sz="1000" spc="-40" dirty="0">
                <a:solidFill>
                  <a:srgbClr val="22373A"/>
                </a:solidFill>
                <a:latin typeface="Tahoma"/>
                <a:cs typeface="Tahoma"/>
              </a:rPr>
              <a:t> </a:t>
            </a:r>
            <a:r>
              <a:rPr sz="1000" spc="-20" dirty="0">
                <a:solidFill>
                  <a:srgbClr val="22373A"/>
                </a:solidFill>
                <a:latin typeface="Tahoma"/>
                <a:cs typeface="Tahoma"/>
              </a:rPr>
              <a:t>the</a:t>
            </a:r>
            <a:r>
              <a:rPr sz="1000" spc="-40" dirty="0">
                <a:solidFill>
                  <a:srgbClr val="22373A"/>
                </a:solidFill>
                <a:latin typeface="Tahoma"/>
                <a:cs typeface="Tahoma"/>
              </a:rPr>
              <a:t> </a:t>
            </a:r>
            <a:r>
              <a:rPr sz="1000" spc="-20" dirty="0">
                <a:solidFill>
                  <a:srgbClr val="22373A"/>
                </a:solidFill>
                <a:latin typeface="Tahoma"/>
                <a:cs typeface="Tahoma"/>
              </a:rPr>
              <a:t>best</a:t>
            </a:r>
            <a:endParaRPr sz="1000" dirty="0">
              <a:latin typeface="Tahoma"/>
              <a:cs typeface="Tahoma"/>
            </a:endParaRPr>
          </a:p>
        </p:txBody>
      </p:sp>
      <p:sp>
        <p:nvSpPr>
          <p:cNvPr id="6" name="object 6"/>
          <p:cNvSpPr txBox="1">
            <a:spLocks noGrp="1"/>
          </p:cNvSpPr>
          <p:nvPr>
            <p:ph type="sldNum" sz="quarter" idx="7"/>
          </p:nvPr>
        </p:nvSpPr>
        <p:spPr>
          <a:prstGeom prst="rect">
            <a:avLst/>
          </a:prstGeom>
        </p:spPr>
        <p:txBody>
          <a:bodyPr vert="horz" wrap="square" lIns="0" tIns="27939" rIns="0" bIns="0" rtlCol="0">
            <a:spAutoFit/>
          </a:bodyPr>
          <a:lstStyle/>
          <a:p>
            <a:pPr marL="91440">
              <a:lnSpc>
                <a:spcPct val="100000"/>
              </a:lnSpc>
              <a:spcBef>
                <a:spcPts val="219"/>
              </a:spcBef>
            </a:pPr>
            <a:r>
              <a:rPr dirty="0"/>
              <a:t>9</a:t>
            </a:r>
          </a:p>
        </p:txBody>
      </p:sp>
    </p:spTree>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67295" y="1408224"/>
            <a:ext cx="1314450" cy="244475"/>
          </a:xfrm>
          <a:prstGeom prst="rect">
            <a:avLst/>
          </a:prstGeom>
        </p:spPr>
        <p:txBody>
          <a:bodyPr vert="horz" wrap="square" lIns="0" tIns="17145" rIns="0" bIns="0" rtlCol="0">
            <a:spAutoFit/>
          </a:bodyPr>
          <a:lstStyle/>
          <a:p>
            <a:pPr marL="12700">
              <a:lnSpc>
                <a:spcPct val="100000"/>
              </a:lnSpc>
              <a:spcBef>
                <a:spcPts val="135"/>
              </a:spcBef>
            </a:pPr>
            <a:r>
              <a:rPr sz="1400" b="1" spc="-50" dirty="0">
                <a:solidFill>
                  <a:srgbClr val="22373A"/>
                </a:solidFill>
                <a:latin typeface="Arial"/>
                <a:cs typeface="Arial"/>
                <a:hlinkClick r:id="rId2" action="ppaction://hlinksldjump"/>
              </a:rPr>
              <a:t>Bayes</a:t>
            </a:r>
            <a:r>
              <a:rPr sz="1400" b="1" spc="-5" dirty="0">
                <a:solidFill>
                  <a:srgbClr val="22373A"/>
                </a:solidFill>
                <a:latin typeface="Arial"/>
                <a:cs typeface="Arial"/>
                <a:hlinkClick r:id="rId2" action="ppaction://hlinksldjump"/>
              </a:rPr>
              <a:t> </a:t>
            </a:r>
            <a:r>
              <a:rPr sz="1400" b="1" spc="-10" dirty="0">
                <a:solidFill>
                  <a:srgbClr val="22373A"/>
                </a:solidFill>
                <a:latin typeface="Arial"/>
                <a:cs typeface="Arial"/>
                <a:hlinkClick r:id="rId2" action="ppaction://hlinksldjump"/>
              </a:rPr>
              <a:t>Theorem</a:t>
            </a:r>
            <a:endParaRPr sz="1400" dirty="0">
              <a:latin typeface="Arial"/>
              <a:cs typeface="Arial"/>
            </a:endParaRPr>
          </a:p>
        </p:txBody>
      </p:sp>
      <p:grpSp>
        <p:nvGrpSpPr>
          <p:cNvPr id="3" name="object 3"/>
          <p:cNvGrpSpPr/>
          <p:nvPr/>
        </p:nvGrpSpPr>
        <p:grpSpPr>
          <a:xfrm>
            <a:off x="779995" y="1776457"/>
            <a:ext cx="3048635" cy="5080"/>
            <a:chOff x="779995" y="1776457"/>
            <a:chExt cx="3048635" cy="5080"/>
          </a:xfrm>
        </p:grpSpPr>
        <p:sp>
          <p:nvSpPr>
            <p:cNvPr id="4" name="object 4"/>
            <p:cNvSpPr/>
            <p:nvPr/>
          </p:nvSpPr>
          <p:spPr>
            <a:xfrm>
              <a:off x="779995" y="1776457"/>
              <a:ext cx="3048635" cy="5080"/>
            </a:xfrm>
            <a:custGeom>
              <a:avLst/>
              <a:gdLst/>
              <a:ahLst/>
              <a:cxnLst/>
              <a:rect l="l" t="t" r="r" b="b"/>
              <a:pathLst>
                <a:path w="3048635" h="5080">
                  <a:moveTo>
                    <a:pt x="0" y="5060"/>
                  </a:moveTo>
                  <a:lnTo>
                    <a:pt x="0" y="0"/>
                  </a:lnTo>
                  <a:lnTo>
                    <a:pt x="3048038" y="0"/>
                  </a:lnTo>
                  <a:lnTo>
                    <a:pt x="3048038" y="5060"/>
                  </a:lnTo>
                  <a:lnTo>
                    <a:pt x="0" y="5060"/>
                  </a:lnTo>
                  <a:close/>
                </a:path>
              </a:pathLst>
            </a:custGeom>
            <a:solidFill>
              <a:srgbClr val="D5C5B6"/>
            </a:solidFill>
          </p:spPr>
          <p:txBody>
            <a:bodyPr wrap="square" lIns="0" tIns="0" rIns="0" bIns="0" rtlCol="0"/>
            <a:lstStyle/>
            <a:p>
              <a:endParaRPr dirty="0"/>
            </a:p>
          </p:txBody>
        </p:sp>
        <p:sp>
          <p:nvSpPr>
            <p:cNvPr id="5" name="object 5"/>
            <p:cNvSpPr/>
            <p:nvPr/>
          </p:nvSpPr>
          <p:spPr>
            <a:xfrm>
              <a:off x="779995" y="1776457"/>
              <a:ext cx="347345" cy="5080"/>
            </a:xfrm>
            <a:custGeom>
              <a:avLst/>
              <a:gdLst/>
              <a:ahLst/>
              <a:cxnLst/>
              <a:rect l="l" t="t" r="r" b="b"/>
              <a:pathLst>
                <a:path w="347344" h="5080">
                  <a:moveTo>
                    <a:pt x="0" y="5060"/>
                  </a:moveTo>
                  <a:lnTo>
                    <a:pt x="0" y="0"/>
                  </a:lnTo>
                  <a:lnTo>
                    <a:pt x="347238" y="0"/>
                  </a:lnTo>
                  <a:lnTo>
                    <a:pt x="347238" y="5060"/>
                  </a:lnTo>
                  <a:lnTo>
                    <a:pt x="0" y="5060"/>
                  </a:lnTo>
                  <a:close/>
                </a:path>
              </a:pathLst>
            </a:custGeom>
            <a:solidFill>
              <a:srgbClr val="EB801A"/>
            </a:solidFill>
          </p:spPr>
          <p:txBody>
            <a:bodyPr wrap="square" lIns="0" tIns="0" rIns="0" bIns="0" rtlCol="0"/>
            <a:lstStyle/>
            <a:p>
              <a:endParaRPr dirty="0"/>
            </a:p>
          </p:txBody>
        </p:sp>
      </p:grpSp>
    </p:spTree>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40" dirty="0"/>
              <a:t>Conditional</a:t>
            </a:r>
            <a:r>
              <a:rPr spc="30" dirty="0"/>
              <a:t> </a:t>
            </a:r>
            <a:r>
              <a:rPr spc="-25" dirty="0"/>
              <a:t>Probability</a:t>
            </a:r>
          </a:p>
        </p:txBody>
      </p:sp>
      <p:sp>
        <p:nvSpPr>
          <p:cNvPr id="4" name="object 4"/>
          <p:cNvSpPr txBox="1"/>
          <p:nvPr/>
        </p:nvSpPr>
        <p:spPr>
          <a:xfrm>
            <a:off x="4386541" y="3191529"/>
            <a:ext cx="133350" cy="173990"/>
          </a:xfrm>
          <a:prstGeom prst="rect">
            <a:avLst/>
          </a:prstGeom>
        </p:spPr>
        <p:txBody>
          <a:bodyPr vert="horz" wrap="square" lIns="0" tIns="27939" rIns="0" bIns="0" rtlCol="0">
            <a:spAutoFit/>
          </a:bodyPr>
          <a:lstStyle/>
          <a:p>
            <a:pPr marL="12700">
              <a:lnSpc>
                <a:spcPct val="100000"/>
              </a:lnSpc>
              <a:spcBef>
                <a:spcPts val="219"/>
              </a:spcBef>
            </a:pPr>
            <a:r>
              <a:rPr sz="800" spc="-25" dirty="0">
                <a:solidFill>
                  <a:srgbClr val="22373A"/>
                </a:solidFill>
                <a:latin typeface="Trebuchet MS"/>
                <a:cs typeface="Trebuchet MS"/>
              </a:rPr>
              <a:t>10</a:t>
            </a:r>
            <a:endParaRPr sz="800" dirty="0">
              <a:latin typeface="Trebuchet MS"/>
              <a:cs typeface="Trebuchet MS"/>
            </a:endParaRPr>
          </a:p>
        </p:txBody>
      </p:sp>
      <p:sp>
        <p:nvSpPr>
          <p:cNvPr id="3" name="object 3"/>
          <p:cNvSpPr txBox="1"/>
          <p:nvPr/>
        </p:nvSpPr>
        <p:spPr>
          <a:xfrm>
            <a:off x="347294" y="469848"/>
            <a:ext cx="3930015" cy="2626995"/>
          </a:xfrm>
          <a:prstGeom prst="rect">
            <a:avLst/>
          </a:prstGeom>
        </p:spPr>
        <p:txBody>
          <a:bodyPr vert="horz" wrap="square" lIns="0" tIns="11430" rIns="0" bIns="0" rtlCol="0">
            <a:spAutoFit/>
          </a:bodyPr>
          <a:lstStyle/>
          <a:p>
            <a:pPr marL="12700">
              <a:lnSpc>
                <a:spcPct val="100000"/>
              </a:lnSpc>
              <a:spcBef>
                <a:spcPts val="90"/>
              </a:spcBef>
            </a:pP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X</a:t>
            </a:r>
            <a:r>
              <a:rPr sz="1100" i="1" spc="-10" dirty="0">
                <a:solidFill>
                  <a:srgbClr val="22373A"/>
                </a:solidFill>
                <a:latin typeface="Meiryo"/>
                <a:cs typeface="Meiryo"/>
              </a:rPr>
              <a:t>|</a:t>
            </a:r>
            <a:r>
              <a:rPr sz="1100" i="1" spc="-10" dirty="0">
                <a:solidFill>
                  <a:srgbClr val="22373A"/>
                </a:solidFill>
                <a:latin typeface="Arial"/>
                <a:cs typeface="Arial"/>
              </a:rPr>
              <a:t>Z</a:t>
            </a:r>
            <a:r>
              <a:rPr sz="1100" i="1" spc="-180" dirty="0">
                <a:solidFill>
                  <a:srgbClr val="22373A"/>
                </a:solidFill>
                <a:latin typeface="Arial"/>
                <a:cs typeface="Arial"/>
              </a:rPr>
              <a:t> </a:t>
            </a:r>
            <a:r>
              <a:rPr sz="1100" dirty="0">
                <a:solidFill>
                  <a:srgbClr val="22373A"/>
                </a:solidFill>
                <a:latin typeface="Tahoma"/>
                <a:cs typeface="Tahoma"/>
              </a:rPr>
              <a:t>)</a:t>
            </a:r>
            <a:r>
              <a:rPr sz="1100" spc="-35" dirty="0">
                <a:solidFill>
                  <a:srgbClr val="22373A"/>
                </a:solidFill>
                <a:latin typeface="Tahoma"/>
                <a:cs typeface="Tahoma"/>
              </a:rPr>
              <a:t> </a:t>
            </a:r>
            <a:r>
              <a:rPr sz="1100" dirty="0">
                <a:solidFill>
                  <a:srgbClr val="22373A"/>
                </a:solidFill>
                <a:latin typeface="Tahoma"/>
                <a:cs typeface="Tahoma"/>
              </a:rPr>
              <a:t>is</a:t>
            </a:r>
            <a:r>
              <a:rPr sz="1100" spc="-20" dirty="0">
                <a:solidFill>
                  <a:srgbClr val="22373A"/>
                </a:solidFill>
                <a:latin typeface="Tahoma"/>
                <a:cs typeface="Tahoma"/>
              </a:rPr>
              <a:t> </a:t>
            </a:r>
            <a:r>
              <a:rPr sz="1100" spc="-10" dirty="0">
                <a:solidFill>
                  <a:srgbClr val="22373A"/>
                </a:solidFill>
                <a:latin typeface="Tahoma"/>
                <a:cs typeface="Tahoma"/>
              </a:rPr>
              <a:t>the</a:t>
            </a:r>
            <a:r>
              <a:rPr sz="1100" spc="-15" dirty="0">
                <a:solidFill>
                  <a:srgbClr val="22373A"/>
                </a:solidFill>
                <a:latin typeface="Tahoma"/>
                <a:cs typeface="Tahoma"/>
              </a:rPr>
              <a:t> </a:t>
            </a:r>
            <a:r>
              <a:rPr sz="1100" spc="-35" dirty="0">
                <a:solidFill>
                  <a:srgbClr val="22373A"/>
                </a:solidFill>
                <a:latin typeface="Tahoma"/>
                <a:cs typeface="Tahoma"/>
              </a:rPr>
              <a:t>probability</a:t>
            </a:r>
            <a:r>
              <a:rPr sz="1100" spc="-20" dirty="0">
                <a:solidFill>
                  <a:srgbClr val="22373A"/>
                </a:solidFill>
                <a:latin typeface="Tahoma"/>
                <a:cs typeface="Tahoma"/>
              </a:rPr>
              <a:t> </a:t>
            </a:r>
            <a:r>
              <a:rPr sz="1100" dirty="0">
                <a:solidFill>
                  <a:srgbClr val="22373A"/>
                </a:solidFill>
                <a:latin typeface="Tahoma"/>
                <a:cs typeface="Tahoma"/>
              </a:rPr>
              <a:t>of</a:t>
            </a:r>
            <a:r>
              <a:rPr sz="1100" spc="-15" dirty="0">
                <a:solidFill>
                  <a:srgbClr val="22373A"/>
                </a:solidFill>
                <a:latin typeface="Tahoma"/>
                <a:cs typeface="Tahoma"/>
              </a:rPr>
              <a:t> </a:t>
            </a:r>
            <a:r>
              <a:rPr sz="1100" i="1" dirty="0">
                <a:solidFill>
                  <a:srgbClr val="22373A"/>
                </a:solidFill>
                <a:latin typeface="Arial"/>
                <a:cs typeface="Arial"/>
              </a:rPr>
              <a:t>X</a:t>
            </a:r>
            <a:r>
              <a:rPr sz="1100" i="1" spc="135" dirty="0">
                <a:solidFill>
                  <a:srgbClr val="22373A"/>
                </a:solidFill>
                <a:latin typeface="Arial"/>
                <a:cs typeface="Arial"/>
              </a:rPr>
              <a:t> </a:t>
            </a:r>
            <a:r>
              <a:rPr sz="1100" spc="-30" dirty="0">
                <a:solidFill>
                  <a:srgbClr val="22373A"/>
                </a:solidFill>
                <a:latin typeface="Tahoma"/>
                <a:cs typeface="Tahoma"/>
              </a:rPr>
              <a:t>occurring,</a:t>
            </a:r>
            <a:r>
              <a:rPr sz="1100" spc="-15" dirty="0">
                <a:solidFill>
                  <a:srgbClr val="22373A"/>
                </a:solidFill>
                <a:latin typeface="Tahoma"/>
                <a:cs typeface="Tahoma"/>
              </a:rPr>
              <a:t> </a:t>
            </a:r>
            <a:r>
              <a:rPr sz="1100" spc="-10" dirty="0">
                <a:solidFill>
                  <a:srgbClr val="22373A"/>
                </a:solidFill>
                <a:latin typeface="Tahoma"/>
                <a:cs typeface="Tahoma"/>
              </a:rPr>
              <a:t>given:</a:t>
            </a:r>
            <a:endParaRPr sz="1100" dirty="0">
              <a:latin typeface="Tahoma"/>
              <a:cs typeface="Tahoma"/>
            </a:endParaRPr>
          </a:p>
          <a:p>
            <a:pPr marL="289560" indent="-177800">
              <a:lnSpc>
                <a:spcPct val="100000"/>
              </a:lnSpc>
              <a:spcBef>
                <a:spcPts val="915"/>
              </a:spcBef>
              <a:buFont typeface="Tahoma"/>
              <a:buChar char="•"/>
              <a:tabLst>
                <a:tab pos="290195" algn="l"/>
              </a:tabLst>
            </a:pPr>
            <a:r>
              <a:rPr sz="1100" i="1" dirty="0">
                <a:solidFill>
                  <a:srgbClr val="22373A"/>
                </a:solidFill>
                <a:latin typeface="Arial"/>
                <a:cs typeface="Arial"/>
              </a:rPr>
              <a:t>Z</a:t>
            </a:r>
            <a:r>
              <a:rPr sz="1100" i="1" spc="160" dirty="0">
                <a:solidFill>
                  <a:srgbClr val="22373A"/>
                </a:solidFill>
                <a:latin typeface="Arial"/>
                <a:cs typeface="Arial"/>
              </a:rPr>
              <a:t> </a:t>
            </a:r>
            <a:r>
              <a:rPr sz="1100" spc="-50" dirty="0">
                <a:solidFill>
                  <a:srgbClr val="22373A"/>
                </a:solidFill>
                <a:latin typeface="Tahoma"/>
                <a:cs typeface="Tahoma"/>
              </a:rPr>
              <a:t>has</a:t>
            </a:r>
            <a:r>
              <a:rPr sz="1100" dirty="0">
                <a:solidFill>
                  <a:srgbClr val="22373A"/>
                </a:solidFill>
                <a:latin typeface="Tahoma"/>
                <a:cs typeface="Tahoma"/>
              </a:rPr>
              <a:t> </a:t>
            </a:r>
            <a:r>
              <a:rPr sz="1100" spc="-50" dirty="0">
                <a:solidFill>
                  <a:srgbClr val="22373A"/>
                </a:solidFill>
                <a:latin typeface="Tahoma"/>
                <a:cs typeface="Tahoma"/>
              </a:rPr>
              <a:t>already</a:t>
            </a:r>
            <a:r>
              <a:rPr sz="1100" spc="5" dirty="0">
                <a:solidFill>
                  <a:srgbClr val="22373A"/>
                </a:solidFill>
                <a:latin typeface="Tahoma"/>
                <a:cs typeface="Tahoma"/>
              </a:rPr>
              <a:t> </a:t>
            </a:r>
            <a:r>
              <a:rPr sz="1100" spc="-10" dirty="0">
                <a:solidFill>
                  <a:srgbClr val="22373A"/>
                </a:solidFill>
                <a:latin typeface="Tahoma"/>
                <a:cs typeface="Tahoma"/>
              </a:rPr>
              <a:t>occurred.</a:t>
            </a:r>
            <a:endParaRPr sz="1100" dirty="0">
              <a:latin typeface="Tahoma"/>
              <a:cs typeface="Tahoma"/>
            </a:endParaRPr>
          </a:p>
          <a:p>
            <a:pPr marL="289560" indent="-177800">
              <a:lnSpc>
                <a:spcPct val="100000"/>
              </a:lnSpc>
              <a:spcBef>
                <a:spcPts val="240"/>
              </a:spcBef>
              <a:buChar char="•"/>
              <a:tabLst>
                <a:tab pos="290195" algn="l"/>
              </a:tabLst>
            </a:pPr>
            <a:r>
              <a:rPr sz="1100" spc="-105" dirty="0">
                <a:solidFill>
                  <a:srgbClr val="22373A"/>
                </a:solidFill>
                <a:latin typeface="Tahoma"/>
                <a:cs typeface="Tahoma"/>
              </a:rPr>
              <a:t>we</a:t>
            </a:r>
            <a:r>
              <a:rPr sz="1100" spc="15" dirty="0">
                <a:solidFill>
                  <a:srgbClr val="22373A"/>
                </a:solidFill>
                <a:latin typeface="Tahoma"/>
                <a:cs typeface="Tahoma"/>
              </a:rPr>
              <a:t> </a:t>
            </a:r>
            <a:r>
              <a:rPr sz="1100" spc="-70" dirty="0">
                <a:solidFill>
                  <a:srgbClr val="22373A"/>
                </a:solidFill>
                <a:latin typeface="Tahoma"/>
                <a:cs typeface="Tahoma"/>
              </a:rPr>
              <a:t>assume</a:t>
            </a:r>
            <a:r>
              <a:rPr sz="1100" spc="-15" dirty="0">
                <a:solidFill>
                  <a:srgbClr val="22373A"/>
                </a:solidFill>
                <a:latin typeface="Tahoma"/>
                <a:cs typeface="Tahoma"/>
              </a:rPr>
              <a:t> </a:t>
            </a:r>
            <a:r>
              <a:rPr sz="1100" i="1" dirty="0">
                <a:solidFill>
                  <a:srgbClr val="22373A"/>
                </a:solidFill>
                <a:latin typeface="Arial"/>
                <a:cs typeface="Arial"/>
              </a:rPr>
              <a:t>Z</a:t>
            </a:r>
            <a:r>
              <a:rPr sz="1100" i="1" spc="145" dirty="0">
                <a:solidFill>
                  <a:srgbClr val="22373A"/>
                </a:solidFill>
                <a:latin typeface="Arial"/>
                <a:cs typeface="Arial"/>
              </a:rPr>
              <a:t> </a:t>
            </a:r>
            <a:r>
              <a:rPr sz="1100" dirty="0">
                <a:solidFill>
                  <a:srgbClr val="22373A"/>
                </a:solidFill>
                <a:latin typeface="Tahoma"/>
                <a:cs typeface="Tahoma"/>
              </a:rPr>
              <a:t>to</a:t>
            </a:r>
            <a:r>
              <a:rPr sz="1100" spc="-10" dirty="0">
                <a:solidFill>
                  <a:srgbClr val="22373A"/>
                </a:solidFill>
                <a:latin typeface="Tahoma"/>
                <a:cs typeface="Tahoma"/>
              </a:rPr>
              <a:t> </a:t>
            </a:r>
            <a:r>
              <a:rPr sz="1100" spc="-20" dirty="0">
                <a:solidFill>
                  <a:srgbClr val="22373A"/>
                </a:solidFill>
                <a:latin typeface="Tahoma"/>
                <a:cs typeface="Tahoma"/>
              </a:rPr>
              <a:t>be</a:t>
            </a:r>
            <a:r>
              <a:rPr sz="1100" dirty="0">
                <a:solidFill>
                  <a:srgbClr val="22373A"/>
                </a:solidFill>
                <a:latin typeface="Tahoma"/>
                <a:cs typeface="Tahoma"/>
              </a:rPr>
              <a:t> </a:t>
            </a:r>
            <a:r>
              <a:rPr sz="1100" spc="-10" dirty="0">
                <a:solidFill>
                  <a:srgbClr val="22373A"/>
                </a:solidFill>
                <a:latin typeface="Tahoma"/>
                <a:cs typeface="Tahoma"/>
              </a:rPr>
              <a:t>true.</a:t>
            </a:r>
            <a:endParaRPr sz="1100" dirty="0">
              <a:latin typeface="Tahoma"/>
              <a:cs typeface="Tahoma"/>
            </a:endParaRPr>
          </a:p>
          <a:p>
            <a:pPr marL="12700">
              <a:lnSpc>
                <a:spcPct val="100000"/>
              </a:lnSpc>
              <a:spcBef>
                <a:spcPts val="915"/>
              </a:spcBef>
            </a:pPr>
            <a:r>
              <a:rPr sz="1100" spc="-10" dirty="0">
                <a:solidFill>
                  <a:srgbClr val="22373A"/>
                </a:solidFill>
                <a:latin typeface="Tahoma"/>
                <a:cs typeface="Tahoma"/>
              </a:rPr>
              <a:t>Euro</a:t>
            </a:r>
            <a:r>
              <a:rPr sz="1100" spc="-45" dirty="0">
                <a:solidFill>
                  <a:srgbClr val="22373A"/>
                </a:solidFill>
                <a:latin typeface="Tahoma"/>
                <a:cs typeface="Tahoma"/>
              </a:rPr>
              <a:t> </a:t>
            </a:r>
            <a:r>
              <a:rPr sz="1100" spc="-50" dirty="0">
                <a:solidFill>
                  <a:srgbClr val="22373A"/>
                </a:solidFill>
                <a:latin typeface="Tahoma"/>
                <a:cs typeface="Tahoma"/>
              </a:rPr>
              <a:t>2020</a:t>
            </a:r>
            <a:r>
              <a:rPr sz="1100" spc="-35" dirty="0">
                <a:solidFill>
                  <a:srgbClr val="22373A"/>
                </a:solidFill>
                <a:latin typeface="Tahoma"/>
                <a:cs typeface="Tahoma"/>
              </a:rPr>
              <a:t> </a:t>
            </a:r>
            <a:r>
              <a:rPr sz="1100" spc="-10" dirty="0">
                <a:solidFill>
                  <a:srgbClr val="22373A"/>
                </a:solidFill>
                <a:latin typeface="Tahoma"/>
                <a:cs typeface="Tahoma"/>
              </a:rPr>
              <a:t>Example:</a:t>
            </a:r>
            <a:endParaRPr sz="1100" dirty="0">
              <a:latin typeface="Tahoma"/>
              <a:cs typeface="Tahoma"/>
            </a:endParaRPr>
          </a:p>
          <a:p>
            <a:pPr marL="289560" indent="-177800">
              <a:lnSpc>
                <a:spcPct val="100000"/>
              </a:lnSpc>
              <a:spcBef>
                <a:spcPts val="915"/>
              </a:spcBef>
              <a:buChar char="•"/>
              <a:tabLst>
                <a:tab pos="290195" algn="l"/>
              </a:tabLst>
            </a:pPr>
            <a:r>
              <a:rPr sz="1100" spc="-35" dirty="0">
                <a:solidFill>
                  <a:srgbClr val="22373A"/>
                </a:solidFill>
                <a:latin typeface="Tahoma"/>
                <a:cs typeface="Tahoma"/>
              </a:rPr>
              <a:t>Before</a:t>
            </a:r>
            <a:r>
              <a:rPr sz="1100" spc="-55" dirty="0">
                <a:solidFill>
                  <a:srgbClr val="22373A"/>
                </a:solidFill>
                <a:latin typeface="Tahoma"/>
                <a:cs typeface="Tahoma"/>
              </a:rPr>
              <a:t> </a:t>
            </a:r>
            <a:r>
              <a:rPr sz="1100" spc="-10" dirty="0">
                <a:solidFill>
                  <a:srgbClr val="22373A"/>
                </a:solidFill>
                <a:latin typeface="Tahoma"/>
                <a:cs typeface="Tahoma"/>
              </a:rPr>
              <a:t>the</a:t>
            </a:r>
            <a:r>
              <a:rPr sz="1100" spc="-35" dirty="0">
                <a:solidFill>
                  <a:srgbClr val="22373A"/>
                </a:solidFill>
                <a:latin typeface="Tahoma"/>
                <a:cs typeface="Tahoma"/>
              </a:rPr>
              <a:t> </a:t>
            </a:r>
            <a:r>
              <a:rPr sz="1100" spc="-45" dirty="0">
                <a:solidFill>
                  <a:srgbClr val="22373A"/>
                </a:solidFill>
                <a:latin typeface="Tahoma"/>
                <a:cs typeface="Tahoma"/>
              </a:rPr>
              <a:t>championship</a:t>
            </a:r>
            <a:r>
              <a:rPr sz="1100" spc="-30" dirty="0">
                <a:solidFill>
                  <a:srgbClr val="22373A"/>
                </a:solidFill>
                <a:latin typeface="Tahoma"/>
                <a:cs typeface="Tahoma"/>
              </a:rPr>
              <a:t> </a:t>
            </a:r>
            <a:r>
              <a:rPr sz="1100" spc="-35" dirty="0">
                <a:solidFill>
                  <a:srgbClr val="22373A"/>
                </a:solidFill>
                <a:latin typeface="Tahoma"/>
                <a:cs typeface="Tahoma"/>
              </a:rPr>
              <a:t>started, </a:t>
            </a:r>
            <a:r>
              <a:rPr sz="1100" spc="-25" dirty="0">
                <a:solidFill>
                  <a:srgbClr val="22373A"/>
                </a:solidFill>
                <a:latin typeface="Tahoma"/>
                <a:cs typeface="Tahoma"/>
              </a:rPr>
              <a:t>England</a:t>
            </a:r>
            <a:r>
              <a:rPr sz="1100" spc="-30" dirty="0">
                <a:solidFill>
                  <a:srgbClr val="22373A"/>
                </a:solidFill>
                <a:latin typeface="Tahoma"/>
                <a:cs typeface="Tahoma"/>
              </a:rPr>
              <a:t> </a:t>
            </a:r>
            <a:r>
              <a:rPr sz="1100" spc="-75" dirty="0">
                <a:solidFill>
                  <a:srgbClr val="22373A"/>
                </a:solidFill>
                <a:latin typeface="Tahoma"/>
                <a:cs typeface="Tahoma"/>
              </a:rPr>
              <a:t>were</a:t>
            </a:r>
            <a:r>
              <a:rPr sz="1100" spc="-10" dirty="0">
                <a:solidFill>
                  <a:srgbClr val="22373A"/>
                </a:solidFill>
                <a:latin typeface="Tahoma"/>
                <a:cs typeface="Tahoma"/>
              </a:rPr>
              <a:t> </a:t>
            </a:r>
            <a:r>
              <a:rPr sz="1100" spc="-20" dirty="0">
                <a:solidFill>
                  <a:srgbClr val="22373A"/>
                </a:solidFill>
                <a:latin typeface="Tahoma"/>
                <a:cs typeface="Tahoma"/>
              </a:rPr>
              <a:t>the</a:t>
            </a:r>
            <a:r>
              <a:rPr sz="1100" spc="-35" dirty="0">
                <a:solidFill>
                  <a:srgbClr val="22373A"/>
                </a:solidFill>
                <a:latin typeface="Tahoma"/>
                <a:cs typeface="Tahoma"/>
              </a:rPr>
              <a:t> </a:t>
            </a:r>
            <a:r>
              <a:rPr sz="1100" spc="-10" dirty="0">
                <a:solidFill>
                  <a:srgbClr val="22373A"/>
                </a:solidFill>
                <a:latin typeface="Tahoma"/>
                <a:cs typeface="Tahoma"/>
              </a:rPr>
              <a:t>favourites:</a:t>
            </a:r>
            <a:endParaRPr sz="1100" dirty="0">
              <a:latin typeface="Tahoma"/>
              <a:cs typeface="Tahoma"/>
            </a:endParaRPr>
          </a:p>
          <a:p>
            <a:pPr marL="289560" indent="-177800">
              <a:lnSpc>
                <a:spcPct val="100000"/>
              </a:lnSpc>
              <a:spcBef>
                <a:spcPts val="240"/>
              </a:spcBef>
              <a:buFont typeface="Tahoma"/>
              <a:buChar char="•"/>
              <a:tabLst>
                <a:tab pos="290195" algn="l"/>
              </a:tabLst>
            </a:pPr>
            <a:r>
              <a:rPr sz="1100" i="1" spc="-20" dirty="0">
                <a:solidFill>
                  <a:srgbClr val="22373A"/>
                </a:solidFill>
                <a:latin typeface="Arial"/>
                <a:cs typeface="Arial"/>
              </a:rPr>
              <a:t>P</a:t>
            </a:r>
            <a:r>
              <a:rPr sz="1100" spc="-20" dirty="0">
                <a:solidFill>
                  <a:srgbClr val="22373A"/>
                </a:solidFill>
                <a:latin typeface="Tahoma"/>
                <a:cs typeface="Tahoma"/>
              </a:rPr>
              <a:t>(England</a:t>
            </a:r>
            <a:r>
              <a:rPr sz="1100" spc="10" dirty="0">
                <a:solidFill>
                  <a:srgbClr val="22373A"/>
                </a:solidFill>
                <a:latin typeface="Tahoma"/>
                <a:cs typeface="Tahoma"/>
              </a:rPr>
              <a:t> </a:t>
            </a:r>
            <a:r>
              <a:rPr sz="1100" spc="-30" dirty="0">
                <a:solidFill>
                  <a:srgbClr val="22373A"/>
                </a:solidFill>
                <a:latin typeface="Tahoma"/>
                <a:cs typeface="Tahoma"/>
              </a:rPr>
              <a:t>win)</a:t>
            </a:r>
            <a:r>
              <a:rPr sz="1100" spc="-50" dirty="0">
                <a:solidFill>
                  <a:srgbClr val="22373A"/>
                </a:solidFill>
                <a:latin typeface="Tahoma"/>
                <a:cs typeface="Tahoma"/>
              </a:rPr>
              <a:t> </a:t>
            </a:r>
            <a:r>
              <a:rPr sz="1100" i="1" spc="-50" dirty="0">
                <a:solidFill>
                  <a:srgbClr val="22373A"/>
                </a:solidFill>
                <a:latin typeface="Meiryo"/>
                <a:cs typeface="Meiryo"/>
              </a:rPr>
              <a:t>≈</a:t>
            </a:r>
            <a:r>
              <a:rPr sz="1100" i="1" spc="-75" dirty="0">
                <a:solidFill>
                  <a:srgbClr val="22373A"/>
                </a:solidFill>
                <a:latin typeface="Meiryo"/>
                <a:cs typeface="Meiryo"/>
              </a:rPr>
              <a:t> </a:t>
            </a:r>
            <a:r>
              <a:rPr sz="1100" spc="-25" dirty="0">
                <a:solidFill>
                  <a:srgbClr val="22373A"/>
                </a:solidFill>
                <a:latin typeface="Tahoma"/>
                <a:cs typeface="Tahoma"/>
              </a:rPr>
              <a:t>17%</a:t>
            </a:r>
            <a:endParaRPr sz="1100" dirty="0">
              <a:latin typeface="Tahoma"/>
              <a:cs typeface="Tahoma"/>
            </a:endParaRPr>
          </a:p>
          <a:p>
            <a:pPr marL="289560" indent="-177800">
              <a:lnSpc>
                <a:spcPct val="100000"/>
              </a:lnSpc>
              <a:spcBef>
                <a:spcPts val="235"/>
              </a:spcBef>
              <a:buChar char="•"/>
              <a:tabLst>
                <a:tab pos="290195" algn="l"/>
              </a:tabLst>
            </a:pPr>
            <a:r>
              <a:rPr sz="1100" dirty="0">
                <a:solidFill>
                  <a:srgbClr val="22373A"/>
                </a:solidFill>
                <a:latin typeface="Tahoma"/>
                <a:cs typeface="Tahoma"/>
              </a:rPr>
              <a:t>After</a:t>
            </a:r>
            <a:r>
              <a:rPr sz="1100" spc="-45" dirty="0">
                <a:solidFill>
                  <a:srgbClr val="22373A"/>
                </a:solidFill>
                <a:latin typeface="Tahoma"/>
                <a:cs typeface="Tahoma"/>
              </a:rPr>
              <a:t> </a:t>
            </a:r>
            <a:r>
              <a:rPr sz="1100" spc="-25" dirty="0">
                <a:solidFill>
                  <a:srgbClr val="22373A"/>
                </a:solidFill>
                <a:latin typeface="Tahoma"/>
                <a:cs typeface="Tahoma"/>
              </a:rPr>
              <a:t>they</a:t>
            </a:r>
            <a:r>
              <a:rPr sz="1100" spc="-40" dirty="0">
                <a:solidFill>
                  <a:srgbClr val="22373A"/>
                </a:solidFill>
                <a:latin typeface="Tahoma"/>
                <a:cs typeface="Tahoma"/>
              </a:rPr>
              <a:t> </a:t>
            </a:r>
            <a:r>
              <a:rPr sz="1100" dirty="0">
                <a:solidFill>
                  <a:srgbClr val="22373A"/>
                </a:solidFill>
                <a:latin typeface="Tahoma"/>
                <a:cs typeface="Tahoma"/>
              </a:rPr>
              <a:t>fail</a:t>
            </a:r>
            <a:r>
              <a:rPr sz="1100" spc="-45" dirty="0">
                <a:solidFill>
                  <a:srgbClr val="22373A"/>
                </a:solidFill>
                <a:latin typeface="Tahoma"/>
                <a:cs typeface="Tahoma"/>
              </a:rPr>
              <a:t> </a:t>
            </a:r>
            <a:r>
              <a:rPr sz="1100" dirty="0">
                <a:solidFill>
                  <a:srgbClr val="22373A"/>
                </a:solidFill>
                <a:latin typeface="Tahoma"/>
                <a:cs typeface="Tahoma"/>
              </a:rPr>
              <a:t>to</a:t>
            </a:r>
            <a:r>
              <a:rPr sz="1100" spc="-40" dirty="0">
                <a:solidFill>
                  <a:srgbClr val="22373A"/>
                </a:solidFill>
                <a:latin typeface="Tahoma"/>
                <a:cs typeface="Tahoma"/>
              </a:rPr>
              <a:t> </a:t>
            </a:r>
            <a:r>
              <a:rPr sz="1100" spc="-20" dirty="0">
                <a:solidFill>
                  <a:srgbClr val="22373A"/>
                </a:solidFill>
                <a:latin typeface="Tahoma"/>
                <a:cs typeface="Tahoma"/>
              </a:rPr>
              <a:t>beat</a:t>
            </a:r>
            <a:r>
              <a:rPr sz="1100" spc="-40" dirty="0">
                <a:solidFill>
                  <a:srgbClr val="22373A"/>
                </a:solidFill>
                <a:latin typeface="Tahoma"/>
                <a:cs typeface="Tahoma"/>
              </a:rPr>
              <a:t> </a:t>
            </a:r>
            <a:r>
              <a:rPr sz="1100" spc="-25" dirty="0">
                <a:solidFill>
                  <a:srgbClr val="22373A"/>
                </a:solidFill>
                <a:latin typeface="Tahoma"/>
                <a:cs typeface="Tahoma"/>
              </a:rPr>
              <a:t>Scotland,</a:t>
            </a:r>
            <a:r>
              <a:rPr sz="1100" spc="-40" dirty="0">
                <a:solidFill>
                  <a:srgbClr val="22373A"/>
                </a:solidFill>
                <a:latin typeface="Tahoma"/>
                <a:cs typeface="Tahoma"/>
              </a:rPr>
              <a:t> </a:t>
            </a:r>
            <a:r>
              <a:rPr sz="1100" spc="-20" dirty="0">
                <a:solidFill>
                  <a:srgbClr val="22373A"/>
                </a:solidFill>
                <a:latin typeface="Tahoma"/>
                <a:cs typeface="Tahoma"/>
              </a:rPr>
              <a:t>the</a:t>
            </a:r>
            <a:r>
              <a:rPr sz="1100" spc="-40" dirty="0">
                <a:solidFill>
                  <a:srgbClr val="22373A"/>
                </a:solidFill>
                <a:latin typeface="Tahoma"/>
                <a:cs typeface="Tahoma"/>
              </a:rPr>
              <a:t> </a:t>
            </a:r>
            <a:r>
              <a:rPr sz="1100" spc="-35" dirty="0">
                <a:solidFill>
                  <a:srgbClr val="22373A"/>
                </a:solidFill>
                <a:latin typeface="Tahoma"/>
                <a:cs typeface="Tahoma"/>
              </a:rPr>
              <a:t>bookies</a:t>
            </a:r>
            <a:r>
              <a:rPr sz="1100" spc="-40" dirty="0">
                <a:solidFill>
                  <a:srgbClr val="22373A"/>
                </a:solidFill>
                <a:latin typeface="Tahoma"/>
                <a:cs typeface="Tahoma"/>
              </a:rPr>
              <a:t> </a:t>
            </a:r>
            <a:r>
              <a:rPr sz="1100" spc="-35" dirty="0">
                <a:solidFill>
                  <a:srgbClr val="22373A"/>
                </a:solidFill>
                <a:latin typeface="Tahoma"/>
                <a:cs typeface="Tahoma"/>
              </a:rPr>
              <a:t>adjust</a:t>
            </a:r>
            <a:r>
              <a:rPr sz="1100" spc="-45" dirty="0">
                <a:solidFill>
                  <a:srgbClr val="22373A"/>
                </a:solidFill>
                <a:latin typeface="Tahoma"/>
                <a:cs typeface="Tahoma"/>
              </a:rPr>
              <a:t> </a:t>
            </a:r>
            <a:r>
              <a:rPr sz="1100" spc="-10" dirty="0">
                <a:solidFill>
                  <a:srgbClr val="22373A"/>
                </a:solidFill>
                <a:latin typeface="Tahoma"/>
                <a:cs typeface="Tahoma"/>
              </a:rPr>
              <a:t>their</a:t>
            </a:r>
            <a:r>
              <a:rPr sz="1100" spc="-40" dirty="0">
                <a:solidFill>
                  <a:srgbClr val="22373A"/>
                </a:solidFill>
                <a:latin typeface="Tahoma"/>
                <a:cs typeface="Tahoma"/>
              </a:rPr>
              <a:t> </a:t>
            </a:r>
            <a:r>
              <a:rPr sz="1100" spc="-10" dirty="0">
                <a:solidFill>
                  <a:srgbClr val="22373A"/>
                </a:solidFill>
                <a:latin typeface="Tahoma"/>
                <a:cs typeface="Tahoma"/>
              </a:rPr>
              <a:t>odds:</a:t>
            </a:r>
            <a:endParaRPr sz="1100" dirty="0">
              <a:latin typeface="Tahoma"/>
              <a:cs typeface="Tahoma"/>
            </a:endParaRPr>
          </a:p>
          <a:p>
            <a:pPr marL="289560" indent="-177800">
              <a:lnSpc>
                <a:spcPct val="100000"/>
              </a:lnSpc>
              <a:spcBef>
                <a:spcPts val="240"/>
              </a:spcBef>
              <a:buFont typeface="Tahoma"/>
              <a:buChar char="•"/>
              <a:tabLst>
                <a:tab pos="290195" algn="l"/>
              </a:tabLst>
            </a:pPr>
            <a:r>
              <a:rPr sz="1100" i="1" spc="-20" dirty="0">
                <a:solidFill>
                  <a:srgbClr val="22373A"/>
                </a:solidFill>
                <a:latin typeface="Arial"/>
                <a:cs typeface="Arial"/>
              </a:rPr>
              <a:t>P</a:t>
            </a:r>
            <a:r>
              <a:rPr sz="1100" spc="-20" dirty="0">
                <a:solidFill>
                  <a:srgbClr val="22373A"/>
                </a:solidFill>
                <a:latin typeface="Tahoma"/>
                <a:cs typeface="Tahoma"/>
              </a:rPr>
              <a:t>(England</a:t>
            </a:r>
            <a:r>
              <a:rPr sz="1100" spc="-25" dirty="0">
                <a:solidFill>
                  <a:srgbClr val="22373A"/>
                </a:solidFill>
                <a:latin typeface="Tahoma"/>
                <a:cs typeface="Tahoma"/>
              </a:rPr>
              <a:t> </a:t>
            </a:r>
            <a:r>
              <a:rPr sz="1100" spc="-40" dirty="0">
                <a:solidFill>
                  <a:srgbClr val="22373A"/>
                </a:solidFill>
                <a:latin typeface="Tahoma"/>
                <a:cs typeface="Tahoma"/>
              </a:rPr>
              <a:t>win|failed</a:t>
            </a:r>
            <a:r>
              <a:rPr sz="1100" spc="5" dirty="0">
                <a:solidFill>
                  <a:srgbClr val="22373A"/>
                </a:solidFill>
                <a:latin typeface="Tahoma"/>
                <a:cs typeface="Tahoma"/>
              </a:rPr>
              <a:t> </a:t>
            </a:r>
            <a:r>
              <a:rPr sz="1100" dirty="0">
                <a:solidFill>
                  <a:srgbClr val="22373A"/>
                </a:solidFill>
                <a:latin typeface="Tahoma"/>
                <a:cs typeface="Tahoma"/>
              </a:rPr>
              <a:t>to</a:t>
            </a:r>
            <a:r>
              <a:rPr sz="1100" spc="-5" dirty="0">
                <a:solidFill>
                  <a:srgbClr val="22373A"/>
                </a:solidFill>
                <a:latin typeface="Tahoma"/>
                <a:cs typeface="Tahoma"/>
              </a:rPr>
              <a:t> </a:t>
            </a:r>
            <a:r>
              <a:rPr sz="1100" spc="-20" dirty="0">
                <a:solidFill>
                  <a:srgbClr val="22373A"/>
                </a:solidFill>
                <a:latin typeface="Tahoma"/>
                <a:cs typeface="Tahoma"/>
              </a:rPr>
              <a:t>beat</a:t>
            </a:r>
            <a:r>
              <a:rPr sz="1100" spc="5" dirty="0">
                <a:solidFill>
                  <a:srgbClr val="22373A"/>
                </a:solidFill>
                <a:latin typeface="Tahoma"/>
                <a:cs typeface="Tahoma"/>
              </a:rPr>
              <a:t> </a:t>
            </a:r>
            <a:r>
              <a:rPr sz="1100" spc="-30" dirty="0">
                <a:solidFill>
                  <a:srgbClr val="22373A"/>
                </a:solidFill>
                <a:latin typeface="Tahoma"/>
                <a:cs typeface="Tahoma"/>
              </a:rPr>
              <a:t>Scotland)</a:t>
            </a:r>
            <a:r>
              <a:rPr sz="1100" spc="-60" dirty="0">
                <a:solidFill>
                  <a:srgbClr val="22373A"/>
                </a:solidFill>
                <a:latin typeface="Tahoma"/>
                <a:cs typeface="Tahoma"/>
              </a:rPr>
              <a:t> </a:t>
            </a:r>
            <a:r>
              <a:rPr sz="1100" i="1" spc="-50" dirty="0">
                <a:solidFill>
                  <a:srgbClr val="22373A"/>
                </a:solidFill>
                <a:latin typeface="Meiryo"/>
                <a:cs typeface="Meiryo"/>
              </a:rPr>
              <a:t>≈</a:t>
            </a:r>
            <a:r>
              <a:rPr sz="1100" i="1" spc="-75" dirty="0">
                <a:solidFill>
                  <a:srgbClr val="22373A"/>
                </a:solidFill>
                <a:latin typeface="Meiryo"/>
                <a:cs typeface="Meiryo"/>
              </a:rPr>
              <a:t> </a:t>
            </a:r>
            <a:r>
              <a:rPr sz="1100" spc="-25" dirty="0">
                <a:solidFill>
                  <a:srgbClr val="22373A"/>
                </a:solidFill>
                <a:latin typeface="Tahoma"/>
                <a:cs typeface="Tahoma"/>
              </a:rPr>
              <a:t>12%</a:t>
            </a:r>
            <a:endParaRPr sz="1100" dirty="0">
              <a:latin typeface="Tahoma"/>
              <a:cs typeface="Tahoma"/>
            </a:endParaRPr>
          </a:p>
          <a:p>
            <a:pPr marL="289560" indent="-177800">
              <a:lnSpc>
                <a:spcPct val="100000"/>
              </a:lnSpc>
              <a:spcBef>
                <a:spcPts val="235"/>
              </a:spcBef>
              <a:buChar char="•"/>
              <a:tabLst>
                <a:tab pos="290195" algn="l"/>
              </a:tabLst>
            </a:pPr>
            <a:r>
              <a:rPr sz="1100" spc="-10" dirty="0">
                <a:solidFill>
                  <a:srgbClr val="22373A"/>
                </a:solidFill>
                <a:latin typeface="Tahoma"/>
                <a:cs typeface="Tahoma"/>
              </a:rPr>
              <a:t>They</a:t>
            </a:r>
            <a:r>
              <a:rPr sz="1100" spc="-20" dirty="0">
                <a:solidFill>
                  <a:srgbClr val="22373A"/>
                </a:solidFill>
                <a:latin typeface="Tahoma"/>
                <a:cs typeface="Tahoma"/>
              </a:rPr>
              <a:t> </a:t>
            </a:r>
            <a:r>
              <a:rPr sz="1100" spc="-70" dirty="0">
                <a:solidFill>
                  <a:srgbClr val="22373A"/>
                </a:solidFill>
                <a:latin typeface="Tahoma"/>
                <a:cs typeface="Tahoma"/>
              </a:rPr>
              <a:t>somehow</a:t>
            </a:r>
            <a:r>
              <a:rPr sz="1100" spc="-10" dirty="0">
                <a:solidFill>
                  <a:srgbClr val="22373A"/>
                </a:solidFill>
                <a:latin typeface="Tahoma"/>
                <a:cs typeface="Tahoma"/>
              </a:rPr>
              <a:t> </a:t>
            </a:r>
            <a:r>
              <a:rPr sz="1100" spc="-65" dirty="0">
                <a:solidFill>
                  <a:srgbClr val="22373A"/>
                </a:solidFill>
                <a:latin typeface="Tahoma"/>
                <a:cs typeface="Tahoma"/>
              </a:rPr>
              <a:t>managed</a:t>
            </a:r>
            <a:r>
              <a:rPr sz="1100" spc="-10" dirty="0">
                <a:solidFill>
                  <a:srgbClr val="22373A"/>
                </a:solidFill>
                <a:latin typeface="Tahoma"/>
                <a:cs typeface="Tahoma"/>
              </a:rPr>
              <a:t> </a:t>
            </a:r>
            <a:r>
              <a:rPr sz="1100" dirty="0">
                <a:solidFill>
                  <a:srgbClr val="22373A"/>
                </a:solidFill>
                <a:latin typeface="Tahoma"/>
                <a:cs typeface="Tahoma"/>
              </a:rPr>
              <a:t>to</a:t>
            </a:r>
            <a:r>
              <a:rPr sz="1100" spc="-15" dirty="0">
                <a:solidFill>
                  <a:srgbClr val="22373A"/>
                </a:solidFill>
                <a:latin typeface="Tahoma"/>
                <a:cs typeface="Tahoma"/>
              </a:rPr>
              <a:t> </a:t>
            </a:r>
            <a:r>
              <a:rPr sz="1100" spc="-20" dirty="0">
                <a:solidFill>
                  <a:srgbClr val="22373A"/>
                </a:solidFill>
                <a:latin typeface="Tahoma"/>
                <a:cs typeface="Tahoma"/>
              </a:rPr>
              <a:t>beat</a:t>
            </a:r>
            <a:r>
              <a:rPr sz="1100" spc="-10" dirty="0">
                <a:solidFill>
                  <a:srgbClr val="22373A"/>
                </a:solidFill>
                <a:latin typeface="Tahoma"/>
                <a:cs typeface="Tahoma"/>
              </a:rPr>
              <a:t> Germany!?!</a:t>
            </a:r>
            <a:endParaRPr sz="1100" dirty="0">
              <a:latin typeface="Tahoma"/>
              <a:cs typeface="Tahoma"/>
            </a:endParaRPr>
          </a:p>
          <a:p>
            <a:pPr marL="289560" indent="-177800">
              <a:lnSpc>
                <a:spcPct val="100000"/>
              </a:lnSpc>
              <a:spcBef>
                <a:spcPts val="240"/>
              </a:spcBef>
              <a:buFont typeface="Tahoma"/>
              <a:buChar char="•"/>
              <a:tabLst>
                <a:tab pos="290195" algn="l"/>
              </a:tabLst>
            </a:pPr>
            <a:r>
              <a:rPr sz="1100" i="1" spc="-40" dirty="0">
                <a:solidFill>
                  <a:srgbClr val="22373A"/>
                </a:solidFill>
                <a:latin typeface="Arial"/>
                <a:cs typeface="Arial"/>
              </a:rPr>
              <a:t>P</a:t>
            </a:r>
            <a:r>
              <a:rPr sz="1100" spc="-40" dirty="0">
                <a:solidFill>
                  <a:srgbClr val="22373A"/>
                </a:solidFill>
                <a:latin typeface="Tahoma"/>
                <a:cs typeface="Tahoma"/>
              </a:rPr>
              <a:t>(England|draw</a:t>
            </a:r>
            <a:r>
              <a:rPr sz="1100" spc="-50" dirty="0">
                <a:solidFill>
                  <a:srgbClr val="22373A"/>
                </a:solidFill>
                <a:latin typeface="Tahoma"/>
                <a:cs typeface="Tahoma"/>
              </a:rPr>
              <a:t> </a:t>
            </a:r>
            <a:r>
              <a:rPr sz="1100" dirty="0">
                <a:solidFill>
                  <a:srgbClr val="22373A"/>
                </a:solidFill>
                <a:latin typeface="Tahoma"/>
                <a:cs typeface="Tahoma"/>
              </a:rPr>
              <a:t>v</a:t>
            </a:r>
            <a:r>
              <a:rPr sz="1100" spc="-5" dirty="0">
                <a:solidFill>
                  <a:srgbClr val="22373A"/>
                </a:solidFill>
                <a:latin typeface="Tahoma"/>
                <a:cs typeface="Tahoma"/>
              </a:rPr>
              <a:t> </a:t>
            </a:r>
            <a:r>
              <a:rPr sz="1100" spc="-25" dirty="0">
                <a:solidFill>
                  <a:srgbClr val="22373A"/>
                </a:solidFill>
                <a:latin typeface="Tahoma"/>
                <a:cs typeface="Tahoma"/>
              </a:rPr>
              <a:t>Scotland</a:t>
            </a:r>
            <a:r>
              <a:rPr sz="1100" spc="-10" dirty="0">
                <a:solidFill>
                  <a:srgbClr val="22373A"/>
                </a:solidFill>
                <a:latin typeface="Tahoma"/>
                <a:cs typeface="Tahoma"/>
              </a:rPr>
              <a:t> </a:t>
            </a:r>
            <a:r>
              <a:rPr sz="1100" spc="80" dirty="0">
                <a:solidFill>
                  <a:srgbClr val="22373A"/>
                </a:solidFill>
                <a:latin typeface="Tahoma"/>
                <a:cs typeface="Tahoma"/>
              </a:rPr>
              <a:t>&amp;</a:t>
            </a:r>
            <a:r>
              <a:rPr sz="1100" spc="-5" dirty="0">
                <a:solidFill>
                  <a:srgbClr val="22373A"/>
                </a:solidFill>
                <a:latin typeface="Tahoma"/>
                <a:cs typeface="Tahoma"/>
              </a:rPr>
              <a:t> </a:t>
            </a:r>
            <a:r>
              <a:rPr sz="1100" spc="-10" dirty="0">
                <a:solidFill>
                  <a:srgbClr val="22373A"/>
                </a:solidFill>
                <a:latin typeface="Tahoma"/>
                <a:cs typeface="Tahoma"/>
              </a:rPr>
              <a:t>win</a:t>
            </a:r>
            <a:r>
              <a:rPr sz="1100" spc="-5" dirty="0">
                <a:solidFill>
                  <a:srgbClr val="22373A"/>
                </a:solidFill>
                <a:latin typeface="Tahoma"/>
                <a:cs typeface="Tahoma"/>
              </a:rPr>
              <a:t> </a:t>
            </a:r>
            <a:r>
              <a:rPr sz="1100" dirty="0">
                <a:solidFill>
                  <a:srgbClr val="22373A"/>
                </a:solidFill>
                <a:latin typeface="Tahoma"/>
                <a:cs typeface="Tahoma"/>
              </a:rPr>
              <a:t>v</a:t>
            </a:r>
            <a:r>
              <a:rPr sz="1100" spc="-10" dirty="0">
                <a:solidFill>
                  <a:srgbClr val="22373A"/>
                </a:solidFill>
                <a:latin typeface="Tahoma"/>
                <a:cs typeface="Tahoma"/>
              </a:rPr>
              <a:t> </a:t>
            </a:r>
            <a:r>
              <a:rPr sz="1100" spc="-50" dirty="0">
                <a:solidFill>
                  <a:srgbClr val="22373A"/>
                </a:solidFill>
                <a:latin typeface="Tahoma"/>
                <a:cs typeface="Tahoma"/>
              </a:rPr>
              <a:t>Germany)</a:t>
            </a:r>
            <a:r>
              <a:rPr sz="1100" spc="-45" dirty="0">
                <a:solidFill>
                  <a:srgbClr val="22373A"/>
                </a:solidFill>
                <a:latin typeface="Tahoma"/>
                <a:cs typeface="Tahoma"/>
              </a:rPr>
              <a:t> </a:t>
            </a:r>
            <a:r>
              <a:rPr sz="1100" i="1" spc="-50" dirty="0">
                <a:solidFill>
                  <a:srgbClr val="22373A"/>
                </a:solidFill>
                <a:latin typeface="Meiryo"/>
                <a:cs typeface="Meiryo"/>
              </a:rPr>
              <a:t>≈</a:t>
            </a:r>
            <a:r>
              <a:rPr sz="1100" i="1" spc="-75" dirty="0">
                <a:solidFill>
                  <a:srgbClr val="22373A"/>
                </a:solidFill>
                <a:latin typeface="Meiryo"/>
                <a:cs typeface="Meiryo"/>
              </a:rPr>
              <a:t> </a:t>
            </a:r>
            <a:r>
              <a:rPr sz="1100" spc="-25" dirty="0">
                <a:solidFill>
                  <a:srgbClr val="22373A"/>
                </a:solidFill>
                <a:latin typeface="Tahoma"/>
                <a:cs typeface="Tahoma"/>
              </a:rPr>
              <a:t>34%</a:t>
            </a:r>
            <a:endParaRPr sz="1100" dirty="0">
              <a:latin typeface="Tahoma"/>
              <a:cs typeface="Tahoma"/>
            </a:endParaRPr>
          </a:p>
          <a:p>
            <a:pPr marL="289560" indent="-177800">
              <a:lnSpc>
                <a:spcPct val="100000"/>
              </a:lnSpc>
              <a:spcBef>
                <a:spcPts val="240"/>
              </a:spcBef>
              <a:buChar char="•"/>
              <a:tabLst>
                <a:tab pos="290195" algn="l"/>
              </a:tabLst>
            </a:pPr>
            <a:r>
              <a:rPr sz="1100" dirty="0">
                <a:solidFill>
                  <a:srgbClr val="22373A"/>
                </a:solidFill>
                <a:latin typeface="Tahoma"/>
                <a:cs typeface="Tahoma"/>
              </a:rPr>
              <a:t>Aren’t</a:t>
            </a:r>
            <a:r>
              <a:rPr sz="1100" spc="-70" dirty="0">
                <a:solidFill>
                  <a:srgbClr val="22373A"/>
                </a:solidFill>
                <a:latin typeface="Tahoma"/>
                <a:cs typeface="Tahoma"/>
              </a:rPr>
              <a:t> </a:t>
            </a:r>
            <a:r>
              <a:rPr sz="1100" spc="-25" dirty="0">
                <a:solidFill>
                  <a:srgbClr val="22373A"/>
                </a:solidFill>
                <a:latin typeface="Tahoma"/>
                <a:cs typeface="Tahoma"/>
              </a:rPr>
              <a:t>they</a:t>
            </a:r>
            <a:r>
              <a:rPr sz="1100" spc="-20" dirty="0">
                <a:solidFill>
                  <a:srgbClr val="22373A"/>
                </a:solidFill>
                <a:latin typeface="Tahoma"/>
                <a:cs typeface="Tahoma"/>
              </a:rPr>
              <a:t> </a:t>
            </a:r>
            <a:r>
              <a:rPr sz="1100" spc="-35" dirty="0">
                <a:solidFill>
                  <a:srgbClr val="22373A"/>
                </a:solidFill>
                <a:latin typeface="Tahoma"/>
                <a:cs typeface="Tahoma"/>
              </a:rPr>
              <a:t>doing</a:t>
            </a:r>
            <a:r>
              <a:rPr sz="1100" spc="-15" dirty="0">
                <a:solidFill>
                  <a:srgbClr val="22373A"/>
                </a:solidFill>
                <a:latin typeface="Tahoma"/>
                <a:cs typeface="Tahoma"/>
              </a:rPr>
              <a:t> </a:t>
            </a:r>
            <a:r>
              <a:rPr sz="1100" spc="-50" dirty="0">
                <a:solidFill>
                  <a:srgbClr val="22373A"/>
                </a:solidFill>
                <a:latin typeface="Tahoma"/>
                <a:cs typeface="Tahoma"/>
              </a:rPr>
              <a:t>well.</a:t>
            </a:r>
            <a:r>
              <a:rPr sz="1100" spc="-165" dirty="0">
                <a:solidFill>
                  <a:srgbClr val="22373A"/>
                </a:solidFill>
                <a:latin typeface="Tahoma"/>
                <a:cs typeface="Tahoma"/>
              </a:rPr>
              <a:t> </a:t>
            </a:r>
            <a:r>
              <a:rPr sz="1100" spc="-30" dirty="0">
                <a:solidFill>
                  <a:srgbClr val="22373A"/>
                </a:solidFill>
                <a:latin typeface="Tahoma"/>
                <a:cs typeface="Tahoma"/>
              </a:rPr>
              <a:t>.</a:t>
            </a:r>
            <a:r>
              <a:rPr sz="1100" spc="-165" dirty="0">
                <a:solidFill>
                  <a:srgbClr val="22373A"/>
                </a:solidFill>
                <a:latin typeface="Tahoma"/>
                <a:cs typeface="Tahoma"/>
              </a:rPr>
              <a:t> </a:t>
            </a:r>
            <a:r>
              <a:rPr sz="1100" spc="-30" dirty="0">
                <a:solidFill>
                  <a:srgbClr val="22373A"/>
                </a:solidFill>
                <a:latin typeface="Tahoma"/>
                <a:cs typeface="Tahoma"/>
              </a:rPr>
              <a:t>.</a:t>
            </a:r>
            <a:r>
              <a:rPr sz="1100" spc="-165" dirty="0">
                <a:solidFill>
                  <a:srgbClr val="22373A"/>
                </a:solidFill>
                <a:latin typeface="Tahoma"/>
                <a:cs typeface="Tahoma"/>
              </a:rPr>
              <a:t> </a:t>
            </a:r>
            <a:r>
              <a:rPr sz="1100" spc="-50" dirty="0">
                <a:solidFill>
                  <a:srgbClr val="22373A"/>
                </a:solidFill>
                <a:latin typeface="Tahoma"/>
                <a:cs typeface="Tahoma"/>
              </a:rPr>
              <a:t>.</a:t>
            </a:r>
            <a:endParaRPr sz="1100" dirty="0">
              <a:latin typeface="Tahoma"/>
              <a:cs typeface="Tahoma"/>
            </a:endParaRPr>
          </a:p>
          <a:p>
            <a:pPr marL="289560" indent="-177800">
              <a:lnSpc>
                <a:spcPct val="100000"/>
              </a:lnSpc>
              <a:spcBef>
                <a:spcPts val="235"/>
              </a:spcBef>
              <a:buFont typeface="Tahoma"/>
              <a:buChar char="•"/>
              <a:tabLst>
                <a:tab pos="290195" algn="l"/>
              </a:tabLst>
            </a:pPr>
            <a:r>
              <a:rPr sz="1100" i="1" spc="-40" dirty="0">
                <a:solidFill>
                  <a:srgbClr val="22373A"/>
                </a:solidFill>
                <a:latin typeface="Arial"/>
                <a:cs typeface="Arial"/>
              </a:rPr>
              <a:t>P</a:t>
            </a:r>
            <a:r>
              <a:rPr sz="1100" spc="-40" dirty="0">
                <a:solidFill>
                  <a:srgbClr val="22373A"/>
                </a:solidFill>
                <a:latin typeface="Tahoma"/>
                <a:cs typeface="Tahoma"/>
              </a:rPr>
              <a:t>(England|</a:t>
            </a:r>
            <a:r>
              <a:rPr sz="1100" spc="-170" dirty="0">
                <a:solidFill>
                  <a:srgbClr val="22373A"/>
                </a:solidFill>
                <a:latin typeface="Tahoma"/>
                <a:cs typeface="Tahoma"/>
              </a:rPr>
              <a:t> </a:t>
            </a:r>
            <a:r>
              <a:rPr sz="1100" i="1" spc="-110" dirty="0">
                <a:solidFill>
                  <a:srgbClr val="22373A"/>
                </a:solidFill>
                <a:latin typeface="Verdana"/>
                <a:cs typeface="Verdana"/>
              </a:rPr>
              <a:t>.</a:t>
            </a:r>
            <a:r>
              <a:rPr sz="1100" i="1" spc="-200" dirty="0">
                <a:solidFill>
                  <a:srgbClr val="22373A"/>
                </a:solidFill>
                <a:latin typeface="Verdana"/>
                <a:cs typeface="Verdana"/>
              </a:rPr>
              <a:t> </a:t>
            </a:r>
            <a:r>
              <a:rPr sz="1100" i="1" spc="-110" dirty="0">
                <a:solidFill>
                  <a:srgbClr val="22373A"/>
                </a:solidFill>
                <a:latin typeface="Verdana"/>
                <a:cs typeface="Verdana"/>
              </a:rPr>
              <a:t>.</a:t>
            </a:r>
            <a:r>
              <a:rPr sz="1100" i="1" spc="-204" dirty="0">
                <a:solidFill>
                  <a:srgbClr val="22373A"/>
                </a:solidFill>
                <a:latin typeface="Verdana"/>
                <a:cs typeface="Verdana"/>
              </a:rPr>
              <a:t> </a:t>
            </a:r>
            <a:r>
              <a:rPr sz="1100" i="1" spc="-110" dirty="0">
                <a:solidFill>
                  <a:srgbClr val="22373A"/>
                </a:solidFill>
                <a:latin typeface="Verdana"/>
                <a:cs typeface="Verdana"/>
              </a:rPr>
              <a:t>.</a:t>
            </a:r>
            <a:r>
              <a:rPr sz="1100" i="1" spc="-200" dirty="0">
                <a:solidFill>
                  <a:srgbClr val="22373A"/>
                </a:solidFill>
                <a:latin typeface="Verdana"/>
                <a:cs typeface="Verdana"/>
              </a:rPr>
              <a:t> </a:t>
            </a:r>
            <a:r>
              <a:rPr sz="1100" spc="-55" dirty="0">
                <a:solidFill>
                  <a:srgbClr val="22373A"/>
                </a:solidFill>
                <a:latin typeface="Tahoma"/>
                <a:cs typeface="Tahoma"/>
              </a:rPr>
              <a:t>reached</a:t>
            </a:r>
            <a:r>
              <a:rPr sz="1100" spc="20" dirty="0">
                <a:solidFill>
                  <a:srgbClr val="22373A"/>
                </a:solidFill>
                <a:latin typeface="Tahoma"/>
                <a:cs typeface="Tahoma"/>
              </a:rPr>
              <a:t> </a:t>
            </a:r>
            <a:r>
              <a:rPr sz="1100" spc="-20" dirty="0">
                <a:solidFill>
                  <a:srgbClr val="22373A"/>
                </a:solidFill>
                <a:latin typeface="Tahoma"/>
                <a:cs typeface="Tahoma"/>
              </a:rPr>
              <a:t>the</a:t>
            </a:r>
            <a:r>
              <a:rPr sz="1100" spc="25" dirty="0">
                <a:solidFill>
                  <a:srgbClr val="22373A"/>
                </a:solidFill>
                <a:latin typeface="Tahoma"/>
                <a:cs typeface="Tahoma"/>
              </a:rPr>
              <a:t> </a:t>
            </a:r>
            <a:r>
              <a:rPr sz="1100" spc="-30" dirty="0">
                <a:solidFill>
                  <a:srgbClr val="22373A"/>
                </a:solidFill>
                <a:latin typeface="Tahoma"/>
                <a:cs typeface="Tahoma"/>
              </a:rPr>
              <a:t>finals)</a:t>
            </a:r>
            <a:r>
              <a:rPr sz="1100" spc="-40" dirty="0">
                <a:solidFill>
                  <a:srgbClr val="22373A"/>
                </a:solidFill>
                <a:latin typeface="Tahoma"/>
                <a:cs typeface="Tahoma"/>
              </a:rPr>
              <a:t> </a:t>
            </a:r>
            <a:r>
              <a:rPr sz="1100" i="1" spc="-50" dirty="0">
                <a:solidFill>
                  <a:srgbClr val="22373A"/>
                </a:solidFill>
                <a:latin typeface="Meiryo"/>
                <a:cs typeface="Meiryo"/>
              </a:rPr>
              <a:t>≈</a:t>
            </a:r>
            <a:r>
              <a:rPr sz="1100" i="1" spc="-65" dirty="0">
                <a:solidFill>
                  <a:srgbClr val="22373A"/>
                </a:solidFill>
                <a:latin typeface="Meiryo"/>
                <a:cs typeface="Meiryo"/>
              </a:rPr>
              <a:t> </a:t>
            </a:r>
            <a:r>
              <a:rPr sz="1100" spc="-25" dirty="0">
                <a:solidFill>
                  <a:srgbClr val="22373A"/>
                </a:solidFill>
                <a:latin typeface="Tahoma"/>
                <a:cs typeface="Tahoma"/>
              </a:rPr>
              <a:t>55%</a:t>
            </a:r>
            <a:endParaRPr sz="1100" dirty="0">
              <a:latin typeface="Tahoma"/>
              <a:cs typeface="Tahoma"/>
            </a:endParaRPr>
          </a:p>
        </p:txBody>
      </p:sp>
    </p:spTree>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40" dirty="0"/>
              <a:t>Conditional</a:t>
            </a:r>
            <a:r>
              <a:rPr spc="30" dirty="0"/>
              <a:t> </a:t>
            </a:r>
            <a:r>
              <a:rPr spc="-25" dirty="0"/>
              <a:t>Probability</a:t>
            </a:r>
          </a:p>
        </p:txBody>
      </p:sp>
      <p:sp>
        <p:nvSpPr>
          <p:cNvPr id="6" name="object 6"/>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11</a:t>
            </a:r>
          </a:p>
        </p:txBody>
      </p:sp>
      <p:sp>
        <p:nvSpPr>
          <p:cNvPr id="3" name="object 3"/>
          <p:cNvSpPr txBox="1"/>
          <p:nvPr/>
        </p:nvSpPr>
        <p:spPr>
          <a:xfrm>
            <a:off x="342595" y="666063"/>
            <a:ext cx="2901950" cy="191770"/>
          </a:xfrm>
          <a:prstGeom prst="rect">
            <a:avLst/>
          </a:prstGeom>
        </p:spPr>
        <p:txBody>
          <a:bodyPr vert="horz" wrap="square" lIns="0" tIns="11430" rIns="0" bIns="0" rtlCol="0">
            <a:spAutoFit/>
          </a:bodyPr>
          <a:lstStyle/>
          <a:p>
            <a:pPr marL="12700">
              <a:lnSpc>
                <a:spcPct val="100000"/>
              </a:lnSpc>
              <a:spcBef>
                <a:spcPts val="90"/>
              </a:spcBef>
            </a:pPr>
            <a:r>
              <a:rPr sz="1100" dirty="0">
                <a:solidFill>
                  <a:srgbClr val="22373A"/>
                </a:solidFill>
                <a:latin typeface="Tahoma"/>
                <a:cs typeface="Tahoma"/>
              </a:rPr>
              <a:t>The</a:t>
            </a:r>
            <a:r>
              <a:rPr sz="1100" spc="-30" dirty="0">
                <a:solidFill>
                  <a:srgbClr val="22373A"/>
                </a:solidFill>
                <a:latin typeface="Tahoma"/>
                <a:cs typeface="Tahoma"/>
              </a:rPr>
              <a:t> </a:t>
            </a:r>
            <a:r>
              <a:rPr sz="1100" spc="-35" dirty="0">
                <a:solidFill>
                  <a:srgbClr val="22373A"/>
                </a:solidFill>
                <a:latin typeface="Tahoma"/>
                <a:cs typeface="Tahoma"/>
              </a:rPr>
              <a:t>formal</a:t>
            </a:r>
            <a:r>
              <a:rPr sz="1100" spc="-30" dirty="0">
                <a:solidFill>
                  <a:srgbClr val="22373A"/>
                </a:solidFill>
                <a:latin typeface="Tahoma"/>
                <a:cs typeface="Tahoma"/>
              </a:rPr>
              <a:t> definition </a:t>
            </a:r>
            <a:r>
              <a:rPr sz="1100" dirty="0">
                <a:solidFill>
                  <a:srgbClr val="22373A"/>
                </a:solidFill>
                <a:latin typeface="Tahoma"/>
                <a:cs typeface="Tahoma"/>
              </a:rPr>
              <a:t>of</a:t>
            </a:r>
            <a:r>
              <a:rPr sz="1100" spc="-25" dirty="0">
                <a:solidFill>
                  <a:srgbClr val="22373A"/>
                </a:solidFill>
                <a:latin typeface="Tahoma"/>
                <a:cs typeface="Tahoma"/>
              </a:rPr>
              <a:t> conditional </a:t>
            </a:r>
            <a:r>
              <a:rPr sz="1100" spc="-35" dirty="0">
                <a:solidFill>
                  <a:srgbClr val="22373A"/>
                </a:solidFill>
                <a:latin typeface="Tahoma"/>
                <a:cs typeface="Tahoma"/>
              </a:rPr>
              <a:t>probability</a:t>
            </a:r>
            <a:r>
              <a:rPr sz="1100" spc="-30" dirty="0">
                <a:solidFill>
                  <a:srgbClr val="22373A"/>
                </a:solidFill>
                <a:latin typeface="Tahoma"/>
                <a:cs typeface="Tahoma"/>
              </a:rPr>
              <a:t> </a:t>
            </a:r>
            <a:r>
              <a:rPr sz="1100" spc="-25" dirty="0">
                <a:solidFill>
                  <a:srgbClr val="22373A"/>
                </a:solidFill>
                <a:latin typeface="Tahoma"/>
                <a:cs typeface="Tahoma"/>
              </a:rPr>
              <a:t>is:</a:t>
            </a:r>
            <a:endParaRPr sz="1100" dirty="0">
              <a:latin typeface="Tahoma"/>
              <a:cs typeface="Tahoma"/>
            </a:endParaRPr>
          </a:p>
        </p:txBody>
      </p:sp>
      <p:sp>
        <p:nvSpPr>
          <p:cNvPr id="4" name="object 4"/>
          <p:cNvSpPr txBox="1"/>
          <p:nvPr/>
        </p:nvSpPr>
        <p:spPr>
          <a:xfrm>
            <a:off x="1662150" y="1147875"/>
            <a:ext cx="1268730" cy="191770"/>
          </a:xfrm>
          <a:prstGeom prst="rect">
            <a:avLst/>
          </a:prstGeom>
        </p:spPr>
        <p:txBody>
          <a:bodyPr vert="horz" wrap="square" lIns="0" tIns="11430" rIns="0" bIns="0" rtlCol="0">
            <a:spAutoFit/>
          </a:bodyPr>
          <a:lstStyle/>
          <a:p>
            <a:pPr marL="38100">
              <a:lnSpc>
                <a:spcPct val="100000"/>
              </a:lnSpc>
              <a:spcBef>
                <a:spcPts val="90"/>
              </a:spcBef>
            </a:pPr>
            <a:r>
              <a:rPr sz="1100" i="1" spc="-20" dirty="0">
                <a:solidFill>
                  <a:srgbClr val="22373A"/>
                </a:solidFill>
                <a:latin typeface="Arial"/>
                <a:cs typeface="Arial"/>
              </a:rPr>
              <a:t>P</a:t>
            </a:r>
            <a:r>
              <a:rPr sz="1100" spc="-20" dirty="0">
                <a:solidFill>
                  <a:srgbClr val="22373A"/>
                </a:solidFill>
                <a:latin typeface="Tahoma"/>
                <a:cs typeface="Tahoma"/>
              </a:rPr>
              <a:t>(</a:t>
            </a:r>
            <a:r>
              <a:rPr sz="1100" i="1" spc="-20" dirty="0">
                <a:solidFill>
                  <a:srgbClr val="22373A"/>
                </a:solidFill>
                <a:latin typeface="Arial"/>
                <a:cs typeface="Arial"/>
              </a:rPr>
              <a:t>A</a:t>
            </a:r>
            <a:r>
              <a:rPr sz="1100" i="1" spc="-20" dirty="0">
                <a:solidFill>
                  <a:srgbClr val="22373A"/>
                </a:solidFill>
                <a:latin typeface="Meiryo"/>
                <a:cs typeface="Meiryo"/>
              </a:rPr>
              <a:t>|</a:t>
            </a:r>
            <a:r>
              <a:rPr sz="1100" i="1" spc="-20" dirty="0">
                <a:solidFill>
                  <a:srgbClr val="22373A"/>
                </a:solidFill>
                <a:latin typeface="Arial"/>
                <a:cs typeface="Arial"/>
              </a:rPr>
              <a:t>B</a:t>
            </a:r>
            <a:r>
              <a:rPr sz="1100" spc="-20" dirty="0">
                <a:solidFill>
                  <a:srgbClr val="22373A"/>
                </a:solidFill>
                <a:latin typeface="Tahoma"/>
                <a:cs typeface="Tahoma"/>
              </a:rPr>
              <a:t>) </a:t>
            </a:r>
            <a:r>
              <a:rPr sz="1100" dirty="0">
                <a:solidFill>
                  <a:srgbClr val="22373A"/>
                </a:solidFill>
                <a:latin typeface="Tahoma"/>
                <a:cs typeface="Tahoma"/>
              </a:rPr>
              <a:t>=</a:t>
            </a:r>
            <a:r>
              <a:rPr sz="1100" spc="110" dirty="0">
                <a:solidFill>
                  <a:srgbClr val="22373A"/>
                </a:solidFill>
                <a:latin typeface="Tahoma"/>
                <a:cs typeface="Tahoma"/>
              </a:rPr>
              <a:t> </a:t>
            </a:r>
            <a:r>
              <a:rPr sz="1650" i="1" u="sng" baseline="37878" dirty="0">
                <a:solidFill>
                  <a:srgbClr val="22373A"/>
                </a:solidFill>
                <a:uFill>
                  <a:solidFill>
                    <a:srgbClr val="22373A"/>
                  </a:solidFill>
                </a:uFill>
                <a:latin typeface="Arial"/>
                <a:cs typeface="Arial"/>
              </a:rPr>
              <a:t>P</a:t>
            </a:r>
            <a:r>
              <a:rPr sz="1650" u="sng" baseline="37878" dirty="0">
                <a:solidFill>
                  <a:srgbClr val="22373A"/>
                </a:solidFill>
                <a:uFill>
                  <a:solidFill>
                    <a:srgbClr val="22373A"/>
                  </a:solidFill>
                </a:uFill>
                <a:latin typeface="Tahoma"/>
                <a:cs typeface="Tahoma"/>
              </a:rPr>
              <a:t>(</a:t>
            </a:r>
            <a:r>
              <a:rPr sz="1650" i="1" u="sng" baseline="37878" dirty="0">
                <a:solidFill>
                  <a:srgbClr val="22373A"/>
                </a:solidFill>
                <a:uFill>
                  <a:solidFill>
                    <a:srgbClr val="22373A"/>
                  </a:solidFill>
                </a:uFill>
                <a:latin typeface="Arial"/>
                <a:cs typeface="Arial"/>
              </a:rPr>
              <a:t>A</a:t>
            </a:r>
            <a:r>
              <a:rPr sz="1650" i="1" u="sng" spc="-67" baseline="37878" dirty="0">
                <a:solidFill>
                  <a:srgbClr val="22373A"/>
                </a:solidFill>
                <a:uFill>
                  <a:solidFill>
                    <a:srgbClr val="22373A"/>
                  </a:solidFill>
                </a:uFill>
                <a:latin typeface="Arial"/>
                <a:cs typeface="Arial"/>
              </a:rPr>
              <a:t> </a:t>
            </a:r>
            <a:r>
              <a:rPr sz="1650" i="1" u="sng" spc="-247" baseline="37878" dirty="0">
                <a:solidFill>
                  <a:srgbClr val="22373A"/>
                </a:solidFill>
                <a:uFill>
                  <a:solidFill>
                    <a:srgbClr val="22373A"/>
                  </a:solidFill>
                </a:uFill>
                <a:latin typeface="Meiryo"/>
                <a:cs typeface="Meiryo"/>
              </a:rPr>
              <a:t>∩</a:t>
            </a:r>
            <a:r>
              <a:rPr sz="1650" i="1" u="sng" spc="-172" baseline="37878" dirty="0">
                <a:solidFill>
                  <a:srgbClr val="22373A"/>
                </a:solidFill>
                <a:uFill>
                  <a:solidFill>
                    <a:srgbClr val="22373A"/>
                  </a:solidFill>
                </a:uFill>
                <a:latin typeface="Meiryo"/>
                <a:cs typeface="Meiryo"/>
              </a:rPr>
              <a:t> </a:t>
            </a:r>
            <a:r>
              <a:rPr sz="1650" i="1" u="sng" spc="-37" baseline="37878" dirty="0">
                <a:solidFill>
                  <a:srgbClr val="22373A"/>
                </a:solidFill>
                <a:uFill>
                  <a:solidFill>
                    <a:srgbClr val="22373A"/>
                  </a:solidFill>
                </a:uFill>
                <a:latin typeface="Arial"/>
                <a:cs typeface="Arial"/>
              </a:rPr>
              <a:t>B</a:t>
            </a:r>
            <a:r>
              <a:rPr sz="1650" u="sng" spc="-37" baseline="37878" dirty="0">
                <a:solidFill>
                  <a:srgbClr val="22373A"/>
                </a:solidFill>
                <a:uFill>
                  <a:solidFill>
                    <a:srgbClr val="22373A"/>
                  </a:solidFill>
                </a:uFill>
                <a:latin typeface="Tahoma"/>
                <a:cs typeface="Tahoma"/>
              </a:rPr>
              <a:t>)</a:t>
            </a:r>
            <a:endParaRPr sz="1650" baseline="37878" dirty="0">
              <a:latin typeface="Tahoma"/>
              <a:cs typeface="Tahoma"/>
            </a:endParaRPr>
          </a:p>
        </p:txBody>
      </p:sp>
      <p:sp>
        <p:nvSpPr>
          <p:cNvPr id="5" name="object 5"/>
          <p:cNvSpPr txBox="1"/>
          <p:nvPr/>
        </p:nvSpPr>
        <p:spPr>
          <a:xfrm>
            <a:off x="321894" y="1183421"/>
            <a:ext cx="3923029" cy="1724660"/>
          </a:xfrm>
          <a:prstGeom prst="rect">
            <a:avLst/>
          </a:prstGeom>
        </p:spPr>
        <p:txBody>
          <a:bodyPr vert="horz" wrap="square" lIns="0" tIns="71120" rIns="0" bIns="0" rtlCol="0">
            <a:spAutoFit/>
          </a:bodyPr>
          <a:lstStyle/>
          <a:p>
            <a:pPr marL="664210" algn="ctr">
              <a:lnSpc>
                <a:spcPct val="100000"/>
              </a:lnSpc>
              <a:spcBef>
                <a:spcPts val="560"/>
              </a:spcBef>
            </a:pPr>
            <a:r>
              <a:rPr sz="1100" i="1" spc="-20" dirty="0">
                <a:solidFill>
                  <a:srgbClr val="22373A"/>
                </a:solidFill>
                <a:latin typeface="Arial"/>
                <a:cs typeface="Arial"/>
              </a:rPr>
              <a:t>P</a:t>
            </a:r>
            <a:r>
              <a:rPr sz="1100" spc="-20" dirty="0">
                <a:solidFill>
                  <a:srgbClr val="22373A"/>
                </a:solidFill>
                <a:latin typeface="Tahoma"/>
                <a:cs typeface="Tahoma"/>
              </a:rPr>
              <a:t>(</a:t>
            </a:r>
            <a:r>
              <a:rPr sz="1100" i="1" spc="-20" dirty="0">
                <a:solidFill>
                  <a:srgbClr val="22373A"/>
                </a:solidFill>
                <a:latin typeface="Arial"/>
                <a:cs typeface="Arial"/>
              </a:rPr>
              <a:t>B</a:t>
            </a:r>
            <a:r>
              <a:rPr sz="1100" spc="-20" dirty="0">
                <a:solidFill>
                  <a:srgbClr val="22373A"/>
                </a:solidFill>
                <a:latin typeface="Tahoma"/>
                <a:cs typeface="Tahoma"/>
              </a:rPr>
              <a:t>)</a:t>
            </a:r>
            <a:endParaRPr sz="1100" dirty="0">
              <a:latin typeface="Tahoma"/>
              <a:cs typeface="Tahoma"/>
            </a:endParaRPr>
          </a:p>
          <a:p>
            <a:pPr marL="38100" marR="30480">
              <a:lnSpc>
                <a:spcPct val="118000"/>
              </a:lnSpc>
              <a:spcBef>
                <a:spcPts val="219"/>
              </a:spcBef>
            </a:pPr>
            <a:r>
              <a:rPr sz="1100" i="1" dirty="0">
                <a:solidFill>
                  <a:srgbClr val="22373A"/>
                </a:solidFill>
                <a:latin typeface="Arial"/>
                <a:cs typeface="Arial"/>
              </a:rPr>
              <a:t>The</a:t>
            </a:r>
            <a:r>
              <a:rPr sz="1100" i="1" spc="5" dirty="0">
                <a:solidFill>
                  <a:srgbClr val="22373A"/>
                </a:solidFill>
                <a:latin typeface="Arial"/>
                <a:cs typeface="Arial"/>
              </a:rPr>
              <a:t> </a:t>
            </a:r>
            <a:r>
              <a:rPr sz="1100" i="1" spc="-25" dirty="0">
                <a:solidFill>
                  <a:srgbClr val="22373A"/>
                </a:solidFill>
                <a:latin typeface="Arial"/>
                <a:cs typeface="Arial"/>
              </a:rPr>
              <a:t>probability</a:t>
            </a:r>
            <a:r>
              <a:rPr sz="1100" i="1" spc="10" dirty="0">
                <a:solidFill>
                  <a:srgbClr val="22373A"/>
                </a:solidFill>
                <a:latin typeface="Arial"/>
                <a:cs typeface="Arial"/>
              </a:rPr>
              <a:t> </a:t>
            </a:r>
            <a:r>
              <a:rPr sz="1100" i="1" dirty="0">
                <a:solidFill>
                  <a:srgbClr val="22373A"/>
                </a:solidFill>
                <a:latin typeface="Arial"/>
                <a:cs typeface="Arial"/>
              </a:rPr>
              <a:t>of</a:t>
            </a:r>
            <a:r>
              <a:rPr sz="1100" i="1" spc="10" dirty="0">
                <a:solidFill>
                  <a:srgbClr val="22373A"/>
                </a:solidFill>
                <a:latin typeface="Arial"/>
                <a:cs typeface="Arial"/>
              </a:rPr>
              <a:t> </a:t>
            </a:r>
            <a:r>
              <a:rPr sz="1100" i="1" dirty="0">
                <a:solidFill>
                  <a:srgbClr val="22373A"/>
                </a:solidFill>
                <a:latin typeface="Arial"/>
                <a:cs typeface="Arial"/>
              </a:rPr>
              <a:t>A</a:t>
            </a:r>
            <a:r>
              <a:rPr sz="1100" i="1" spc="5" dirty="0">
                <a:solidFill>
                  <a:srgbClr val="22373A"/>
                </a:solidFill>
                <a:latin typeface="Arial"/>
                <a:cs typeface="Arial"/>
              </a:rPr>
              <a:t> </a:t>
            </a:r>
            <a:r>
              <a:rPr sz="1100" i="1" spc="-40" dirty="0">
                <a:solidFill>
                  <a:srgbClr val="22373A"/>
                </a:solidFill>
                <a:latin typeface="Arial"/>
                <a:cs typeface="Arial"/>
              </a:rPr>
              <a:t>given</a:t>
            </a:r>
            <a:r>
              <a:rPr sz="1100" i="1" spc="10" dirty="0">
                <a:solidFill>
                  <a:srgbClr val="22373A"/>
                </a:solidFill>
                <a:latin typeface="Arial"/>
                <a:cs typeface="Arial"/>
              </a:rPr>
              <a:t> </a:t>
            </a:r>
            <a:r>
              <a:rPr sz="1100" i="1" dirty="0">
                <a:solidFill>
                  <a:srgbClr val="22373A"/>
                </a:solidFill>
                <a:latin typeface="Arial"/>
                <a:cs typeface="Arial"/>
              </a:rPr>
              <a:t>B</a:t>
            </a:r>
            <a:r>
              <a:rPr sz="1100" i="1" spc="65" dirty="0">
                <a:solidFill>
                  <a:srgbClr val="22373A"/>
                </a:solidFill>
                <a:latin typeface="Arial"/>
                <a:cs typeface="Arial"/>
              </a:rPr>
              <a:t> </a:t>
            </a:r>
            <a:r>
              <a:rPr sz="1100" i="1" dirty="0">
                <a:solidFill>
                  <a:srgbClr val="22373A"/>
                </a:solidFill>
                <a:latin typeface="Arial"/>
                <a:cs typeface="Arial"/>
              </a:rPr>
              <a:t>is</a:t>
            </a:r>
            <a:r>
              <a:rPr sz="1100" i="1" spc="10" dirty="0">
                <a:solidFill>
                  <a:srgbClr val="22373A"/>
                </a:solidFill>
                <a:latin typeface="Arial"/>
                <a:cs typeface="Arial"/>
              </a:rPr>
              <a:t> </a:t>
            </a:r>
            <a:r>
              <a:rPr sz="1100" i="1" dirty="0">
                <a:solidFill>
                  <a:srgbClr val="22373A"/>
                </a:solidFill>
                <a:latin typeface="Arial"/>
                <a:cs typeface="Arial"/>
              </a:rPr>
              <a:t>the</a:t>
            </a:r>
            <a:r>
              <a:rPr sz="1100" i="1" spc="10" dirty="0">
                <a:solidFill>
                  <a:srgbClr val="22373A"/>
                </a:solidFill>
                <a:latin typeface="Arial"/>
                <a:cs typeface="Arial"/>
              </a:rPr>
              <a:t> </a:t>
            </a:r>
            <a:r>
              <a:rPr sz="1100" i="1" spc="-25" dirty="0">
                <a:solidFill>
                  <a:srgbClr val="22373A"/>
                </a:solidFill>
                <a:latin typeface="Arial"/>
                <a:cs typeface="Arial"/>
              </a:rPr>
              <a:t>probability</a:t>
            </a:r>
            <a:r>
              <a:rPr sz="1100" i="1" spc="5" dirty="0">
                <a:solidFill>
                  <a:srgbClr val="22373A"/>
                </a:solidFill>
                <a:latin typeface="Arial"/>
                <a:cs typeface="Arial"/>
              </a:rPr>
              <a:t> </a:t>
            </a:r>
            <a:r>
              <a:rPr sz="1100" i="1" dirty="0">
                <a:solidFill>
                  <a:srgbClr val="22373A"/>
                </a:solidFill>
                <a:latin typeface="Arial"/>
                <a:cs typeface="Arial"/>
              </a:rPr>
              <a:t>of</a:t>
            </a:r>
            <a:r>
              <a:rPr sz="1100" i="1" spc="10" dirty="0">
                <a:solidFill>
                  <a:srgbClr val="22373A"/>
                </a:solidFill>
                <a:latin typeface="Arial"/>
                <a:cs typeface="Arial"/>
              </a:rPr>
              <a:t> </a:t>
            </a:r>
            <a:r>
              <a:rPr sz="1100" i="1" dirty="0">
                <a:solidFill>
                  <a:srgbClr val="22373A"/>
                </a:solidFill>
                <a:latin typeface="Arial"/>
                <a:cs typeface="Arial"/>
              </a:rPr>
              <a:t>A</a:t>
            </a:r>
            <a:r>
              <a:rPr sz="1100" i="1" spc="10" dirty="0">
                <a:solidFill>
                  <a:srgbClr val="22373A"/>
                </a:solidFill>
                <a:latin typeface="Arial"/>
                <a:cs typeface="Arial"/>
              </a:rPr>
              <a:t> </a:t>
            </a:r>
            <a:r>
              <a:rPr sz="1100" b="1" i="1" dirty="0">
                <a:solidFill>
                  <a:srgbClr val="22373A"/>
                </a:solidFill>
                <a:latin typeface="Sitka Heading"/>
                <a:cs typeface="Sitka Heading"/>
              </a:rPr>
              <a:t>and</a:t>
            </a:r>
            <a:r>
              <a:rPr sz="1100" b="1" i="1" spc="40" dirty="0">
                <a:solidFill>
                  <a:srgbClr val="22373A"/>
                </a:solidFill>
                <a:latin typeface="Sitka Heading"/>
                <a:cs typeface="Sitka Heading"/>
              </a:rPr>
              <a:t> </a:t>
            </a:r>
            <a:r>
              <a:rPr sz="1100" i="1" dirty="0">
                <a:solidFill>
                  <a:srgbClr val="22373A"/>
                </a:solidFill>
                <a:latin typeface="Arial"/>
                <a:cs typeface="Arial"/>
              </a:rPr>
              <a:t>B</a:t>
            </a:r>
            <a:r>
              <a:rPr sz="1100" i="1" spc="65" dirty="0">
                <a:solidFill>
                  <a:srgbClr val="22373A"/>
                </a:solidFill>
                <a:latin typeface="Arial"/>
                <a:cs typeface="Arial"/>
              </a:rPr>
              <a:t> </a:t>
            </a:r>
            <a:r>
              <a:rPr sz="1100" i="1" spc="-25" dirty="0">
                <a:solidFill>
                  <a:srgbClr val="22373A"/>
                </a:solidFill>
                <a:latin typeface="Arial"/>
                <a:cs typeface="Arial"/>
              </a:rPr>
              <a:t>divided </a:t>
            </a:r>
            <a:r>
              <a:rPr sz="1100" i="1" spc="-10" dirty="0">
                <a:solidFill>
                  <a:srgbClr val="22373A"/>
                </a:solidFill>
                <a:latin typeface="Arial"/>
                <a:cs typeface="Arial"/>
              </a:rPr>
              <a:t>by</a:t>
            </a:r>
            <a:r>
              <a:rPr sz="1100" i="1" spc="-20" dirty="0">
                <a:solidFill>
                  <a:srgbClr val="22373A"/>
                </a:solidFill>
                <a:latin typeface="Arial"/>
                <a:cs typeface="Arial"/>
              </a:rPr>
              <a:t> </a:t>
            </a:r>
            <a:r>
              <a:rPr sz="1100" i="1" dirty="0">
                <a:solidFill>
                  <a:srgbClr val="22373A"/>
                </a:solidFill>
                <a:latin typeface="Arial"/>
                <a:cs typeface="Arial"/>
              </a:rPr>
              <a:t>the</a:t>
            </a:r>
            <a:r>
              <a:rPr sz="1100" i="1" spc="-20" dirty="0">
                <a:solidFill>
                  <a:srgbClr val="22373A"/>
                </a:solidFill>
                <a:latin typeface="Arial"/>
                <a:cs typeface="Arial"/>
              </a:rPr>
              <a:t> </a:t>
            </a:r>
            <a:r>
              <a:rPr sz="1100" i="1" spc="-25" dirty="0">
                <a:solidFill>
                  <a:srgbClr val="22373A"/>
                </a:solidFill>
                <a:latin typeface="Arial"/>
                <a:cs typeface="Arial"/>
              </a:rPr>
              <a:t>probability</a:t>
            </a:r>
            <a:r>
              <a:rPr sz="1100" i="1" spc="-20" dirty="0">
                <a:solidFill>
                  <a:srgbClr val="22373A"/>
                </a:solidFill>
                <a:latin typeface="Arial"/>
                <a:cs typeface="Arial"/>
              </a:rPr>
              <a:t> </a:t>
            </a:r>
            <a:r>
              <a:rPr sz="1100" i="1" dirty="0">
                <a:solidFill>
                  <a:srgbClr val="22373A"/>
                </a:solidFill>
                <a:latin typeface="Arial"/>
                <a:cs typeface="Arial"/>
              </a:rPr>
              <a:t>of</a:t>
            </a:r>
            <a:r>
              <a:rPr sz="1100" i="1" spc="-25" dirty="0">
                <a:solidFill>
                  <a:srgbClr val="22373A"/>
                </a:solidFill>
                <a:latin typeface="Arial"/>
                <a:cs typeface="Arial"/>
              </a:rPr>
              <a:t> B</a:t>
            </a:r>
            <a:r>
              <a:rPr sz="1100" spc="-25" dirty="0">
                <a:solidFill>
                  <a:srgbClr val="22373A"/>
                </a:solidFill>
                <a:latin typeface="Tahoma"/>
                <a:cs typeface="Tahoma"/>
              </a:rPr>
              <a:t>.</a:t>
            </a:r>
            <a:endParaRPr sz="1100" dirty="0">
              <a:latin typeface="Tahoma"/>
              <a:cs typeface="Tahoma"/>
            </a:endParaRPr>
          </a:p>
          <a:p>
            <a:pPr marL="38100">
              <a:lnSpc>
                <a:spcPct val="100000"/>
              </a:lnSpc>
              <a:spcBef>
                <a:spcPts val="915"/>
              </a:spcBef>
            </a:pPr>
            <a:r>
              <a:rPr sz="1100" spc="-45" dirty="0">
                <a:solidFill>
                  <a:srgbClr val="22373A"/>
                </a:solidFill>
                <a:latin typeface="Tahoma"/>
                <a:cs typeface="Tahoma"/>
              </a:rPr>
              <a:t>Suppose </a:t>
            </a:r>
            <a:r>
              <a:rPr sz="1100" spc="-105" dirty="0">
                <a:solidFill>
                  <a:srgbClr val="22373A"/>
                </a:solidFill>
                <a:latin typeface="Tahoma"/>
                <a:cs typeface="Tahoma"/>
              </a:rPr>
              <a:t>we</a:t>
            </a:r>
            <a:r>
              <a:rPr sz="1100" spc="20" dirty="0">
                <a:solidFill>
                  <a:srgbClr val="22373A"/>
                </a:solidFill>
                <a:latin typeface="Tahoma"/>
                <a:cs typeface="Tahoma"/>
              </a:rPr>
              <a:t> </a:t>
            </a:r>
            <a:r>
              <a:rPr sz="1100" dirty="0">
                <a:solidFill>
                  <a:srgbClr val="22373A"/>
                </a:solidFill>
                <a:latin typeface="Tahoma"/>
                <a:cs typeface="Tahoma"/>
              </a:rPr>
              <a:t>roll</a:t>
            </a:r>
            <a:r>
              <a:rPr sz="1100" spc="-75" dirty="0">
                <a:solidFill>
                  <a:srgbClr val="22373A"/>
                </a:solidFill>
                <a:latin typeface="Tahoma"/>
                <a:cs typeface="Tahoma"/>
              </a:rPr>
              <a:t> </a:t>
            </a:r>
            <a:r>
              <a:rPr sz="1100" spc="-40" dirty="0">
                <a:solidFill>
                  <a:srgbClr val="22373A"/>
                </a:solidFill>
                <a:latin typeface="Tahoma"/>
                <a:cs typeface="Tahoma"/>
              </a:rPr>
              <a:t>two</a:t>
            </a:r>
            <a:r>
              <a:rPr sz="1100" spc="-30" dirty="0">
                <a:solidFill>
                  <a:srgbClr val="22373A"/>
                </a:solidFill>
                <a:latin typeface="Tahoma"/>
                <a:cs typeface="Tahoma"/>
              </a:rPr>
              <a:t> </a:t>
            </a:r>
            <a:r>
              <a:rPr sz="1100" spc="-25" dirty="0">
                <a:solidFill>
                  <a:srgbClr val="22373A"/>
                </a:solidFill>
                <a:latin typeface="Tahoma"/>
                <a:cs typeface="Tahoma"/>
              </a:rPr>
              <a:t>dice,</a:t>
            </a:r>
            <a:r>
              <a:rPr sz="1100" spc="-30" dirty="0">
                <a:solidFill>
                  <a:srgbClr val="22373A"/>
                </a:solidFill>
                <a:latin typeface="Tahoma"/>
                <a:cs typeface="Tahoma"/>
              </a:rPr>
              <a:t> </a:t>
            </a:r>
            <a:r>
              <a:rPr sz="1100" i="1" dirty="0">
                <a:solidFill>
                  <a:srgbClr val="22373A"/>
                </a:solidFill>
                <a:latin typeface="Arial"/>
                <a:cs typeface="Arial"/>
              </a:rPr>
              <a:t>d</a:t>
            </a:r>
            <a:r>
              <a:rPr sz="1200" baseline="-10416" dirty="0">
                <a:solidFill>
                  <a:srgbClr val="22373A"/>
                </a:solidFill>
                <a:latin typeface="Trebuchet MS"/>
                <a:cs typeface="Trebuchet MS"/>
              </a:rPr>
              <a:t>1</a:t>
            </a:r>
            <a:r>
              <a:rPr sz="1200" spc="165" baseline="-10416" dirty="0">
                <a:solidFill>
                  <a:srgbClr val="22373A"/>
                </a:solidFill>
                <a:latin typeface="Trebuchet MS"/>
                <a:cs typeface="Trebuchet MS"/>
              </a:rPr>
              <a:t> </a:t>
            </a:r>
            <a:r>
              <a:rPr sz="1100" spc="-40" dirty="0">
                <a:solidFill>
                  <a:srgbClr val="22373A"/>
                </a:solidFill>
                <a:latin typeface="Tahoma"/>
                <a:cs typeface="Tahoma"/>
              </a:rPr>
              <a:t>and</a:t>
            </a:r>
            <a:r>
              <a:rPr sz="1100" spc="-35" dirty="0">
                <a:solidFill>
                  <a:srgbClr val="22373A"/>
                </a:solidFill>
                <a:latin typeface="Tahoma"/>
                <a:cs typeface="Tahoma"/>
              </a:rPr>
              <a:t> </a:t>
            </a:r>
            <a:r>
              <a:rPr sz="1100" i="1" spc="-25" dirty="0">
                <a:solidFill>
                  <a:srgbClr val="22373A"/>
                </a:solidFill>
                <a:latin typeface="Arial"/>
                <a:cs typeface="Arial"/>
              </a:rPr>
              <a:t>d</a:t>
            </a:r>
            <a:r>
              <a:rPr sz="1200" spc="-37" baseline="-10416" dirty="0">
                <a:solidFill>
                  <a:srgbClr val="22373A"/>
                </a:solidFill>
                <a:latin typeface="Trebuchet MS"/>
                <a:cs typeface="Trebuchet MS"/>
              </a:rPr>
              <a:t>2</a:t>
            </a:r>
            <a:r>
              <a:rPr sz="1100" spc="-25" dirty="0">
                <a:solidFill>
                  <a:srgbClr val="22373A"/>
                </a:solidFill>
                <a:latin typeface="Tahoma"/>
                <a:cs typeface="Tahoma"/>
              </a:rPr>
              <a:t>.</a:t>
            </a:r>
            <a:endParaRPr sz="1100" dirty="0">
              <a:latin typeface="Tahoma"/>
              <a:cs typeface="Tahoma"/>
            </a:endParaRPr>
          </a:p>
          <a:p>
            <a:pPr marL="314960" indent="-177800">
              <a:lnSpc>
                <a:spcPct val="100000"/>
              </a:lnSpc>
              <a:spcBef>
                <a:spcPts val="915"/>
              </a:spcBef>
              <a:buChar char="•"/>
              <a:tabLst>
                <a:tab pos="315595" algn="l"/>
              </a:tabLst>
            </a:pPr>
            <a:r>
              <a:rPr sz="1100" dirty="0">
                <a:solidFill>
                  <a:srgbClr val="22373A"/>
                </a:solidFill>
                <a:latin typeface="Tahoma"/>
                <a:cs typeface="Tahoma"/>
              </a:rPr>
              <a:t>What</a:t>
            </a:r>
            <a:r>
              <a:rPr sz="1100" spc="-45" dirty="0">
                <a:solidFill>
                  <a:srgbClr val="22373A"/>
                </a:solidFill>
                <a:latin typeface="Tahoma"/>
                <a:cs typeface="Tahoma"/>
              </a:rPr>
              <a:t> </a:t>
            </a:r>
            <a:r>
              <a:rPr sz="1100" dirty="0">
                <a:solidFill>
                  <a:srgbClr val="22373A"/>
                </a:solidFill>
                <a:latin typeface="Tahoma"/>
                <a:cs typeface="Tahoma"/>
              </a:rPr>
              <a:t>is</a:t>
            </a:r>
            <a:r>
              <a:rPr sz="1100" spc="-10"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d</a:t>
            </a:r>
            <a:r>
              <a:rPr sz="1200" baseline="-10416" dirty="0">
                <a:solidFill>
                  <a:srgbClr val="22373A"/>
                </a:solidFill>
                <a:latin typeface="Trebuchet MS"/>
                <a:cs typeface="Trebuchet MS"/>
              </a:rPr>
              <a:t>1</a:t>
            </a:r>
            <a:r>
              <a:rPr sz="1200" spc="44" baseline="-10416" dirty="0">
                <a:solidFill>
                  <a:srgbClr val="22373A"/>
                </a:solidFill>
                <a:latin typeface="Trebuchet MS"/>
                <a:cs typeface="Trebuchet MS"/>
              </a:rPr>
              <a:t> </a:t>
            </a:r>
            <a:r>
              <a:rPr sz="1100" dirty="0">
                <a:solidFill>
                  <a:srgbClr val="22373A"/>
                </a:solidFill>
                <a:latin typeface="Tahoma"/>
                <a:cs typeface="Tahoma"/>
              </a:rPr>
              <a:t>+</a:t>
            </a:r>
            <a:r>
              <a:rPr sz="1100" spc="-105" dirty="0">
                <a:solidFill>
                  <a:srgbClr val="22373A"/>
                </a:solidFill>
                <a:latin typeface="Tahoma"/>
                <a:cs typeface="Tahoma"/>
              </a:rPr>
              <a:t> </a:t>
            </a:r>
            <a:r>
              <a:rPr sz="1100" i="1" dirty="0">
                <a:solidFill>
                  <a:srgbClr val="22373A"/>
                </a:solidFill>
                <a:latin typeface="Arial"/>
                <a:cs typeface="Arial"/>
              </a:rPr>
              <a:t>d</a:t>
            </a:r>
            <a:r>
              <a:rPr sz="1200" baseline="-10416" dirty="0">
                <a:solidFill>
                  <a:srgbClr val="22373A"/>
                </a:solidFill>
                <a:latin typeface="Trebuchet MS"/>
                <a:cs typeface="Trebuchet MS"/>
              </a:rPr>
              <a:t>2</a:t>
            </a:r>
            <a:r>
              <a:rPr sz="1200" spc="127" baseline="-10416" dirty="0">
                <a:solidFill>
                  <a:srgbClr val="22373A"/>
                </a:solidFill>
                <a:latin typeface="Trebuchet MS"/>
                <a:cs typeface="Trebuchet MS"/>
              </a:rPr>
              <a:t> </a:t>
            </a:r>
            <a:r>
              <a:rPr sz="1100" i="1" spc="-60" dirty="0">
                <a:solidFill>
                  <a:srgbClr val="22373A"/>
                </a:solidFill>
                <a:latin typeface="Verdana"/>
                <a:cs typeface="Verdana"/>
              </a:rPr>
              <a:t>&gt;</a:t>
            </a:r>
            <a:r>
              <a:rPr sz="1100" i="1" spc="-85" dirty="0">
                <a:solidFill>
                  <a:srgbClr val="22373A"/>
                </a:solidFill>
                <a:latin typeface="Verdana"/>
                <a:cs typeface="Verdana"/>
              </a:rPr>
              <a:t> </a:t>
            </a:r>
            <a:r>
              <a:rPr sz="1100" spc="-25" dirty="0">
                <a:solidFill>
                  <a:srgbClr val="22373A"/>
                </a:solidFill>
                <a:latin typeface="Tahoma"/>
                <a:cs typeface="Tahoma"/>
              </a:rPr>
              <a:t>8)?</a:t>
            </a:r>
            <a:endParaRPr sz="1100" dirty="0">
              <a:latin typeface="Tahoma"/>
              <a:cs typeface="Tahoma"/>
            </a:endParaRPr>
          </a:p>
          <a:p>
            <a:pPr marL="314960" indent="-177800">
              <a:lnSpc>
                <a:spcPct val="100000"/>
              </a:lnSpc>
              <a:spcBef>
                <a:spcPts val="235"/>
              </a:spcBef>
              <a:buChar char="•"/>
              <a:tabLst>
                <a:tab pos="315595" algn="l"/>
              </a:tabLst>
            </a:pPr>
            <a:r>
              <a:rPr sz="1100" spc="-20" dirty="0">
                <a:solidFill>
                  <a:srgbClr val="22373A"/>
                </a:solidFill>
                <a:latin typeface="Tahoma"/>
                <a:cs typeface="Tahoma"/>
              </a:rPr>
              <a:t>How</a:t>
            </a:r>
            <a:r>
              <a:rPr sz="1100" spc="-60" dirty="0">
                <a:solidFill>
                  <a:srgbClr val="22373A"/>
                </a:solidFill>
                <a:latin typeface="Tahoma"/>
                <a:cs typeface="Tahoma"/>
              </a:rPr>
              <a:t> </a:t>
            </a:r>
            <a:r>
              <a:rPr sz="1100" spc="-20" dirty="0">
                <a:solidFill>
                  <a:srgbClr val="22373A"/>
                </a:solidFill>
                <a:latin typeface="Tahoma"/>
                <a:cs typeface="Tahoma"/>
              </a:rPr>
              <a:t>about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d</a:t>
            </a:r>
            <a:r>
              <a:rPr sz="1200" baseline="-10416" dirty="0">
                <a:solidFill>
                  <a:srgbClr val="22373A"/>
                </a:solidFill>
                <a:latin typeface="Trebuchet MS"/>
                <a:cs typeface="Trebuchet MS"/>
              </a:rPr>
              <a:t>1</a:t>
            </a:r>
            <a:r>
              <a:rPr sz="1200" spc="37" baseline="-10416" dirty="0">
                <a:solidFill>
                  <a:srgbClr val="22373A"/>
                </a:solidFill>
                <a:latin typeface="Trebuchet MS"/>
                <a:cs typeface="Trebuchet MS"/>
              </a:rPr>
              <a:t> </a:t>
            </a:r>
            <a:r>
              <a:rPr sz="1100" dirty="0">
                <a:solidFill>
                  <a:srgbClr val="22373A"/>
                </a:solidFill>
                <a:latin typeface="Tahoma"/>
                <a:cs typeface="Tahoma"/>
              </a:rPr>
              <a:t>+</a:t>
            </a:r>
            <a:r>
              <a:rPr sz="1100" spc="-105" dirty="0">
                <a:solidFill>
                  <a:srgbClr val="22373A"/>
                </a:solidFill>
                <a:latin typeface="Tahoma"/>
                <a:cs typeface="Tahoma"/>
              </a:rPr>
              <a:t> </a:t>
            </a:r>
            <a:r>
              <a:rPr sz="1100" i="1" dirty="0">
                <a:solidFill>
                  <a:srgbClr val="22373A"/>
                </a:solidFill>
                <a:latin typeface="Arial"/>
                <a:cs typeface="Arial"/>
              </a:rPr>
              <a:t>d</a:t>
            </a:r>
            <a:r>
              <a:rPr sz="1200" baseline="-10416" dirty="0">
                <a:solidFill>
                  <a:srgbClr val="22373A"/>
                </a:solidFill>
                <a:latin typeface="Trebuchet MS"/>
                <a:cs typeface="Trebuchet MS"/>
              </a:rPr>
              <a:t>2</a:t>
            </a:r>
            <a:r>
              <a:rPr sz="1200" spc="120" baseline="-10416" dirty="0">
                <a:solidFill>
                  <a:srgbClr val="22373A"/>
                </a:solidFill>
                <a:latin typeface="Trebuchet MS"/>
                <a:cs typeface="Trebuchet MS"/>
              </a:rPr>
              <a:t> </a:t>
            </a:r>
            <a:r>
              <a:rPr sz="1100" i="1" spc="-60" dirty="0">
                <a:solidFill>
                  <a:srgbClr val="22373A"/>
                </a:solidFill>
                <a:latin typeface="Verdana"/>
                <a:cs typeface="Verdana"/>
              </a:rPr>
              <a:t>&gt;</a:t>
            </a:r>
            <a:r>
              <a:rPr sz="1100" i="1" spc="-85" dirty="0">
                <a:solidFill>
                  <a:srgbClr val="22373A"/>
                </a:solidFill>
                <a:latin typeface="Verdana"/>
                <a:cs typeface="Verdana"/>
              </a:rPr>
              <a:t> </a:t>
            </a:r>
            <a:r>
              <a:rPr sz="1100" spc="-45" dirty="0">
                <a:solidFill>
                  <a:srgbClr val="22373A"/>
                </a:solidFill>
                <a:latin typeface="Tahoma"/>
                <a:cs typeface="Tahoma"/>
              </a:rPr>
              <a:t>8</a:t>
            </a:r>
            <a:r>
              <a:rPr sz="1100" i="1" spc="-45" dirty="0">
                <a:solidFill>
                  <a:srgbClr val="22373A"/>
                </a:solidFill>
                <a:latin typeface="Meiryo"/>
                <a:cs typeface="Meiryo"/>
              </a:rPr>
              <a:t>|</a:t>
            </a:r>
            <a:r>
              <a:rPr sz="1100" i="1" spc="-45" dirty="0">
                <a:solidFill>
                  <a:srgbClr val="22373A"/>
                </a:solidFill>
                <a:latin typeface="Arial"/>
                <a:cs typeface="Arial"/>
              </a:rPr>
              <a:t>d</a:t>
            </a:r>
            <a:r>
              <a:rPr sz="1200" spc="-67" baseline="-10416" dirty="0">
                <a:solidFill>
                  <a:srgbClr val="22373A"/>
                </a:solidFill>
                <a:latin typeface="Trebuchet MS"/>
                <a:cs typeface="Trebuchet MS"/>
              </a:rPr>
              <a:t>1</a:t>
            </a:r>
            <a:r>
              <a:rPr sz="1200" spc="120" baseline="-10416" dirty="0">
                <a:solidFill>
                  <a:srgbClr val="22373A"/>
                </a:solidFill>
                <a:latin typeface="Trebuchet MS"/>
                <a:cs typeface="Trebuchet MS"/>
              </a:rPr>
              <a:t> </a:t>
            </a:r>
            <a:r>
              <a:rPr sz="1100" dirty="0">
                <a:solidFill>
                  <a:srgbClr val="22373A"/>
                </a:solidFill>
                <a:latin typeface="Tahoma"/>
                <a:cs typeface="Tahoma"/>
              </a:rPr>
              <a:t>=</a:t>
            </a:r>
            <a:r>
              <a:rPr sz="1100" spc="-75" dirty="0">
                <a:solidFill>
                  <a:srgbClr val="22373A"/>
                </a:solidFill>
                <a:latin typeface="Tahoma"/>
                <a:cs typeface="Tahoma"/>
              </a:rPr>
              <a:t> </a:t>
            </a:r>
            <a:r>
              <a:rPr sz="1100" spc="-25" dirty="0">
                <a:solidFill>
                  <a:srgbClr val="22373A"/>
                </a:solidFill>
                <a:latin typeface="Tahoma"/>
                <a:cs typeface="Tahoma"/>
              </a:rPr>
              <a:t>5)?</a:t>
            </a:r>
            <a:endParaRPr sz="1100" dirty="0">
              <a:latin typeface="Tahoma"/>
              <a:cs typeface="Tahoma"/>
            </a:endParaRPr>
          </a:p>
          <a:p>
            <a:pPr marL="38100">
              <a:lnSpc>
                <a:spcPct val="100000"/>
              </a:lnSpc>
              <a:spcBef>
                <a:spcPts val="920"/>
              </a:spcBef>
            </a:pPr>
            <a:r>
              <a:rPr sz="1100" spc="-20" dirty="0">
                <a:solidFill>
                  <a:srgbClr val="22373A"/>
                </a:solidFill>
                <a:latin typeface="Tahoma"/>
                <a:cs typeface="Tahoma"/>
              </a:rPr>
              <a:t>Now</a:t>
            </a:r>
            <a:r>
              <a:rPr sz="1100" spc="-70" dirty="0">
                <a:solidFill>
                  <a:srgbClr val="22373A"/>
                </a:solidFill>
                <a:latin typeface="Tahoma"/>
                <a:cs typeface="Tahoma"/>
              </a:rPr>
              <a:t> </a:t>
            </a:r>
            <a:r>
              <a:rPr sz="1100" dirty="0">
                <a:solidFill>
                  <a:srgbClr val="22373A"/>
                </a:solidFill>
                <a:latin typeface="Tahoma"/>
                <a:cs typeface="Tahoma"/>
              </a:rPr>
              <a:t>try</a:t>
            </a:r>
            <a:r>
              <a:rPr sz="1100" spc="-60" dirty="0">
                <a:solidFill>
                  <a:srgbClr val="22373A"/>
                </a:solidFill>
                <a:latin typeface="Tahoma"/>
                <a:cs typeface="Tahoma"/>
              </a:rPr>
              <a:t> </a:t>
            </a:r>
            <a:r>
              <a:rPr sz="1100" i="1" spc="-45" dirty="0">
                <a:solidFill>
                  <a:srgbClr val="22373A"/>
                </a:solidFill>
                <a:latin typeface="Arial"/>
                <a:cs typeface="Arial"/>
              </a:rPr>
              <a:t>Q1a</a:t>
            </a:r>
            <a:r>
              <a:rPr sz="1100" i="1" spc="-15" dirty="0">
                <a:solidFill>
                  <a:srgbClr val="22373A"/>
                </a:solidFill>
                <a:latin typeface="Arial"/>
                <a:cs typeface="Arial"/>
              </a:rPr>
              <a:t> </a:t>
            </a:r>
            <a:r>
              <a:rPr sz="1100" spc="-40" dirty="0">
                <a:solidFill>
                  <a:srgbClr val="22373A"/>
                </a:solidFill>
                <a:latin typeface="Tahoma"/>
                <a:cs typeface="Tahoma"/>
              </a:rPr>
              <a:t>and</a:t>
            </a:r>
            <a:r>
              <a:rPr sz="1100" spc="-50" dirty="0">
                <a:solidFill>
                  <a:srgbClr val="22373A"/>
                </a:solidFill>
                <a:latin typeface="Tahoma"/>
                <a:cs typeface="Tahoma"/>
              </a:rPr>
              <a:t> </a:t>
            </a:r>
            <a:r>
              <a:rPr sz="1100" i="1" spc="-30" dirty="0">
                <a:solidFill>
                  <a:srgbClr val="22373A"/>
                </a:solidFill>
                <a:latin typeface="Arial"/>
                <a:cs typeface="Arial"/>
              </a:rPr>
              <a:t>Q1b</a:t>
            </a:r>
            <a:r>
              <a:rPr sz="1100" i="1" spc="-15" dirty="0">
                <a:solidFill>
                  <a:srgbClr val="22373A"/>
                </a:solidFill>
                <a:latin typeface="Arial"/>
                <a:cs typeface="Arial"/>
              </a:rPr>
              <a:t> </a:t>
            </a:r>
            <a:r>
              <a:rPr sz="1100" spc="-25" dirty="0">
                <a:solidFill>
                  <a:srgbClr val="22373A"/>
                </a:solidFill>
                <a:latin typeface="Tahoma"/>
                <a:cs typeface="Tahoma"/>
              </a:rPr>
              <a:t>from</a:t>
            </a:r>
            <a:r>
              <a:rPr sz="1100" spc="-60" dirty="0">
                <a:solidFill>
                  <a:srgbClr val="22373A"/>
                </a:solidFill>
                <a:latin typeface="Tahoma"/>
                <a:cs typeface="Tahoma"/>
              </a:rPr>
              <a:t> </a:t>
            </a:r>
            <a:r>
              <a:rPr sz="1100" spc="-10" dirty="0">
                <a:solidFill>
                  <a:srgbClr val="22373A"/>
                </a:solidFill>
                <a:latin typeface="Tahoma"/>
                <a:cs typeface="Tahoma"/>
              </a:rPr>
              <a:t>the</a:t>
            </a:r>
            <a:r>
              <a:rPr sz="1100" spc="-55" dirty="0">
                <a:solidFill>
                  <a:srgbClr val="22373A"/>
                </a:solidFill>
                <a:latin typeface="Tahoma"/>
                <a:cs typeface="Tahoma"/>
              </a:rPr>
              <a:t> </a:t>
            </a:r>
            <a:r>
              <a:rPr sz="1100" spc="-10" dirty="0">
                <a:solidFill>
                  <a:srgbClr val="22373A"/>
                </a:solidFill>
                <a:latin typeface="Tahoma"/>
                <a:cs typeface="Tahoma"/>
              </a:rPr>
              <a:t>workbook</a:t>
            </a:r>
            <a:endParaRPr sz="1100" dirty="0">
              <a:latin typeface="Tahoma"/>
              <a:cs typeface="Tahoma"/>
            </a:endParaRPr>
          </a:p>
        </p:txBody>
      </p:sp>
    </p:spTree>
  </p:cSld>
  <p:clrMapOvr>
    <a:masterClrMapping/>
  </p:clrMapOvr>
  <p:transition>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40" dirty="0"/>
              <a:t>Conditional</a:t>
            </a:r>
            <a:r>
              <a:rPr spc="30" dirty="0"/>
              <a:t> </a:t>
            </a:r>
            <a:r>
              <a:rPr spc="-25" dirty="0"/>
              <a:t>Probability</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12</a:t>
            </a:r>
          </a:p>
        </p:txBody>
      </p:sp>
      <p:sp>
        <p:nvSpPr>
          <p:cNvPr id="3" name="object 3"/>
          <p:cNvSpPr txBox="1"/>
          <p:nvPr/>
        </p:nvSpPr>
        <p:spPr>
          <a:xfrm>
            <a:off x="315391" y="551585"/>
            <a:ext cx="3806190" cy="2463165"/>
          </a:xfrm>
          <a:prstGeom prst="rect">
            <a:avLst/>
          </a:prstGeom>
        </p:spPr>
        <p:txBody>
          <a:bodyPr vert="horz" wrap="square" lIns="0" tIns="11430" rIns="0" bIns="0" rtlCol="0">
            <a:spAutoFit/>
          </a:bodyPr>
          <a:lstStyle/>
          <a:p>
            <a:pPr marL="44450">
              <a:lnSpc>
                <a:spcPct val="100000"/>
              </a:lnSpc>
              <a:spcBef>
                <a:spcPts val="90"/>
              </a:spcBef>
            </a:pPr>
            <a:r>
              <a:rPr sz="1100" spc="-25" dirty="0">
                <a:solidFill>
                  <a:srgbClr val="22373A"/>
                </a:solidFill>
                <a:latin typeface="Tahoma"/>
                <a:cs typeface="Tahoma"/>
              </a:rPr>
              <a:t>Conditional</a:t>
            </a:r>
            <a:r>
              <a:rPr sz="1100" spc="-15" dirty="0">
                <a:solidFill>
                  <a:srgbClr val="22373A"/>
                </a:solidFill>
                <a:latin typeface="Tahoma"/>
                <a:cs typeface="Tahoma"/>
              </a:rPr>
              <a:t> </a:t>
            </a:r>
            <a:r>
              <a:rPr sz="1100" spc="-35" dirty="0">
                <a:solidFill>
                  <a:srgbClr val="22373A"/>
                </a:solidFill>
                <a:latin typeface="Tahoma"/>
                <a:cs typeface="Tahoma"/>
              </a:rPr>
              <a:t>probabilities</a:t>
            </a:r>
            <a:r>
              <a:rPr sz="1100" spc="-10" dirty="0">
                <a:solidFill>
                  <a:srgbClr val="22373A"/>
                </a:solidFill>
                <a:latin typeface="Tahoma"/>
                <a:cs typeface="Tahoma"/>
              </a:rPr>
              <a:t> </a:t>
            </a:r>
            <a:r>
              <a:rPr sz="1100" spc="-70" dirty="0">
                <a:solidFill>
                  <a:srgbClr val="22373A"/>
                </a:solidFill>
                <a:latin typeface="Tahoma"/>
                <a:cs typeface="Tahoma"/>
              </a:rPr>
              <a:t>are</a:t>
            </a:r>
            <a:r>
              <a:rPr sz="1100" spc="-10" dirty="0">
                <a:solidFill>
                  <a:srgbClr val="22373A"/>
                </a:solidFill>
                <a:latin typeface="Tahoma"/>
                <a:cs typeface="Tahoma"/>
              </a:rPr>
              <a:t> </a:t>
            </a:r>
            <a:r>
              <a:rPr sz="1100" dirty="0">
                <a:solidFill>
                  <a:srgbClr val="22373A"/>
                </a:solidFill>
                <a:latin typeface="Tahoma"/>
                <a:cs typeface="Tahoma"/>
              </a:rPr>
              <a:t>(in</a:t>
            </a:r>
            <a:r>
              <a:rPr sz="1100" spc="-10" dirty="0">
                <a:solidFill>
                  <a:srgbClr val="22373A"/>
                </a:solidFill>
                <a:latin typeface="Tahoma"/>
                <a:cs typeface="Tahoma"/>
              </a:rPr>
              <a:t> </a:t>
            </a:r>
            <a:r>
              <a:rPr sz="1100" spc="-45" dirty="0">
                <a:solidFill>
                  <a:srgbClr val="22373A"/>
                </a:solidFill>
                <a:latin typeface="Tahoma"/>
                <a:cs typeface="Tahoma"/>
              </a:rPr>
              <a:t>general)</a:t>
            </a:r>
            <a:r>
              <a:rPr sz="1100" spc="-10" dirty="0">
                <a:solidFill>
                  <a:srgbClr val="22373A"/>
                </a:solidFill>
                <a:latin typeface="Tahoma"/>
                <a:cs typeface="Tahoma"/>
              </a:rPr>
              <a:t> </a:t>
            </a:r>
            <a:r>
              <a:rPr sz="1100" dirty="0">
                <a:solidFill>
                  <a:srgbClr val="22373A"/>
                </a:solidFill>
                <a:latin typeface="Tahoma"/>
                <a:cs typeface="Tahoma"/>
              </a:rPr>
              <a:t>not</a:t>
            </a:r>
            <a:r>
              <a:rPr sz="1100" spc="-10" dirty="0">
                <a:solidFill>
                  <a:srgbClr val="22373A"/>
                </a:solidFill>
                <a:latin typeface="Tahoma"/>
                <a:cs typeface="Tahoma"/>
              </a:rPr>
              <a:t> commutative</a:t>
            </a:r>
            <a:endParaRPr sz="1100" dirty="0">
              <a:latin typeface="Tahoma"/>
              <a:cs typeface="Tahoma"/>
            </a:endParaRPr>
          </a:p>
          <a:p>
            <a:pPr marL="321310" indent="-177800">
              <a:lnSpc>
                <a:spcPct val="100000"/>
              </a:lnSpc>
              <a:spcBef>
                <a:spcPts val="915"/>
              </a:spcBef>
              <a:buFont typeface="Tahoma"/>
              <a:buChar char="•"/>
              <a:tabLst>
                <a:tab pos="321945" algn="l"/>
              </a:tabLst>
            </a:pPr>
            <a:r>
              <a:rPr sz="1100" i="1" spc="-20" dirty="0">
                <a:solidFill>
                  <a:srgbClr val="22373A"/>
                </a:solidFill>
                <a:latin typeface="Arial"/>
                <a:cs typeface="Arial"/>
              </a:rPr>
              <a:t>P</a:t>
            </a:r>
            <a:r>
              <a:rPr sz="1100" spc="-20" dirty="0">
                <a:solidFill>
                  <a:srgbClr val="22373A"/>
                </a:solidFill>
                <a:latin typeface="Tahoma"/>
                <a:cs typeface="Tahoma"/>
              </a:rPr>
              <a:t>(</a:t>
            </a:r>
            <a:r>
              <a:rPr sz="1100" i="1" spc="-20" dirty="0">
                <a:solidFill>
                  <a:srgbClr val="22373A"/>
                </a:solidFill>
                <a:latin typeface="Arial"/>
                <a:cs typeface="Arial"/>
              </a:rPr>
              <a:t>A</a:t>
            </a:r>
            <a:r>
              <a:rPr sz="1100" i="1" spc="-20" dirty="0">
                <a:solidFill>
                  <a:srgbClr val="22373A"/>
                </a:solidFill>
                <a:latin typeface="Meiryo"/>
                <a:cs typeface="Meiryo"/>
              </a:rPr>
              <a:t>|</a:t>
            </a:r>
            <a:r>
              <a:rPr sz="1100" i="1" spc="-20" dirty="0">
                <a:solidFill>
                  <a:srgbClr val="22373A"/>
                </a:solidFill>
                <a:latin typeface="Arial"/>
                <a:cs typeface="Arial"/>
              </a:rPr>
              <a:t>B</a:t>
            </a:r>
            <a:r>
              <a:rPr sz="1100" spc="-20" dirty="0">
                <a:solidFill>
                  <a:srgbClr val="22373A"/>
                </a:solidFill>
                <a:latin typeface="Tahoma"/>
                <a:cs typeface="Tahoma"/>
              </a:rPr>
              <a:t>) </a:t>
            </a:r>
            <a:r>
              <a:rPr sz="1100" i="1" dirty="0">
                <a:solidFill>
                  <a:srgbClr val="22373A"/>
                </a:solidFill>
                <a:latin typeface="Meiryo"/>
                <a:cs typeface="Meiryo"/>
              </a:rPr>
              <a:t>/</a:t>
            </a:r>
            <a:r>
              <a:rPr sz="1100" dirty="0">
                <a:solidFill>
                  <a:srgbClr val="22373A"/>
                </a:solidFill>
                <a:latin typeface="Tahoma"/>
                <a:cs typeface="Tahoma"/>
              </a:rPr>
              <a:t>=</a:t>
            </a:r>
            <a:r>
              <a:rPr sz="1100" spc="-15" dirty="0">
                <a:solidFill>
                  <a:srgbClr val="22373A"/>
                </a:solidFill>
                <a:latin typeface="Tahoma"/>
                <a:cs typeface="Tahoma"/>
              </a:rPr>
              <a:t> </a:t>
            </a: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B</a:t>
            </a:r>
            <a:r>
              <a:rPr sz="1100" i="1" spc="-10" dirty="0">
                <a:solidFill>
                  <a:srgbClr val="22373A"/>
                </a:solidFill>
                <a:latin typeface="Meiryo"/>
                <a:cs typeface="Meiryo"/>
              </a:rPr>
              <a:t>|</a:t>
            </a:r>
            <a:r>
              <a:rPr sz="1100" i="1" spc="-10" dirty="0">
                <a:solidFill>
                  <a:srgbClr val="22373A"/>
                </a:solidFill>
                <a:latin typeface="Arial"/>
                <a:cs typeface="Arial"/>
              </a:rPr>
              <a:t>A</a:t>
            </a:r>
            <a:r>
              <a:rPr sz="1100" spc="-10" dirty="0">
                <a:solidFill>
                  <a:srgbClr val="22373A"/>
                </a:solidFill>
                <a:latin typeface="Tahoma"/>
                <a:cs typeface="Tahoma"/>
              </a:rPr>
              <a:t>)</a:t>
            </a:r>
            <a:endParaRPr sz="1100" dirty="0">
              <a:latin typeface="Tahoma"/>
              <a:cs typeface="Tahoma"/>
            </a:endParaRPr>
          </a:p>
          <a:p>
            <a:pPr marL="44450">
              <a:lnSpc>
                <a:spcPct val="100000"/>
              </a:lnSpc>
              <a:spcBef>
                <a:spcPts val="915"/>
              </a:spcBef>
            </a:pPr>
            <a:r>
              <a:rPr sz="1100" spc="-30" dirty="0">
                <a:solidFill>
                  <a:srgbClr val="22373A"/>
                </a:solidFill>
                <a:latin typeface="Tahoma"/>
                <a:cs typeface="Tahoma"/>
              </a:rPr>
              <a:t>Example:</a:t>
            </a:r>
            <a:r>
              <a:rPr sz="1100" spc="5" dirty="0">
                <a:solidFill>
                  <a:srgbClr val="22373A"/>
                </a:solidFill>
                <a:latin typeface="Tahoma"/>
                <a:cs typeface="Tahoma"/>
              </a:rPr>
              <a:t> </a:t>
            </a:r>
            <a:r>
              <a:rPr sz="1100" dirty="0">
                <a:solidFill>
                  <a:srgbClr val="22373A"/>
                </a:solidFill>
                <a:latin typeface="Tahoma"/>
                <a:cs typeface="Tahoma"/>
              </a:rPr>
              <a:t>in</a:t>
            </a:r>
            <a:r>
              <a:rPr sz="1100" spc="-10" dirty="0">
                <a:solidFill>
                  <a:srgbClr val="22373A"/>
                </a:solidFill>
                <a:latin typeface="Tahoma"/>
                <a:cs typeface="Tahoma"/>
              </a:rPr>
              <a:t> </a:t>
            </a:r>
            <a:r>
              <a:rPr sz="1100" spc="-20" dirty="0">
                <a:solidFill>
                  <a:srgbClr val="22373A"/>
                </a:solidFill>
                <a:latin typeface="Tahoma"/>
                <a:cs typeface="Tahoma"/>
              </a:rPr>
              <a:t>the </a:t>
            </a:r>
            <a:r>
              <a:rPr sz="1100" spc="-10" dirty="0">
                <a:solidFill>
                  <a:srgbClr val="22373A"/>
                </a:solidFill>
                <a:latin typeface="Tahoma"/>
                <a:cs typeface="Tahoma"/>
              </a:rPr>
              <a:t>last</a:t>
            </a:r>
            <a:r>
              <a:rPr sz="1100" spc="-20" dirty="0">
                <a:solidFill>
                  <a:srgbClr val="22373A"/>
                </a:solidFill>
                <a:latin typeface="Tahoma"/>
                <a:cs typeface="Tahoma"/>
              </a:rPr>
              <a:t> </a:t>
            </a:r>
            <a:r>
              <a:rPr sz="1100" spc="-45" dirty="0">
                <a:solidFill>
                  <a:srgbClr val="22373A"/>
                </a:solidFill>
                <a:latin typeface="Tahoma"/>
                <a:cs typeface="Tahoma"/>
              </a:rPr>
              <a:t>side</a:t>
            </a:r>
            <a:r>
              <a:rPr sz="1100" spc="-1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70" dirty="0">
                <a:solidFill>
                  <a:srgbClr val="22373A"/>
                </a:solidFill>
                <a:latin typeface="Tahoma"/>
                <a:cs typeface="Tahoma"/>
              </a:rPr>
              <a:t>worked</a:t>
            </a:r>
            <a:r>
              <a:rPr sz="1100" spc="-15" dirty="0">
                <a:solidFill>
                  <a:srgbClr val="22373A"/>
                </a:solidFill>
                <a:latin typeface="Tahoma"/>
                <a:cs typeface="Tahoma"/>
              </a:rPr>
              <a:t> </a:t>
            </a:r>
            <a:r>
              <a:rPr sz="1100" dirty="0">
                <a:solidFill>
                  <a:srgbClr val="22373A"/>
                </a:solidFill>
                <a:latin typeface="Tahoma"/>
                <a:cs typeface="Tahoma"/>
              </a:rPr>
              <a:t>out</a:t>
            </a:r>
            <a:r>
              <a:rPr sz="1100" spc="-20"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d</a:t>
            </a:r>
            <a:r>
              <a:rPr sz="1200" baseline="-10416" dirty="0">
                <a:solidFill>
                  <a:srgbClr val="22373A"/>
                </a:solidFill>
                <a:latin typeface="Trebuchet MS"/>
                <a:cs typeface="Trebuchet MS"/>
              </a:rPr>
              <a:t>1</a:t>
            </a:r>
            <a:r>
              <a:rPr sz="1200" spc="37" baseline="-10416" dirty="0">
                <a:solidFill>
                  <a:srgbClr val="22373A"/>
                </a:solidFill>
                <a:latin typeface="Trebuchet MS"/>
                <a:cs typeface="Trebuchet MS"/>
              </a:rPr>
              <a:t> </a:t>
            </a:r>
            <a:r>
              <a:rPr sz="1100" dirty="0">
                <a:solidFill>
                  <a:srgbClr val="22373A"/>
                </a:solidFill>
                <a:latin typeface="Tahoma"/>
                <a:cs typeface="Tahoma"/>
              </a:rPr>
              <a:t>+</a:t>
            </a:r>
            <a:r>
              <a:rPr sz="1100" spc="-105" dirty="0">
                <a:solidFill>
                  <a:srgbClr val="22373A"/>
                </a:solidFill>
                <a:latin typeface="Tahoma"/>
                <a:cs typeface="Tahoma"/>
              </a:rPr>
              <a:t> </a:t>
            </a:r>
            <a:r>
              <a:rPr sz="1100" i="1" dirty="0">
                <a:solidFill>
                  <a:srgbClr val="22373A"/>
                </a:solidFill>
                <a:latin typeface="Arial"/>
                <a:cs typeface="Arial"/>
              </a:rPr>
              <a:t>d</a:t>
            </a:r>
            <a:r>
              <a:rPr sz="1200" baseline="-10416" dirty="0">
                <a:solidFill>
                  <a:srgbClr val="22373A"/>
                </a:solidFill>
                <a:latin typeface="Trebuchet MS"/>
                <a:cs typeface="Trebuchet MS"/>
              </a:rPr>
              <a:t>2</a:t>
            </a:r>
            <a:r>
              <a:rPr sz="1200" spc="112" baseline="-10416" dirty="0">
                <a:solidFill>
                  <a:srgbClr val="22373A"/>
                </a:solidFill>
                <a:latin typeface="Trebuchet MS"/>
                <a:cs typeface="Trebuchet MS"/>
              </a:rPr>
              <a:t> </a:t>
            </a:r>
            <a:r>
              <a:rPr sz="1100" i="1" spc="-60" dirty="0">
                <a:solidFill>
                  <a:srgbClr val="22373A"/>
                </a:solidFill>
                <a:latin typeface="Verdana"/>
                <a:cs typeface="Verdana"/>
              </a:rPr>
              <a:t>&gt;</a:t>
            </a:r>
            <a:r>
              <a:rPr sz="1100" i="1" spc="-85" dirty="0">
                <a:solidFill>
                  <a:srgbClr val="22373A"/>
                </a:solidFill>
                <a:latin typeface="Verdana"/>
                <a:cs typeface="Verdana"/>
              </a:rPr>
              <a:t> </a:t>
            </a:r>
            <a:r>
              <a:rPr sz="1100" spc="-55" dirty="0">
                <a:solidFill>
                  <a:srgbClr val="22373A"/>
                </a:solidFill>
                <a:latin typeface="Tahoma"/>
                <a:cs typeface="Tahoma"/>
              </a:rPr>
              <a:t>8</a:t>
            </a:r>
            <a:r>
              <a:rPr sz="1100" i="1" spc="-55" dirty="0">
                <a:solidFill>
                  <a:srgbClr val="22373A"/>
                </a:solidFill>
                <a:latin typeface="Meiryo"/>
                <a:cs typeface="Meiryo"/>
              </a:rPr>
              <a:t>|</a:t>
            </a:r>
            <a:r>
              <a:rPr sz="1100" i="1" spc="-55" dirty="0">
                <a:solidFill>
                  <a:srgbClr val="22373A"/>
                </a:solidFill>
                <a:latin typeface="Arial"/>
                <a:cs typeface="Arial"/>
              </a:rPr>
              <a:t>d</a:t>
            </a:r>
            <a:r>
              <a:rPr sz="1200" spc="-82" baseline="-10416" dirty="0">
                <a:solidFill>
                  <a:srgbClr val="22373A"/>
                </a:solidFill>
                <a:latin typeface="Trebuchet MS"/>
                <a:cs typeface="Trebuchet MS"/>
              </a:rPr>
              <a:t>1</a:t>
            </a:r>
            <a:r>
              <a:rPr sz="1200" spc="112" baseline="-10416" dirty="0">
                <a:solidFill>
                  <a:srgbClr val="22373A"/>
                </a:solidFill>
                <a:latin typeface="Trebuchet MS"/>
                <a:cs typeface="Trebuchet MS"/>
              </a:rPr>
              <a:t> </a:t>
            </a:r>
            <a:r>
              <a:rPr sz="1100" dirty="0">
                <a:solidFill>
                  <a:srgbClr val="22373A"/>
                </a:solidFill>
                <a:latin typeface="Tahoma"/>
                <a:cs typeface="Tahoma"/>
              </a:rPr>
              <a:t>=</a:t>
            </a:r>
            <a:r>
              <a:rPr sz="1100" spc="-70" dirty="0">
                <a:solidFill>
                  <a:srgbClr val="22373A"/>
                </a:solidFill>
                <a:latin typeface="Tahoma"/>
                <a:cs typeface="Tahoma"/>
              </a:rPr>
              <a:t> </a:t>
            </a:r>
            <a:r>
              <a:rPr sz="1100" spc="-25" dirty="0">
                <a:solidFill>
                  <a:srgbClr val="22373A"/>
                </a:solidFill>
                <a:latin typeface="Tahoma"/>
                <a:cs typeface="Tahoma"/>
              </a:rPr>
              <a:t>5).</a:t>
            </a:r>
            <a:endParaRPr sz="1100" dirty="0">
              <a:latin typeface="Tahoma"/>
              <a:cs typeface="Tahoma"/>
            </a:endParaRPr>
          </a:p>
          <a:p>
            <a:pPr marL="321310" indent="-177800">
              <a:lnSpc>
                <a:spcPct val="100000"/>
              </a:lnSpc>
              <a:spcBef>
                <a:spcPts val="915"/>
              </a:spcBef>
              <a:buChar char="•"/>
              <a:tabLst>
                <a:tab pos="321945" algn="l"/>
              </a:tabLst>
            </a:pPr>
            <a:r>
              <a:rPr sz="1100" spc="-20" dirty="0">
                <a:solidFill>
                  <a:srgbClr val="22373A"/>
                </a:solidFill>
                <a:latin typeface="Tahoma"/>
                <a:cs typeface="Tahoma"/>
              </a:rPr>
              <a:t>Now</a:t>
            </a:r>
            <a:r>
              <a:rPr sz="1100" spc="-40" dirty="0">
                <a:solidFill>
                  <a:srgbClr val="22373A"/>
                </a:solidFill>
                <a:latin typeface="Tahoma"/>
                <a:cs typeface="Tahoma"/>
              </a:rPr>
              <a:t> </a:t>
            </a:r>
            <a:r>
              <a:rPr sz="1100" spc="-50" dirty="0">
                <a:solidFill>
                  <a:srgbClr val="22373A"/>
                </a:solidFill>
                <a:latin typeface="Tahoma"/>
                <a:cs typeface="Tahoma"/>
              </a:rPr>
              <a:t>work</a:t>
            </a:r>
            <a:r>
              <a:rPr sz="1100" spc="-5" dirty="0">
                <a:solidFill>
                  <a:srgbClr val="22373A"/>
                </a:solidFill>
                <a:latin typeface="Tahoma"/>
                <a:cs typeface="Tahoma"/>
              </a:rPr>
              <a:t> </a:t>
            </a:r>
            <a:r>
              <a:rPr sz="1100" dirty="0">
                <a:solidFill>
                  <a:srgbClr val="22373A"/>
                </a:solidFill>
                <a:latin typeface="Tahoma"/>
                <a:cs typeface="Tahoma"/>
              </a:rPr>
              <a:t>out</a:t>
            </a:r>
            <a:r>
              <a:rPr sz="1100" spc="-10"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d</a:t>
            </a:r>
            <a:r>
              <a:rPr sz="1200" baseline="-10416" dirty="0">
                <a:solidFill>
                  <a:srgbClr val="22373A"/>
                </a:solidFill>
                <a:latin typeface="Trebuchet MS"/>
                <a:cs typeface="Trebuchet MS"/>
              </a:rPr>
              <a:t>1</a:t>
            </a:r>
            <a:r>
              <a:rPr sz="1200" spc="135" baseline="-10416" dirty="0">
                <a:solidFill>
                  <a:srgbClr val="22373A"/>
                </a:solidFill>
                <a:latin typeface="Trebuchet MS"/>
                <a:cs typeface="Trebuchet MS"/>
              </a:rPr>
              <a:t> </a:t>
            </a:r>
            <a:r>
              <a:rPr sz="1100" dirty="0">
                <a:solidFill>
                  <a:srgbClr val="22373A"/>
                </a:solidFill>
                <a:latin typeface="Tahoma"/>
                <a:cs typeface="Tahoma"/>
              </a:rPr>
              <a:t>=</a:t>
            </a:r>
            <a:r>
              <a:rPr sz="1100" spc="-65" dirty="0">
                <a:solidFill>
                  <a:srgbClr val="22373A"/>
                </a:solidFill>
                <a:latin typeface="Tahoma"/>
                <a:cs typeface="Tahoma"/>
              </a:rPr>
              <a:t> </a:t>
            </a:r>
            <a:r>
              <a:rPr sz="1100" spc="-70" dirty="0">
                <a:solidFill>
                  <a:srgbClr val="22373A"/>
                </a:solidFill>
                <a:latin typeface="Tahoma"/>
                <a:cs typeface="Tahoma"/>
              </a:rPr>
              <a:t>5</a:t>
            </a:r>
            <a:r>
              <a:rPr sz="1100" i="1" spc="-70" dirty="0">
                <a:solidFill>
                  <a:srgbClr val="22373A"/>
                </a:solidFill>
                <a:latin typeface="Meiryo"/>
                <a:cs typeface="Meiryo"/>
              </a:rPr>
              <a:t>|</a:t>
            </a:r>
            <a:r>
              <a:rPr sz="1100" i="1" spc="-70" dirty="0">
                <a:solidFill>
                  <a:srgbClr val="22373A"/>
                </a:solidFill>
                <a:latin typeface="Arial"/>
                <a:cs typeface="Arial"/>
              </a:rPr>
              <a:t>d</a:t>
            </a:r>
            <a:r>
              <a:rPr sz="1200" spc="-104" baseline="-10416" dirty="0">
                <a:solidFill>
                  <a:srgbClr val="22373A"/>
                </a:solidFill>
                <a:latin typeface="Trebuchet MS"/>
                <a:cs typeface="Trebuchet MS"/>
              </a:rPr>
              <a:t>1</a:t>
            </a:r>
            <a:r>
              <a:rPr sz="1200" spc="44" baseline="-10416" dirty="0">
                <a:solidFill>
                  <a:srgbClr val="22373A"/>
                </a:solidFill>
                <a:latin typeface="Trebuchet MS"/>
                <a:cs typeface="Trebuchet MS"/>
              </a:rPr>
              <a:t> </a:t>
            </a:r>
            <a:r>
              <a:rPr sz="1100" dirty="0">
                <a:solidFill>
                  <a:srgbClr val="22373A"/>
                </a:solidFill>
                <a:latin typeface="Tahoma"/>
                <a:cs typeface="Tahoma"/>
              </a:rPr>
              <a:t>+</a:t>
            </a:r>
            <a:r>
              <a:rPr sz="1100" spc="-105" dirty="0">
                <a:solidFill>
                  <a:srgbClr val="22373A"/>
                </a:solidFill>
                <a:latin typeface="Tahoma"/>
                <a:cs typeface="Tahoma"/>
              </a:rPr>
              <a:t> </a:t>
            </a:r>
            <a:r>
              <a:rPr sz="1100" i="1" dirty="0">
                <a:solidFill>
                  <a:srgbClr val="22373A"/>
                </a:solidFill>
                <a:latin typeface="Arial"/>
                <a:cs typeface="Arial"/>
              </a:rPr>
              <a:t>d</a:t>
            </a:r>
            <a:r>
              <a:rPr sz="1200" baseline="-10416" dirty="0">
                <a:solidFill>
                  <a:srgbClr val="22373A"/>
                </a:solidFill>
                <a:latin typeface="Trebuchet MS"/>
                <a:cs typeface="Trebuchet MS"/>
              </a:rPr>
              <a:t>2</a:t>
            </a:r>
            <a:r>
              <a:rPr sz="1200" spc="135" baseline="-10416" dirty="0">
                <a:solidFill>
                  <a:srgbClr val="22373A"/>
                </a:solidFill>
                <a:latin typeface="Trebuchet MS"/>
                <a:cs typeface="Trebuchet MS"/>
              </a:rPr>
              <a:t> </a:t>
            </a:r>
            <a:r>
              <a:rPr sz="1100" i="1" spc="-60" dirty="0">
                <a:solidFill>
                  <a:srgbClr val="22373A"/>
                </a:solidFill>
                <a:latin typeface="Verdana"/>
                <a:cs typeface="Verdana"/>
              </a:rPr>
              <a:t>&gt;</a:t>
            </a:r>
            <a:r>
              <a:rPr sz="1100" i="1" spc="-85" dirty="0">
                <a:solidFill>
                  <a:srgbClr val="22373A"/>
                </a:solidFill>
                <a:latin typeface="Verdana"/>
                <a:cs typeface="Verdana"/>
              </a:rPr>
              <a:t> </a:t>
            </a:r>
            <a:r>
              <a:rPr sz="1100" spc="-25" dirty="0">
                <a:solidFill>
                  <a:srgbClr val="22373A"/>
                </a:solidFill>
                <a:latin typeface="Tahoma"/>
                <a:cs typeface="Tahoma"/>
              </a:rPr>
              <a:t>8)</a:t>
            </a:r>
            <a:endParaRPr sz="1100" dirty="0">
              <a:latin typeface="Tahoma"/>
              <a:cs typeface="Tahoma"/>
            </a:endParaRPr>
          </a:p>
          <a:p>
            <a:pPr marL="44450" marR="1435735" indent="99695">
              <a:lnSpc>
                <a:spcPct val="169400"/>
              </a:lnSpc>
              <a:buChar char="•"/>
              <a:tabLst>
                <a:tab pos="321945" algn="l"/>
              </a:tabLst>
            </a:pPr>
            <a:r>
              <a:rPr sz="1100" spc="-50" dirty="0">
                <a:solidFill>
                  <a:srgbClr val="22373A"/>
                </a:solidFill>
                <a:latin typeface="Tahoma"/>
                <a:cs typeface="Tahoma"/>
              </a:rPr>
              <a:t>Compare</a:t>
            </a:r>
            <a:r>
              <a:rPr sz="1100" spc="-35" dirty="0">
                <a:solidFill>
                  <a:srgbClr val="22373A"/>
                </a:solidFill>
                <a:latin typeface="Tahoma"/>
                <a:cs typeface="Tahoma"/>
              </a:rPr>
              <a:t> </a:t>
            </a:r>
            <a:r>
              <a:rPr sz="1100" dirty="0">
                <a:solidFill>
                  <a:srgbClr val="22373A"/>
                </a:solidFill>
                <a:latin typeface="Tahoma"/>
                <a:cs typeface="Tahoma"/>
              </a:rPr>
              <a:t>to</a:t>
            </a:r>
            <a:r>
              <a:rPr sz="1100" spc="-5"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d</a:t>
            </a:r>
            <a:r>
              <a:rPr sz="1200" baseline="-10416" dirty="0">
                <a:solidFill>
                  <a:srgbClr val="22373A"/>
                </a:solidFill>
                <a:latin typeface="Trebuchet MS"/>
                <a:cs typeface="Trebuchet MS"/>
              </a:rPr>
              <a:t>1</a:t>
            </a:r>
            <a:r>
              <a:rPr sz="1200" spc="52" baseline="-10416" dirty="0">
                <a:solidFill>
                  <a:srgbClr val="22373A"/>
                </a:solidFill>
                <a:latin typeface="Trebuchet MS"/>
                <a:cs typeface="Trebuchet MS"/>
              </a:rPr>
              <a:t> </a:t>
            </a:r>
            <a:r>
              <a:rPr sz="1100" dirty="0">
                <a:solidFill>
                  <a:srgbClr val="22373A"/>
                </a:solidFill>
                <a:latin typeface="Tahoma"/>
                <a:cs typeface="Tahoma"/>
              </a:rPr>
              <a:t>+</a:t>
            </a:r>
            <a:r>
              <a:rPr sz="1100" spc="-105" dirty="0">
                <a:solidFill>
                  <a:srgbClr val="22373A"/>
                </a:solidFill>
                <a:latin typeface="Tahoma"/>
                <a:cs typeface="Tahoma"/>
              </a:rPr>
              <a:t> </a:t>
            </a:r>
            <a:r>
              <a:rPr sz="1100" i="1" dirty="0">
                <a:solidFill>
                  <a:srgbClr val="22373A"/>
                </a:solidFill>
                <a:latin typeface="Arial"/>
                <a:cs typeface="Arial"/>
              </a:rPr>
              <a:t>d</a:t>
            </a:r>
            <a:r>
              <a:rPr sz="1200" baseline="-10416" dirty="0">
                <a:solidFill>
                  <a:srgbClr val="22373A"/>
                </a:solidFill>
                <a:latin typeface="Trebuchet MS"/>
                <a:cs typeface="Trebuchet MS"/>
              </a:rPr>
              <a:t>2</a:t>
            </a:r>
            <a:r>
              <a:rPr sz="1200" spc="135" baseline="-10416" dirty="0">
                <a:solidFill>
                  <a:srgbClr val="22373A"/>
                </a:solidFill>
                <a:latin typeface="Trebuchet MS"/>
                <a:cs typeface="Trebuchet MS"/>
              </a:rPr>
              <a:t> </a:t>
            </a:r>
            <a:r>
              <a:rPr sz="1100" i="1" spc="-60" dirty="0">
                <a:solidFill>
                  <a:srgbClr val="22373A"/>
                </a:solidFill>
                <a:latin typeface="Verdana"/>
                <a:cs typeface="Verdana"/>
              </a:rPr>
              <a:t>&gt;</a:t>
            </a:r>
            <a:r>
              <a:rPr sz="1100" i="1" spc="-85" dirty="0">
                <a:solidFill>
                  <a:srgbClr val="22373A"/>
                </a:solidFill>
                <a:latin typeface="Verdana"/>
                <a:cs typeface="Verdana"/>
              </a:rPr>
              <a:t> </a:t>
            </a:r>
            <a:r>
              <a:rPr sz="1100" spc="-45" dirty="0">
                <a:solidFill>
                  <a:srgbClr val="22373A"/>
                </a:solidFill>
                <a:latin typeface="Tahoma"/>
                <a:cs typeface="Tahoma"/>
              </a:rPr>
              <a:t>8</a:t>
            </a:r>
            <a:r>
              <a:rPr sz="1100" i="1" spc="-45" dirty="0">
                <a:solidFill>
                  <a:srgbClr val="22373A"/>
                </a:solidFill>
                <a:latin typeface="Meiryo"/>
                <a:cs typeface="Meiryo"/>
              </a:rPr>
              <a:t>|</a:t>
            </a:r>
            <a:r>
              <a:rPr sz="1100" i="1" spc="-45" dirty="0">
                <a:solidFill>
                  <a:srgbClr val="22373A"/>
                </a:solidFill>
                <a:latin typeface="Arial"/>
                <a:cs typeface="Arial"/>
              </a:rPr>
              <a:t>d</a:t>
            </a:r>
            <a:r>
              <a:rPr sz="1200" spc="-67" baseline="-10416" dirty="0">
                <a:solidFill>
                  <a:srgbClr val="22373A"/>
                </a:solidFill>
                <a:latin typeface="Trebuchet MS"/>
                <a:cs typeface="Trebuchet MS"/>
              </a:rPr>
              <a:t>1</a:t>
            </a:r>
            <a:r>
              <a:rPr sz="1200" spc="127" baseline="-10416" dirty="0">
                <a:solidFill>
                  <a:srgbClr val="22373A"/>
                </a:solidFill>
                <a:latin typeface="Trebuchet MS"/>
                <a:cs typeface="Trebuchet MS"/>
              </a:rPr>
              <a:t> </a:t>
            </a:r>
            <a:r>
              <a:rPr sz="1100" dirty="0">
                <a:solidFill>
                  <a:srgbClr val="22373A"/>
                </a:solidFill>
                <a:latin typeface="Tahoma"/>
                <a:cs typeface="Tahoma"/>
              </a:rPr>
              <a:t>=</a:t>
            </a:r>
            <a:r>
              <a:rPr sz="1100" spc="-60" dirty="0">
                <a:solidFill>
                  <a:srgbClr val="22373A"/>
                </a:solidFill>
                <a:latin typeface="Tahoma"/>
                <a:cs typeface="Tahoma"/>
              </a:rPr>
              <a:t> </a:t>
            </a:r>
            <a:r>
              <a:rPr sz="1100" spc="-25" dirty="0">
                <a:solidFill>
                  <a:srgbClr val="22373A"/>
                </a:solidFill>
                <a:latin typeface="Tahoma"/>
                <a:cs typeface="Tahoma"/>
              </a:rPr>
              <a:t>5) </a:t>
            </a:r>
            <a:r>
              <a:rPr sz="1100" spc="-20" dirty="0">
                <a:solidFill>
                  <a:srgbClr val="22373A"/>
                </a:solidFill>
                <a:latin typeface="Tahoma"/>
                <a:cs typeface="Tahoma"/>
              </a:rPr>
              <a:t>Probabilities</a:t>
            </a:r>
            <a:r>
              <a:rPr sz="1100" spc="-50" dirty="0">
                <a:solidFill>
                  <a:srgbClr val="22373A"/>
                </a:solidFill>
                <a:latin typeface="Tahoma"/>
                <a:cs typeface="Tahoma"/>
              </a:rPr>
              <a:t> </a:t>
            </a:r>
            <a:r>
              <a:rPr sz="1100" spc="-20" dirty="0">
                <a:solidFill>
                  <a:srgbClr val="22373A"/>
                </a:solidFill>
                <a:latin typeface="Tahoma"/>
                <a:cs typeface="Tahoma"/>
              </a:rPr>
              <a:t>can</a:t>
            </a:r>
            <a:r>
              <a:rPr sz="1100" spc="-45" dirty="0">
                <a:solidFill>
                  <a:srgbClr val="22373A"/>
                </a:solidFill>
                <a:latin typeface="Tahoma"/>
                <a:cs typeface="Tahoma"/>
              </a:rPr>
              <a:t> </a:t>
            </a:r>
            <a:r>
              <a:rPr sz="1100" spc="-20" dirty="0">
                <a:solidFill>
                  <a:srgbClr val="22373A"/>
                </a:solidFill>
                <a:latin typeface="Tahoma"/>
                <a:cs typeface="Tahoma"/>
              </a:rPr>
              <a:t>be</a:t>
            </a:r>
            <a:r>
              <a:rPr sz="1100" spc="-45" dirty="0">
                <a:solidFill>
                  <a:srgbClr val="22373A"/>
                </a:solidFill>
                <a:latin typeface="Tahoma"/>
                <a:cs typeface="Tahoma"/>
              </a:rPr>
              <a:t> </a:t>
            </a:r>
            <a:r>
              <a:rPr sz="1100" spc="-10" dirty="0">
                <a:solidFill>
                  <a:srgbClr val="22373A"/>
                </a:solidFill>
                <a:latin typeface="Tahoma"/>
                <a:cs typeface="Tahoma"/>
              </a:rPr>
              <a:t>tricky!</a:t>
            </a:r>
            <a:endParaRPr sz="1100" dirty="0">
              <a:latin typeface="Tahoma"/>
              <a:cs typeface="Tahoma"/>
            </a:endParaRPr>
          </a:p>
          <a:p>
            <a:pPr marL="38100">
              <a:lnSpc>
                <a:spcPct val="100000"/>
              </a:lnSpc>
              <a:spcBef>
                <a:spcPts val="915"/>
              </a:spcBef>
            </a:pPr>
            <a:r>
              <a:rPr sz="1100" dirty="0">
                <a:solidFill>
                  <a:srgbClr val="22373A"/>
                </a:solidFill>
                <a:latin typeface="Tahoma"/>
                <a:cs typeface="Tahoma"/>
              </a:rPr>
              <a:t>We</a:t>
            </a:r>
            <a:r>
              <a:rPr sz="1100" spc="-50" dirty="0">
                <a:solidFill>
                  <a:srgbClr val="22373A"/>
                </a:solidFill>
                <a:latin typeface="Tahoma"/>
                <a:cs typeface="Tahoma"/>
              </a:rPr>
              <a:t> </a:t>
            </a:r>
            <a:r>
              <a:rPr sz="1100" spc="-45" dirty="0">
                <a:solidFill>
                  <a:srgbClr val="22373A"/>
                </a:solidFill>
                <a:latin typeface="Tahoma"/>
                <a:cs typeface="Tahoma"/>
              </a:rPr>
              <a:t>regularly</a:t>
            </a:r>
            <a:r>
              <a:rPr sz="1100" spc="-40" dirty="0">
                <a:solidFill>
                  <a:srgbClr val="22373A"/>
                </a:solidFill>
                <a:latin typeface="Tahoma"/>
                <a:cs typeface="Tahoma"/>
              </a:rPr>
              <a:t> </a:t>
            </a:r>
            <a:r>
              <a:rPr sz="1100" spc="-20" dirty="0">
                <a:solidFill>
                  <a:srgbClr val="22373A"/>
                </a:solidFill>
                <a:latin typeface="Tahoma"/>
                <a:cs typeface="Tahoma"/>
              </a:rPr>
              <a:t>get</a:t>
            </a:r>
            <a:r>
              <a:rPr sz="1100" spc="-40" dirty="0">
                <a:solidFill>
                  <a:srgbClr val="22373A"/>
                </a:solidFill>
                <a:latin typeface="Tahoma"/>
                <a:cs typeface="Tahoma"/>
              </a:rPr>
              <a:t> </a:t>
            </a:r>
            <a:r>
              <a:rPr sz="1100" spc="-55" dirty="0">
                <a:solidFill>
                  <a:srgbClr val="22373A"/>
                </a:solidFill>
                <a:latin typeface="Tahoma"/>
                <a:cs typeface="Tahoma"/>
              </a:rPr>
              <a:t>these</a:t>
            </a:r>
            <a:r>
              <a:rPr sz="1100" spc="-35" dirty="0">
                <a:solidFill>
                  <a:srgbClr val="22373A"/>
                </a:solidFill>
                <a:latin typeface="Tahoma"/>
                <a:cs typeface="Tahoma"/>
              </a:rPr>
              <a:t> concepts </a:t>
            </a:r>
            <a:r>
              <a:rPr sz="1100" spc="-10" dirty="0">
                <a:solidFill>
                  <a:srgbClr val="22373A"/>
                </a:solidFill>
                <a:latin typeface="Tahoma"/>
                <a:cs typeface="Tahoma"/>
              </a:rPr>
              <a:t>confused</a:t>
            </a:r>
            <a:endParaRPr sz="1100" dirty="0">
              <a:latin typeface="Tahoma"/>
              <a:cs typeface="Tahoma"/>
            </a:endParaRPr>
          </a:p>
          <a:p>
            <a:pPr marL="38735" marR="665480" indent="635">
              <a:lnSpc>
                <a:spcPct val="169400"/>
              </a:lnSpc>
            </a:pPr>
            <a:r>
              <a:rPr sz="1100" spc="65" dirty="0">
                <a:solidFill>
                  <a:srgbClr val="22373A"/>
                </a:solidFill>
                <a:latin typeface="Tahoma"/>
                <a:cs typeface="Tahoma"/>
              </a:rPr>
              <a:t>A</a:t>
            </a:r>
            <a:r>
              <a:rPr sz="1100" spc="-25" dirty="0">
                <a:solidFill>
                  <a:srgbClr val="22373A"/>
                </a:solidFill>
                <a:latin typeface="Tahoma"/>
                <a:cs typeface="Tahoma"/>
              </a:rPr>
              <a:t> </a:t>
            </a:r>
            <a:r>
              <a:rPr sz="1100" spc="-55" dirty="0">
                <a:solidFill>
                  <a:srgbClr val="22373A"/>
                </a:solidFill>
                <a:latin typeface="Tahoma"/>
                <a:cs typeface="Tahoma"/>
              </a:rPr>
              <a:t>large</a:t>
            </a:r>
            <a:r>
              <a:rPr sz="1100" spc="-25" dirty="0">
                <a:solidFill>
                  <a:srgbClr val="22373A"/>
                </a:solidFill>
                <a:latin typeface="Tahoma"/>
                <a:cs typeface="Tahoma"/>
              </a:rPr>
              <a:t> </a:t>
            </a: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A</a:t>
            </a:r>
            <a:r>
              <a:rPr sz="1100" i="1" spc="-10" dirty="0">
                <a:solidFill>
                  <a:srgbClr val="22373A"/>
                </a:solidFill>
                <a:latin typeface="Meiryo"/>
                <a:cs typeface="Meiryo"/>
              </a:rPr>
              <a:t>|</a:t>
            </a:r>
            <a:r>
              <a:rPr sz="1100" i="1" spc="-10" dirty="0">
                <a:solidFill>
                  <a:srgbClr val="22373A"/>
                </a:solidFill>
                <a:latin typeface="Arial"/>
                <a:cs typeface="Arial"/>
              </a:rPr>
              <a:t>B</a:t>
            </a:r>
            <a:r>
              <a:rPr sz="1100" spc="-10" dirty="0">
                <a:solidFill>
                  <a:srgbClr val="22373A"/>
                </a:solidFill>
                <a:latin typeface="Tahoma"/>
                <a:cs typeface="Tahoma"/>
              </a:rPr>
              <a:t>)</a:t>
            </a:r>
            <a:r>
              <a:rPr sz="1100" spc="-20" dirty="0">
                <a:solidFill>
                  <a:srgbClr val="22373A"/>
                </a:solidFill>
                <a:latin typeface="Tahoma"/>
                <a:cs typeface="Tahoma"/>
              </a:rPr>
              <a:t> </a:t>
            </a:r>
            <a:r>
              <a:rPr sz="1100" spc="-50" dirty="0">
                <a:solidFill>
                  <a:srgbClr val="22373A"/>
                </a:solidFill>
                <a:latin typeface="Tahoma"/>
                <a:cs typeface="Tahoma"/>
              </a:rPr>
              <a:t>does</a:t>
            </a:r>
            <a:r>
              <a:rPr sz="1100" spc="-20" dirty="0">
                <a:solidFill>
                  <a:srgbClr val="22373A"/>
                </a:solidFill>
                <a:latin typeface="Tahoma"/>
                <a:cs typeface="Tahoma"/>
              </a:rPr>
              <a:t> </a:t>
            </a:r>
            <a:r>
              <a:rPr sz="1100" dirty="0">
                <a:solidFill>
                  <a:srgbClr val="22373A"/>
                </a:solidFill>
                <a:latin typeface="Tahoma"/>
                <a:cs typeface="Tahoma"/>
              </a:rPr>
              <a:t>not</a:t>
            </a:r>
            <a:r>
              <a:rPr sz="1100" spc="-25" dirty="0">
                <a:solidFill>
                  <a:srgbClr val="22373A"/>
                </a:solidFill>
                <a:latin typeface="Tahoma"/>
                <a:cs typeface="Tahoma"/>
              </a:rPr>
              <a:t> </a:t>
            </a:r>
            <a:r>
              <a:rPr sz="1100" spc="-20" dirty="0">
                <a:solidFill>
                  <a:srgbClr val="22373A"/>
                </a:solidFill>
                <a:latin typeface="Tahoma"/>
                <a:cs typeface="Tahoma"/>
              </a:rPr>
              <a:t>imply </a:t>
            </a:r>
            <a:r>
              <a:rPr sz="1100" dirty="0">
                <a:solidFill>
                  <a:srgbClr val="22373A"/>
                </a:solidFill>
                <a:latin typeface="Tahoma"/>
                <a:cs typeface="Tahoma"/>
              </a:rPr>
              <a:t>a</a:t>
            </a:r>
            <a:r>
              <a:rPr sz="1100" spc="-20" dirty="0">
                <a:solidFill>
                  <a:srgbClr val="22373A"/>
                </a:solidFill>
                <a:latin typeface="Tahoma"/>
                <a:cs typeface="Tahoma"/>
              </a:rPr>
              <a:t> </a:t>
            </a:r>
            <a:r>
              <a:rPr sz="1100" spc="-55" dirty="0">
                <a:solidFill>
                  <a:srgbClr val="22373A"/>
                </a:solidFill>
                <a:latin typeface="Tahoma"/>
                <a:cs typeface="Tahoma"/>
              </a:rPr>
              <a:t>large</a:t>
            </a:r>
            <a:r>
              <a:rPr sz="1100" spc="-20" dirty="0">
                <a:solidFill>
                  <a:srgbClr val="22373A"/>
                </a:solidFill>
                <a:latin typeface="Tahoma"/>
                <a:cs typeface="Tahoma"/>
              </a:rPr>
              <a:t> </a:t>
            </a: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B</a:t>
            </a:r>
            <a:r>
              <a:rPr sz="1100" i="1" spc="-10" dirty="0">
                <a:solidFill>
                  <a:srgbClr val="22373A"/>
                </a:solidFill>
                <a:latin typeface="Meiryo"/>
                <a:cs typeface="Meiryo"/>
              </a:rPr>
              <a:t>|</a:t>
            </a:r>
            <a:r>
              <a:rPr sz="1100" i="1" spc="-10" dirty="0">
                <a:solidFill>
                  <a:srgbClr val="22373A"/>
                </a:solidFill>
                <a:latin typeface="Arial"/>
                <a:cs typeface="Arial"/>
              </a:rPr>
              <a:t>A</a:t>
            </a:r>
            <a:r>
              <a:rPr sz="1100" spc="-10" dirty="0">
                <a:solidFill>
                  <a:srgbClr val="22373A"/>
                </a:solidFill>
                <a:latin typeface="Tahoma"/>
                <a:cs typeface="Tahoma"/>
              </a:rPr>
              <a:t>)!!! </a:t>
            </a:r>
            <a:r>
              <a:rPr sz="1100" spc="-25" dirty="0">
                <a:solidFill>
                  <a:srgbClr val="22373A"/>
                </a:solidFill>
                <a:latin typeface="Tahoma"/>
                <a:cs typeface="Tahoma"/>
              </a:rPr>
              <a:t>(real</a:t>
            </a:r>
            <a:r>
              <a:rPr sz="1100" dirty="0">
                <a:solidFill>
                  <a:srgbClr val="22373A"/>
                </a:solidFill>
                <a:latin typeface="Tahoma"/>
                <a:cs typeface="Tahoma"/>
              </a:rPr>
              <a:t> </a:t>
            </a:r>
            <a:r>
              <a:rPr sz="1100" spc="-50" dirty="0">
                <a:solidFill>
                  <a:srgbClr val="22373A"/>
                </a:solidFill>
                <a:latin typeface="Tahoma"/>
                <a:cs typeface="Tahoma"/>
              </a:rPr>
              <a:t>world</a:t>
            </a:r>
            <a:r>
              <a:rPr sz="1100" dirty="0">
                <a:solidFill>
                  <a:srgbClr val="22373A"/>
                </a:solidFill>
                <a:latin typeface="Tahoma"/>
                <a:cs typeface="Tahoma"/>
              </a:rPr>
              <a:t> </a:t>
            </a:r>
            <a:r>
              <a:rPr sz="1100" spc="-30" dirty="0">
                <a:solidFill>
                  <a:srgbClr val="22373A"/>
                </a:solidFill>
                <a:latin typeface="Tahoma"/>
                <a:cs typeface="Tahoma"/>
              </a:rPr>
              <a:t>implications</a:t>
            </a:r>
            <a:r>
              <a:rPr sz="1100" dirty="0">
                <a:solidFill>
                  <a:srgbClr val="22373A"/>
                </a:solidFill>
                <a:latin typeface="Tahoma"/>
                <a:cs typeface="Tahoma"/>
              </a:rPr>
              <a:t> </a:t>
            </a:r>
            <a:r>
              <a:rPr sz="1100" spc="-30" dirty="0">
                <a:solidFill>
                  <a:srgbClr val="22373A"/>
                </a:solidFill>
                <a:latin typeface="Tahoma"/>
                <a:cs typeface="Tahoma"/>
              </a:rPr>
              <a:t>including</a:t>
            </a:r>
            <a:r>
              <a:rPr sz="1100" spc="10" dirty="0">
                <a:solidFill>
                  <a:srgbClr val="22373A"/>
                </a:solidFill>
                <a:latin typeface="Tahoma"/>
                <a:cs typeface="Tahoma"/>
              </a:rPr>
              <a:t> </a:t>
            </a:r>
            <a:r>
              <a:rPr sz="1100" dirty="0">
                <a:solidFill>
                  <a:srgbClr val="22373A"/>
                </a:solidFill>
                <a:latin typeface="Tahoma"/>
                <a:cs typeface="Tahoma"/>
              </a:rPr>
              <a:t>DNA </a:t>
            </a:r>
            <a:r>
              <a:rPr sz="1100" spc="-50" dirty="0">
                <a:solidFill>
                  <a:srgbClr val="22373A"/>
                </a:solidFill>
                <a:latin typeface="Tahoma"/>
                <a:cs typeface="Tahoma"/>
              </a:rPr>
              <a:t>evidence,</a:t>
            </a:r>
            <a:r>
              <a:rPr sz="1100" spc="5" dirty="0">
                <a:solidFill>
                  <a:srgbClr val="22373A"/>
                </a:solidFill>
                <a:latin typeface="Tahoma"/>
                <a:cs typeface="Tahoma"/>
              </a:rPr>
              <a:t> </a:t>
            </a:r>
            <a:r>
              <a:rPr sz="1100" spc="-20" dirty="0">
                <a:solidFill>
                  <a:srgbClr val="22373A"/>
                </a:solidFill>
                <a:latin typeface="Tahoma"/>
                <a:cs typeface="Tahoma"/>
              </a:rPr>
              <a:t>etc)</a:t>
            </a:r>
            <a:endParaRPr sz="1100" dirty="0">
              <a:latin typeface="Tahoma"/>
              <a:cs typeface="Tahoma"/>
            </a:endParaRPr>
          </a:p>
        </p:txBody>
      </p:sp>
    </p:spTree>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2124075" cy="207645"/>
          </a:xfrm>
          <a:prstGeom prst="rect">
            <a:avLst/>
          </a:prstGeom>
        </p:spPr>
        <p:txBody>
          <a:bodyPr vert="horz" wrap="square" lIns="0" tIns="12065" rIns="0" bIns="0" rtlCol="0">
            <a:spAutoFit/>
          </a:bodyPr>
          <a:lstStyle/>
          <a:p>
            <a:pPr marL="12700">
              <a:lnSpc>
                <a:spcPct val="100000"/>
              </a:lnSpc>
              <a:spcBef>
                <a:spcPts val="95"/>
              </a:spcBef>
            </a:pPr>
            <a:r>
              <a:rPr dirty="0"/>
              <a:t>How</a:t>
            </a:r>
            <a:r>
              <a:rPr spc="25" dirty="0"/>
              <a:t> </a:t>
            </a:r>
            <a:r>
              <a:rPr dirty="0"/>
              <a:t>to</a:t>
            </a:r>
            <a:r>
              <a:rPr spc="25" dirty="0"/>
              <a:t> </a:t>
            </a:r>
            <a:r>
              <a:rPr spc="-20" dirty="0"/>
              <a:t>Prove</a:t>
            </a:r>
            <a:r>
              <a:rPr spc="20" dirty="0"/>
              <a:t> </a:t>
            </a:r>
            <a:r>
              <a:rPr spc="-60" dirty="0"/>
              <a:t>Bayes</a:t>
            </a:r>
            <a:r>
              <a:rPr spc="25" dirty="0"/>
              <a:t> </a:t>
            </a:r>
            <a:r>
              <a:rPr spc="-10" dirty="0"/>
              <a:t>Theorem</a:t>
            </a:r>
          </a:p>
        </p:txBody>
      </p:sp>
      <p:sp>
        <p:nvSpPr>
          <p:cNvPr id="7" name="object 7"/>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13</a:t>
            </a:r>
          </a:p>
        </p:txBody>
      </p:sp>
      <p:sp>
        <p:nvSpPr>
          <p:cNvPr id="3" name="object 3"/>
          <p:cNvSpPr txBox="1"/>
          <p:nvPr/>
        </p:nvSpPr>
        <p:spPr>
          <a:xfrm>
            <a:off x="347294" y="579969"/>
            <a:ext cx="2135505" cy="191770"/>
          </a:xfrm>
          <a:prstGeom prst="rect">
            <a:avLst/>
          </a:prstGeom>
        </p:spPr>
        <p:txBody>
          <a:bodyPr vert="horz" wrap="square" lIns="0" tIns="11430" rIns="0" bIns="0" rtlCol="0">
            <a:spAutoFit/>
          </a:bodyPr>
          <a:lstStyle/>
          <a:p>
            <a:pPr marL="12700">
              <a:lnSpc>
                <a:spcPct val="100000"/>
              </a:lnSpc>
              <a:spcBef>
                <a:spcPts val="90"/>
              </a:spcBef>
            </a:pPr>
            <a:r>
              <a:rPr sz="1100" spc="-60" dirty="0">
                <a:solidFill>
                  <a:srgbClr val="22373A"/>
                </a:solidFill>
                <a:latin typeface="Tahoma"/>
                <a:cs typeface="Tahoma"/>
              </a:rPr>
              <a:t>Remember</a:t>
            </a:r>
            <a:r>
              <a:rPr sz="1100" spc="-20" dirty="0">
                <a:solidFill>
                  <a:srgbClr val="22373A"/>
                </a:solidFill>
                <a:latin typeface="Tahoma"/>
                <a:cs typeface="Tahoma"/>
              </a:rPr>
              <a:t> the </a:t>
            </a:r>
            <a:r>
              <a:rPr sz="1100" spc="-30" dirty="0">
                <a:solidFill>
                  <a:srgbClr val="22373A"/>
                </a:solidFill>
                <a:latin typeface="Tahoma"/>
                <a:cs typeface="Tahoma"/>
              </a:rPr>
              <a:t>definition</a:t>
            </a:r>
            <a:r>
              <a:rPr sz="1100" spc="-15" dirty="0">
                <a:solidFill>
                  <a:srgbClr val="22373A"/>
                </a:solidFill>
                <a:latin typeface="Tahoma"/>
                <a:cs typeface="Tahoma"/>
              </a:rPr>
              <a:t> </a:t>
            </a:r>
            <a:r>
              <a:rPr sz="1100" dirty="0">
                <a:solidFill>
                  <a:srgbClr val="22373A"/>
                </a:solidFill>
                <a:latin typeface="Tahoma"/>
                <a:cs typeface="Tahoma"/>
              </a:rPr>
              <a:t>of</a:t>
            </a:r>
            <a:r>
              <a:rPr sz="1100" spc="-20" dirty="0">
                <a:solidFill>
                  <a:srgbClr val="22373A"/>
                </a:solidFill>
                <a:latin typeface="Tahoma"/>
                <a:cs typeface="Tahoma"/>
              </a:rPr>
              <a:t> </a:t>
            </a: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A</a:t>
            </a:r>
            <a:r>
              <a:rPr sz="1100" i="1" spc="-10" dirty="0">
                <a:solidFill>
                  <a:srgbClr val="22373A"/>
                </a:solidFill>
                <a:latin typeface="Meiryo"/>
                <a:cs typeface="Meiryo"/>
              </a:rPr>
              <a:t>|</a:t>
            </a:r>
            <a:r>
              <a:rPr sz="1100" i="1" spc="-10" dirty="0">
                <a:solidFill>
                  <a:srgbClr val="22373A"/>
                </a:solidFill>
                <a:latin typeface="Arial"/>
                <a:cs typeface="Arial"/>
              </a:rPr>
              <a:t>B</a:t>
            </a:r>
            <a:r>
              <a:rPr sz="1100" spc="-10" dirty="0">
                <a:solidFill>
                  <a:srgbClr val="22373A"/>
                </a:solidFill>
                <a:latin typeface="Tahoma"/>
                <a:cs typeface="Tahoma"/>
              </a:rPr>
              <a:t>):</a:t>
            </a:r>
            <a:endParaRPr sz="1100" dirty="0">
              <a:latin typeface="Tahoma"/>
              <a:cs typeface="Tahoma"/>
            </a:endParaRPr>
          </a:p>
        </p:txBody>
      </p:sp>
      <p:sp>
        <p:nvSpPr>
          <p:cNvPr id="4" name="object 4"/>
          <p:cNvSpPr txBox="1"/>
          <p:nvPr/>
        </p:nvSpPr>
        <p:spPr>
          <a:xfrm>
            <a:off x="1662150" y="1061782"/>
            <a:ext cx="1268730" cy="191770"/>
          </a:xfrm>
          <a:prstGeom prst="rect">
            <a:avLst/>
          </a:prstGeom>
        </p:spPr>
        <p:txBody>
          <a:bodyPr vert="horz" wrap="square" lIns="0" tIns="11430" rIns="0" bIns="0" rtlCol="0">
            <a:spAutoFit/>
          </a:bodyPr>
          <a:lstStyle/>
          <a:p>
            <a:pPr marL="38100">
              <a:lnSpc>
                <a:spcPct val="100000"/>
              </a:lnSpc>
              <a:spcBef>
                <a:spcPts val="90"/>
              </a:spcBef>
            </a:pPr>
            <a:r>
              <a:rPr sz="1100" i="1" spc="-20" dirty="0">
                <a:solidFill>
                  <a:srgbClr val="22373A"/>
                </a:solidFill>
                <a:latin typeface="Arial"/>
                <a:cs typeface="Arial"/>
              </a:rPr>
              <a:t>P</a:t>
            </a:r>
            <a:r>
              <a:rPr sz="1100" spc="-20" dirty="0">
                <a:solidFill>
                  <a:srgbClr val="22373A"/>
                </a:solidFill>
                <a:latin typeface="Tahoma"/>
                <a:cs typeface="Tahoma"/>
              </a:rPr>
              <a:t>(</a:t>
            </a:r>
            <a:r>
              <a:rPr sz="1100" i="1" spc="-20" dirty="0">
                <a:solidFill>
                  <a:srgbClr val="22373A"/>
                </a:solidFill>
                <a:latin typeface="Arial"/>
                <a:cs typeface="Arial"/>
              </a:rPr>
              <a:t>A</a:t>
            </a:r>
            <a:r>
              <a:rPr sz="1100" i="1" spc="-20" dirty="0">
                <a:solidFill>
                  <a:srgbClr val="22373A"/>
                </a:solidFill>
                <a:latin typeface="Meiryo"/>
                <a:cs typeface="Meiryo"/>
              </a:rPr>
              <a:t>|</a:t>
            </a:r>
            <a:r>
              <a:rPr sz="1100" i="1" spc="-20" dirty="0">
                <a:solidFill>
                  <a:srgbClr val="22373A"/>
                </a:solidFill>
                <a:latin typeface="Arial"/>
                <a:cs typeface="Arial"/>
              </a:rPr>
              <a:t>B</a:t>
            </a:r>
            <a:r>
              <a:rPr sz="1100" spc="-20" dirty="0">
                <a:solidFill>
                  <a:srgbClr val="22373A"/>
                </a:solidFill>
                <a:latin typeface="Tahoma"/>
                <a:cs typeface="Tahoma"/>
              </a:rPr>
              <a:t>) </a:t>
            </a:r>
            <a:r>
              <a:rPr sz="1100" dirty="0">
                <a:solidFill>
                  <a:srgbClr val="22373A"/>
                </a:solidFill>
                <a:latin typeface="Tahoma"/>
                <a:cs typeface="Tahoma"/>
              </a:rPr>
              <a:t>=</a:t>
            </a:r>
            <a:r>
              <a:rPr sz="1100" spc="110" dirty="0">
                <a:solidFill>
                  <a:srgbClr val="22373A"/>
                </a:solidFill>
                <a:latin typeface="Tahoma"/>
                <a:cs typeface="Tahoma"/>
              </a:rPr>
              <a:t> </a:t>
            </a:r>
            <a:r>
              <a:rPr sz="1650" i="1" u="sng" baseline="37878" dirty="0">
                <a:solidFill>
                  <a:srgbClr val="22373A"/>
                </a:solidFill>
                <a:uFill>
                  <a:solidFill>
                    <a:srgbClr val="22373A"/>
                  </a:solidFill>
                </a:uFill>
                <a:latin typeface="Arial"/>
                <a:cs typeface="Arial"/>
              </a:rPr>
              <a:t>P</a:t>
            </a:r>
            <a:r>
              <a:rPr sz="1650" u="sng" baseline="37878" dirty="0">
                <a:solidFill>
                  <a:srgbClr val="22373A"/>
                </a:solidFill>
                <a:uFill>
                  <a:solidFill>
                    <a:srgbClr val="22373A"/>
                  </a:solidFill>
                </a:uFill>
                <a:latin typeface="Tahoma"/>
                <a:cs typeface="Tahoma"/>
              </a:rPr>
              <a:t>(</a:t>
            </a:r>
            <a:r>
              <a:rPr sz="1650" i="1" u="sng" baseline="37878" dirty="0">
                <a:solidFill>
                  <a:srgbClr val="22373A"/>
                </a:solidFill>
                <a:uFill>
                  <a:solidFill>
                    <a:srgbClr val="22373A"/>
                  </a:solidFill>
                </a:uFill>
                <a:latin typeface="Arial"/>
                <a:cs typeface="Arial"/>
              </a:rPr>
              <a:t>A</a:t>
            </a:r>
            <a:r>
              <a:rPr sz="1650" i="1" u="sng" spc="-67" baseline="37878" dirty="0">
                <a:solidFill>
                  <a:srgbClr val="22373A"/>
                </a:solidFill>
                <a:uFill>
                  <a:solidFill>
                    <a:srgbClr val="22373A"/>
                  </a:solidFill>
                </a:uFill>
                <a:latin typeface="Arial"/>
                <a:cs typeface="Arial"/>
              </a:rPr>
              <a:t> </a:t>
            </a:r>
            <a:r>
              <a:rPr sz="1650" i="1" u="sng" spc="-247" baseline="37878" dirty="0">
                <a:solidFill>
                  <a:srgbClr val="22373A"/>
                </a:solidFill>
                <a:uFill>
                  <a:solidFill>
                    <a:srgbClr val="22373A"/>
                  </a:solidFill>
                </a:uFill>
                <a:latin typeface="Meiryo"/>
                <a:cs typeface="Meiryo"/>
              </a:rPr>
              <a:t>∩</a:t>
            </a:r>
            <a:r>
              <a:rPr sz="1650" i="1" u="sng" spc="-172" baseline="37878" dirty="0">
                <a:solidFill>
                  <a:srgbClr val="22373A"/>
                </a:solidFill>
                <a:uFill>
                  <a:solidFill>
                    <a:srgbClr val="22373A"/>
                  </a:solidFill>
                </a:uFill>
                <a:latin typeface="Meiryo"/>
                <a:cs typeface="Meiryo"/>
              </a:rPr>
              <a:t> </a:t>
            </a:r>
            <a:r>
              <a:rPr sz="1650" i="1" u="sng" spc="-37" baseline="37878" dirty="0">
                <a:solidFill>
                  <a:srgbClr val="22373A"/>
                </a:solidFill>
                <a:uFill>
                  <a:solidFill>
                    <a:srgbClr val="22373A"/>
                  </a:solidFill>
                </a:uFill>
                <a:latin typeface="Arial"/>
                <a:cs typeface="Arial"/>
              </a:rPr>
              <a:t>B</a:t>
            </a:r>
            <a:r>
              <a:rPr sz="1650" u="sng" spc="-37" baseline="37878" dirty="0">
                <a:solidFill>
                  <a:srgbClr val="22373A"/>
                </a:solidFill>
                <a:uFill>
                  <a:solidFill>
                    <a:srgbClr val="22373A"/>
                  </a:solidFill>
                </a:uFill>
                <a:latin typeface="Tahoma"/>
                <a:cs typeface="Tahoma"/>
              </a:rPr>
              <a:t>)</a:t>
            </a:r>
            <a:endParaRPr sz="1650" baseline="37878" dirty="0">
              <a:latin typeface="Tahoma"/>
              <a:cs typeface="Tahoma"/>
            </a:endParaRPr>
          </a:p>
        </p:txBody>
      </p:sp>
      <p:sp>
        <p:nvSpPr>
          <p:cNvPr id="5" name="object 5"/>
          <p:cNvSpPr txBox="1"/>
          <p:nvPr/>
        </p:nvSpPr>
        <p:spPr>
          <a:xfrm>
            <a:off x="2449093" y="1156816"/>
            <a:ext cx="333375" cy="191770"/>
          </a:xfrm>
          <a:prstGeom prst="rect">
            <a:avLst/>
          </a:prstGeom>
        </p:spPr>
        <p:txBody>
          <a:bodyPr vert="horz" wrap="square" lIns="0" tIns="11430" rIns="0" bIns="0" rtlCol="0">
            <a:spAutoFit/>
          </a:bodyPr>
          <a:lstStyle/>
          <a:p>
            <a:pPr marL="12700">
              <a:lnSpc>
                <a:spcPct val="100000"/>
              </a:lnSpc>
              <a:spcBef>
                <a:spcPts val="90"/>
              </a:spcBef>
            </a:pPr>
            <a:r>
              <a:rPr sz="1100" i="1" spc="-20" dirty="0">
                <a:solidFill>
                  <a:srgbClr val="22373A"/>
                </a:solidFill>
                <a:latin typeface="Arial"/>
                <a:cs typeface="Arial"/>
              </a:rPr>
              <a:t>P</a:t>
            </a:r>
            <a:r>
              <a:rPr sz="1100" spc="-20" dirty="0">
                <a:solidFill>
                  <a:srgbClr val="22373A"/>
                </a:solidFill>
                <a:latin typeface="Tahoma"/>
                <a:cs typeface="Tahoma"/>
              </a:rPr>
              <a:t>(</a:t>
            </a:r>
            <a:r>
              <a:rPr sz="1100" i="1" spc="-20" dirty="0">
                <a:solidFill>
                  <a:srgbClr val="22373A"/>
                </a:solidFill>
                <a:latin typeface="Arial"/>
                <a:cs typeface="Arial"/>
              </a:rPr>
              <a:t>B</a:t>
            </a:r>
            <a:r>
              <a:rPr sz="1100" spc="-20" dirty="0">
                <a:solidFill>
                  <a:srgbClr val="22373A"/>
                </a:solidFill>
                <a:latin typeface="Tahoma"/>
                <a:cs typeface="Tahoma"/>
              </a:rPr>
              <a:t>)</a:t>
            </a:r>
            <a:endParaRPr sz="1100" dirty="0">
              <a:latin typeface="Tahoma"/>
              <a:cs typeface="Tahoma"/>
            </a:endParaRPr>
          </a:p>
        </p:txBody>
      </p:sp>
      <p:sp>
        <p:nvSpPr>
          <p:cNvPr id="6" name="object 6"/>
          <p:cNvSpPr txBox="1"/>
          <p:nvPr/>
        </p:nvSpPr>
        <p:spPr>
          <a:xfrm>
            <a:off x="340791" y="1468601"/>
            <a:ext cx="2718435" cy="1435735"/>
          </a:xfrm>
          <a:prstGeom prst="rect">
            <a:avLst/>
          </a:prstGeom>
        </p:spPr>
        <p:txBody>
          <a:bodyPr vert="horz" wrap="square" lIns="0" tIns="11430" rIns="0" bIns="0" rtlCol="0">
            <a:spAutoFit/>
          </a:bodyPr>
          <a:lstStyle/>
          <a:p>
            <a:pPr marL="12700">
              <a:lnSpc>
                <a:spcPct val="100000"/>
              </a:lnSpc>
              <a:spcBef>
                <a:spcPts val="90"/>
              </a:spcBef>
            </a:pPr>
            <a:r>
              <a:rPr sz="1100" dirty="0">
                <a:solidFill>
                  <a:srgbClr val="22373A"/>
                </a:solidFill>
                <a:latin typeface="Tahoma"/>
                <a:cs typeface="Tahoma"/>
              </a:rPr>
              <a:t>We</a:t>
            </a:r>
            <a:r>
              <a:rPr sz="1100" spc="-75" dirty="0">
                <a:solidFill>
                  <a:srgbClr val="22373A"/>
                </a:solidFill>
                <a:latin typeface="Tahoma"/>
                <a:cs typeface="Tahoma"/>
              </a:rPr>
              <a:t> </a:t>
            </a:r>
            <a:r>
              <a:rPr sz="1100" spc="-20" dirty="0">
                <a:solidFill>
                  <a:srgbClr val="22373A"/>
                </a:solidFill>
                <a:latin typeface="Tahoma"/>
                <a:cs typeface="Tahoma"/>
              </a:rPr>
              <a:t>can</a:t>
            </a:r>
            <a:r>
              <a:rPr sz="1100" spc="-45" dirty="0">
                <a:solidFill>
                  <a:srgbClr val="22373A"/>
                </a:solidFill>
                <a:latin typeface="Tahoma"/>
                <a:cs typeface="Tahoma"/>
              </a:rPr>
              <a:t> </a:t>
            </a:r>
            <a:r>
              <a:rPr sz="1100" spc="-60" dirty="0">
                <a:solidFill>
                  <a:srgbClr val="22373A"/>
                </a:solidFill>
                <a:latin typeface="Tahoma"/>
                <a:cs typeface="Tahoma"/>
              </a:rPr>
              <a:t>rearrange</a:t>
            </a:r>
            <a:r>
              <a:rPr sz="1100" spc="-25" dirty="0">
                <a:solidFill>
                  <a:srgbClr val="22373A"/>
                </a:solidFill>
                <a:latin typeface="Tahoma"/>
                <a:cs typeface="Tahoma"/>
              </a:rPr>
              <a:t> </a:t>
            </a:r>
            <a:r>
              <a:rPr sz="1100" dirty="0">
                <a:solidFill>
                  <a:srgbClr val="22373A"/>
                </a:solidFill>
                <a:latin typeface="Tahoma"/>
                <a:cs typeface="Tahoma"/>
              </a:rPr>
              <a:t>this</a:t>
            </a:r>
            <a:r>
              <a:rPr sz="1100" spc="-45" dirty="0">
                <a:solidFill>
                  <a:srgbClr val="22373A"/>
                </a:solidFill>
                <a:latin typeface="Tahoma"/>
                <a:cs typeface="Tahoma"/>
              </a:rPr>
              <a:t> </a:t>
            </a:r>
            <a:r>
              <a:rPr sz="1100" dirty="0">
                <a:solidFill>
                  <a:srgbClr val="22373A"/>
                </a:solidFill>
                <a:latin typeface="Tahoma"/>
                <a:cs typeface="Tahoma"/>
              </a:rPr>
              <a:t>to</a:t>
            </a:r>
            <a:r>
              <a:rPr sz="1100" spc="-50" dirty="0">
                <a:solidFill>
                  <a:srgbClr val="22373A"/>
                </a:solidFill>
                <a:latin typeface="Tahoma"/>
                <a:cs typeface="Tahoma"/>
              </a:rPr>
              <a:t> </a:t>
            </a:r>
            <a:r>
              <a:rPr sz="1100" spc="-20" dirty="0">
                <a:solidFill>
                  <a:srgbClr val="22373A"/>
                </a:solidFill>
                <a:latin typeface="Tahoma"/>
                <a:cs typeface="Tahoma"/>
              </a:rPr>
              <a:t>get:</a:t>
            </a:r>
            <a:endParaRPr sz="1100" dirty="0">
              <a:latin typeface="Tahoma"/>
              <a:cs typeface="Tahoma"/>
            </a:endParaRPr>
          </a:p>
          <a:p>
            <a:pPr>
              <a:lnSpc>
                <a:spcPct val="100000"/>
              </a:lnSpc>
            </a:pPr>
            <a:endParaRPr sz="2050" dirty="0">
              <a:latin typeface="Tahoma"/>
              <a:cs typeface="Tahoma"/>
            </a:endParaRPr>
          </a:p>
          <a:p>
            <a:pPr marL="1220470">
              <a:lnSpc>
                <a:spcPct val="100000"/>
              </a:lnSpc>
            </a:pP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A</a:t>
            </a:r>
            <a:r>
              <a:rPr sz="1100" i="1" dirty="0">
                <a:solidFill>
                  <a:srgbClr val="22373A"/>
                </a:solidFill>
                <a:latin typeface="Meiryo"/>
                <a:cs typeface="Meiryo"/>
              </a:rPr>
              <a:t>|</a:t>
            </a:r>
            <a:r>
              <a:rPr sz="1100" i="1" dirty="0">
                <a:solidFill>
                  <a:srgbClr val="22373A"/>
                </a:solidFill>
                <a:latin typeface="Arial"/>
                <a:cs typeface="Arial"/>
              </a:rPr>
              <a:t>B</a:t>
            </a:r>
            <a:r>
              <a:rPr sz="1100" dirty="0">
                <a:solidFill>
                  <a:srgbClr val="22373A"/>
                </a:solidFill>
                <a:latin typeface="Tahoma"/>
                <a:cs typeface="Tahoma"/>
              </a:rPr>
              <a:t>)</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B</a:t>
            </a:r>
            <a:r>
              <a:rPr sz="1100" dirty="0">
                <a:solidFill>
                  <a:srgbClr val="22373A"/>
                </a:solidFill>
                <a:latin typeface="Tahoma"/>
                <a:cs typeface="Tahoma"/>
              </a:rPr>
              <a:t>)</a:t>
            </a:r>
            <a:r>
              <a:rPr sz="1100" spc="-25" dirty="0">
                <a:solidFill>
                  <a:srgbClr val="22373A"/>
                </a:solidFill>
                <a:latin typeface="Tahoma"/>
                <a:cs typeface="Tahoma"/>
              </a:rPr>
              <a:t> </a:t>
            </a:r>
            <a:r>
              <a:rPr sz="1100" dirty="0">
                <a:solidFill>
                  <a:srgbClr val="22373A"/>
                </a:solidFill>
                <a:latin typeface="Tahoma"/>
                <a:cs typeface="Tahoma"/>
              </a:rPr>
              <a:t>=</a:t>
            </a:r>
            <a:r>
              <a:rPr sz="1100" spc="-25"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A</a:t>
            </a:r>
            <a:r>
              <a:rPr sz="1100" i="1" spc="-50" dirty="0">
                <a:solidFill>
                  <a:srgbClr val="22373A"/>
                </a:solidFill>
                <a:latin typeface="Arial"/>
                <a:cs typeface="Arial"/>
              </a:rPr>
              <a:t> </a:t>
            </a:r>
            <a:r>
              <a:rPr sz="1100" i="1" spc="-165" dirty="0">
                <a:solidFill>
                  <a:srgbClr val="22373A"/>
                </a:solidFill>
                <a:latin typeface="Meiryo"/>
                <a:cs typeface="Meiryo"/>
              </a:rPr>
              <a:t>∩</a:t>
            </a:r>
            <a:r>
              <a:rPr sz="1100" i="1" spc="-114" dirty="0">
                <a:solidFill>
                  <a:srgbClr val="22373A"/>
                </a:solidFill>
                <a:latin typeface="Meiryo"/>
                <a:cs typeface="Meiryo"/>
              </a:rPr>
              <a:t> </a:t>
            </a:r>
            <a:r>
              <a:rPr sz="1100" i="1" spc="-25" dirty="0">
                <a:solidFill>
                  <a:srgbClr val="22373A"/>
                </a:solidFill>
                <a:latin typeface="Arial"/>
                <a:cs typeface="Arial"/>
              </a:rPr>
              <a:t>B</a:t>
            </a:r>
            <a:r>
              <a:rPr sz="1100" spc="-25" dirty="0">
                <a:solidFill>
                  <a:srgbClr val="22373A"/>
                </a:solidFill>
                <a:latin typeface="Tahoma"/>
                <a:cs typeface="Tahoma"/>
              </a:rPr>
              <a:t>)</a:t>
            </a:r>
            <a:endParaRPr sz="1100" dirty="0">
              <a:latin typeface="Tahoma"/>
              <a:cs typeface="Tahoma"/>
            </a:endParaRPr>
          </a:p>
          <a:p>
            <a:pPr marL="19050">
              <a:lnSpc>
                <a:spcPct val="100000"/>
              </a:lnSpc>
              <a:spcBef>
                <a:spcPts val="885"/>
              </a:spcBef>
            </a:pPr>
            <a:r>
              <a:rPr sz="1100" spc="-40" dirty="0">
                <a:solidFill>
                  <a:srgbClr val="22373A"/>
                </a:solidFill>
                <a:latin typeface="Tahoma"/>
                <a:cs typeface="Tahoma"/>
              </a:rPr>
              <a:t>and</a:t>
            </a:r>
            <a:r>
              <a:rPr sz="1100" spc="-50" dirty="0">
                <a:solidFill>
                  <a:srgbClr val="22373A"/>
                </a:solidFill>
                <a:latin typeface="Tahoma"/>
                <a:cs typeface="Tahoma"/>
              </a:rPr>
              <a:t> </a:t>
            </a:r>
            <a:r>
              <a:rPr sz="1100" spc="-100" dirty="0">
                <a:solidFill>
                  <a:srgbClr val="22373A"/>
                </a:solidFill>
                <a:latin typeface="Tahoma"/>
                <a:cs typeface="Tahoma"/>
              </a:rPr>
              <a:t>we</a:t>
            </a:r>
            <a:r>
              <a:rPr sz="1100" spc="15" dirty="0">
                <a:solidFill>
                  <a:srgbClr val="22373A"/>
                </a:solidFill>
                <a:latin typeface="Tahoma"/>
                <a:cs typeface="Tahoma"/>
              </a:rPr>
              <a:t> </a:t>
            </a:r>
            <a:r>
              <a:rPr sz="1100" spc="-20" dirty="0">
                <a:solidFill>
                  <a:srgbClr val="22373A"/>
                </a:solidFill>
                <a:latin typeface="Tahoma"/>
                <a:cs typeface="Tahoma"/>
              </a:rPr>
              <a:t>can</a:t>
            </a:r>
            <a:r>
              <a:rPr sz="1100" spc="-60" dirty="0">
                <a:solidFill>
                  <a:srgbClr val="22373A"/>
                </a:solidFill>
                <a:latin typeface="Tahoma"/>
                <a:cs typeface="Tahoma"/>
              </a:rPr>
              <a:t> </a:t>
            </a:r>
            <a:r>
              <a:rPr sz="1100" spc="-65" dirty="0">
                <a:solidFill>
                  <a:srgbClr val="22373A"/>
                </a:solidFill>
                <a:latin typeface="Tahoma"/>
                <a:cs typeface="Tahoma"/>
              </a:rPr>
              <a:t>use</a:t>
            </a:r>
            <a:r>
              <a:rPr sz="1100" spc="-20" dirty="0">
                <a:solidFill>
                  <a:srgbClr val="22373A"/>
                </a:solidFill>
                <a:latin typeface="Tahoma"/>
                <a:cs typeface="Tahoma"/>
              </a:rPr>
              <a:t> </a:t>
            </a:r>
            <a:r>
              <a:rPr sz="1100" spc="-25" dirty="0">
                <a:solidFill>
                  <a:srgbClr val="22373A"/>
                </a:solidFill>
                <a:latin typeface="Tahoma"/>
                <a:cs typeface="Tahoma"/>
              </a:rPr>
              <a:t>exactly </a:t>
            </a:r>
            <a:r>
              <a:rPr sz="1100" spc="-20" dirty="0">
                <a:solidFill>
                  <a:srgbClr val="22373A"/>
                </a:solidFill>
                <a:latin typeface="Tahoma"/>
                <a:cs typeface="Tahoma"/>
              </a:rPr>
              <a:t>the</a:t>
            </a:r>
            <a:r>
              <a:rPr sz="1100" spc="-30" dirty="0">
                <a:solidFill>
                  <a:srgbClr val="22373A"/>
                </a:solidFill>
                <a:latin typeface="Tahoma"/>
                <a:cs typeface="Tahoma"/>
              </a:rPr>
              <a:t> </a:t>
            </a:r>
            <a:r>
              <a:rPr sz="1100" spc="-65" dirty="0">
                <a:solidFill>
                  <a:srgbClr val="22373A"/>
                </a:solidFill>
                <a:latin typeface="Tahoma"/>
                <a:cs typeface="Tahoma"/>
              </a:rPr>
              <a:t>same</a:t>
            </a:r>
            <a:r>
              <a:rPr sz="1100" spc="-20" dirty="0">
                <a:solidFill>
                  <a:srgbClr val="22373A"/>
                </a:solidFill>
                <a:latin typeface="Tahoma"/>
                <a:cs typeface="Tahoma"/>
              </a:rPr>
              <a:t> logic</a:t>
            </a:r>
            <a:r>
              <a:rPr sz="1100" spc="-25" dirty="0">
                <a:solidFill>
                  <a:srgbClr val="22373A"/>
                </a:solidFill>
                <a:latin typeface="Tahoma"/>
                <a:cs typeface="Tahoma"/>
              </a:rPr>
              <a:t> </a:t>
            </a:r>
            <a:r>
              <a:rPr sz="1100" dirty="0">
                <a:solidFill>
                  <a:srgbClr val="22373A"/>
                </a:solidFill>
                <a:latin typeface="Tahoma"/>
                <a:cs typeface="Tahoma"/>
              </a:rPr>
              <a:t>to</a:t>
            </a:r>
            <a:r>
              <a:rPr sz="1100" spc="-25" dirty="0">
                <a:solidFill>
                  <a:srgbClr val="22373A"/>
                </a:solidFill>
                <a:latin typeface="Tahoma"/>
                <a:cs typeface="Tahoma"/>
              </a:rPr>
              <a:t> </a:t>
            </a:r>
            <a:r>
              <a:rPr sz="1100" spc="-20" dirty="0">
                <a:solidFill>
                  <a:srgbClr val="22373A"/>
                </a:solidFill>
                <a:latin typeface="Tahoma"/>
                <a:cs typeface="Tahoma"/>
              </a:rPr>
              <a:t>get:</a:t>
            </a:r>
            <a:endParaRPr sz="1100" dirty="0">
              <a:latin typeface="Tahoma"/>
              <a:cs typeface="Tahoma"/>
            </a:endParaRPr>
          </a:p>
          <a:p>
            <a:pPr>
              <a:lnSpc>
                <a:spcPct val="100000"/>
              </a:lnSpc>
            </a:pPr>
            <a:endParaRPr sz="2050" dirty="0">
              <a:latin typeface="Tahoma"/>
              <a:cs typeface="Tahoma"/>
            </a:endParaRPr>
          </a:p>
          <a:p>
            <a:pPr marL="1224280">
              <a:lnSpc>
                <a:spcPct val="100000"/>
              </a:lnSpc>
            </a:pP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B</a:t>
            </a:r>
            <a:r>
              <a:rPr sz="1100" i="1" spc="-10" dirty="0">
                <a:solidFill>
                  <a:srgbClr val="22373A"/>
                </a:solidFill>
                <a:latin typeface="Meiryo"/>
                <a:cs typeface="Meiryo"/>
              </a:rPr>
              <a:t>|</a:t>
            </a:r>
            <a:r>
              <a:rPr sz="1100" i="1" spc="-10" dirty="0">
                <a:solidFill>
                  <a:srgbClr val="22373A"/>
                </a:solidFill>
                <a:latin typeface="Arial"/>
                <a:cs typeface="Arial"/>
              </a:rPr>
              <a:t>A</a:t>
            </a:r>
            <a:r>
              <a:rPr sz="1100" spc="-10" dirty="0">
                <a:solidFill>
                  <a:srgbClr val="22373A"/>
                </a:solidFill>
                <a:latin typeface="Tahoma"/>
                <a:cs typeface="Tahoma"/>
              </a:rPr>
              <a:t>)</a:t>
            </a: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A</a:t>
            </a:r>
            <a:r>
              <a:rPr sz="1100" spc="-10" dirty="0">
                <a:solidFill>
                  <a:srgbClr val="22373A"/>
                </a:solidFill>
                <a:latin typeface="Tahoma"/>
                <a:cs typeface="Tahoma"/>
              </a:rPr>
              <a:t>)</a:t>
            </a:r>
            <a:r>
              <a:rPr sz="1100" spc="-15" dirty="0">
                <a:solidFill>
                  <a:srgbClr val="22373A"/>
                </a:solidFill>
                <a:latin typeface="Tahoma"/>
                <a:cs typeface="Tahoma"/>
              </a:rPr>
              <a:t> </a:t>
            </a:r>
            <a:r>
              <a:rPr sz="1100" dirty="0">
                <a:solidFill>
                  <a:srgbClr val="22373A"/>
                </a:solidFill>
                <a:latin typeface="Tahoma"/>
                <a:cs typeface="Tahoma"/>
              </a:rPr>
              <a:t>=</a:t>
            </a:r>
            <a:r>
              <a:rPr sz="1100" spc="-15"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A</a:t>
            </a:r>
            <a:r>
              <a:rPr sz="1100" i="1" spc="-40" dirty="0">
                <a:solidFill>
                  <a:srgbClr val="22373A"/>
                </a:solidFill>
                <a:latin typeface="Arial"/>
                <a:cs typeface="Arial"/>
              </a:rPr>
              <a:t> </a:t>
            </a:r>
            <a:r>
              <a:rPr sz="1100" i="1" spc="-165" dirty="0">
                <a:solidFill>
                  <a:srgbClr val="22373A"/>
                </a:solidFill>
                <a:latin typeface="Meiryo"/>
                <a:cs typeface="Meiryo"/>
              </a:rPr>
              <a:t>∩</a:t>
            </a:r>
            <a:r>
              <a:rPr sz="1100" i="1" spc="-110" dirty="0">
                <a:solidFill>
                  <a:srgbClr val="22373A"/>
                </a:solidFill>
                <a:latin typeface="Meiryo"/>
                <a:cs typeface="Meiryo"/>
              </a:rPr>
              <a:t> </a:t>
            </a:r>
            <a:r>
              <a:rPr sz="1100" i="1" spc="-25" dirty="0">
                <a:solidFill>
                  <a:srgbClr val="22373A"/>
                </a:solidFill>
                <a:latin typeface="Arial"/>
                <a:cs typeface="Arial"/>
              </a:rPr>
              <a:t>B</a:t>
            </a:r>
            <a:r>
              <a:rPr sz="1100" spc="-25" dirty="0">
                <a:solidFill>
                  <a:srgbClr val="22373A"/>
                </a:solidFill>
                <a:latin typeface="Tahoma"/>
                <a:cs typeface="Tahoma"/>
              </a:rPr>
              <a:t>)</a:t>
            </a:r>
            <a:endParaRPr sz="1100" dirty="0">
              <a:latin typeface="Tahoma"/>
              <a:cs typeface="Tahoma"/>
            </a:endParaRPr>
          </a:p>
        </p:txBody>
      </p:sp>
    </p:spTree>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60" dirty="0"/>
              <a:t>Bayes</a:t>
            </a:r>
            <a:r>
              <a:rPr spc="-15" dirty="0"/>
              <a:t> </a:t>
            </a:r>
            <a:r>
              <a:rPr spc="-25" dirty="0"/>
              <a:t>Theorem</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14</a:t>
            </a:r>
          </a:p>
        </p:txBody>
      </p:sp>
      <p:sp>
        <p:nvSpPr>
          <p:cNvPr id="3" name="object 3"/>
          <p:cNvSpPr txBox="1"/>
          <p:nvPr/>
        </p:nvSpPr>
        <p:spPr>
          <a:xfrm>
            <a:off x="317195" y="822831"/>
            <a:ext cx="2968625" cy="1928495"/>
          </a:xfrm>
          <a:prstGeom prst="rect">
            <a:avLst/>
          </a:prstGeom>
        </p:spPr>
        <p:txBody>
          <a:bodyPr vert="horz" wrap="square" lIns="0" tIns="11430" rIns="0" bIns="0" rtlCol="0">
            <a:spAutoFit/>
          </a:bodyPr>
          <a:lstStyle/>
          <a:p>
            <a:pPr marL="38100">
              <a:lnSpc>
                <a:spcPct val="100000"/>
              </a:lnSpc>
              <a:spcBef>
                <a:spcPts val="90"/>
              </a:spcBef>
            </a:pPr>
            <a:r>
              <a:rPr sz="1100" spc="-45" dirty="0">
                <a:solidFill>
                  <a:srgbClr val="22373A"/>
                </a:solidFill>
                <a:latin typeface="Tahoma"/>
                <a:cs typeface="Tahoma"/>
              </a:rPr>
              <a:t>Therefore, </a:t>
            </a:r>
            <a:r>
              <a:rPr sz="1100" spc="-100" dirty="0">
                <a:solidFill>
                  <a:srgbClr val="22373A"/>
                </a:solidFill>
                <a:latin typeface="Tahoma"/>
                <a:cs typeface="Tahoma"/>
              </a:rPr>
              <a:t>we</a:t>
            </a:r>
            <a:r>
              <a:rPr sz="1100" spc="15" dirty="0">
                <a:solidFill>
                  <a:srgbClr val="22373A"/>
                </a:solidFill>
                <a:latin typeface="Tahoma"/>
                <a:cs typeface="Tahoma"/>
              </a:rPr>
              <a:t> </a:t>
            </a:r>
            <a:r>
              <a:rPr sz="1100" spc="-20" dirty="0">
                <a:solidFill>
                  <a:srgbClr val="22373A"/>
                </a:solidFill>
                <a:latin typeface="Tahoma"/>
                <a:cs typeface="Tahoma"/>
              </a:rPr>
              <a:t>can</a:t>
            </a:r>
            <a:r>
              <a:rPr sz="1100" spc="-40" dirty="0">
                <a:solidFill>
                  <a:srgbClr val="22373A"/>
                </a:solidFill>
                <a:latin typeface="Tahoma"/>
                <a:cs typeface="Tahoma"/>
              </a:rPr>
              <a:t> </a:t>
            </a:r>
            <a:r>
              <a:rPr sz="1100" spc="-10" dirty="0">
                <a:solidFill>
                  <a:srgbClr val="22373A"/>
                </a:solidFill>
                <a:latin typeface="Tahoma"/>
                <a:cs typeface="Tahoma"/>
              </a:rPr>
              <a:t>equate</a:t>
            </a:r>
            <a:endParaRPr sz="1100" dirty="0">
              <a:latin typeface="Tahoma"/>
              <a:cs typeface="Tahoma"/>
            </a:endParaRPr>
          </a:p>
          <a:p>
            <a:pPr>
              <a:lnSpc>
                <a:spcPct val="100000"/>
              </a:lnSpc>
            </a:pPr>
            <a:endParaRPr sz="2050" dirty="0">
              <a:latin typeface="Tahoma"/>
              <a:cs typeface="Tahoma"/>
            </a:endParaRPr>
          </a:p>
          <a:p>
            <a:pPr marL="1005205" algn="ctr">
              <a:lnSpc>
                <a:spcPct val="100000"/>
              </a:lnSpc>
            </a:pP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A</a:t>
            </a:r>
            <a:r>
              <a:rPr sz="1100" i="1" dirty="0">
                <a:solidFill>
                  <a:srgbClr val="22373A"/>
                </a:solidFill>
                <a:latin typeface="Meiryo"/>
                <a:cs typeface="Meiryo"/>
              </a:rPr>
              <a:t>|</a:t>
            </a:r>
            <a:r>
              <a:rPr sz="1100" i="1" dirty="0">
                <a:solidFill>
                  <a:srgbClr val="22373A"/>
                </a:solidFill>
                <a:latin typeface="Arial"/>
                <a:cs typeface="Arial"/>
              </a:rPr>
              <a:t>B</a:t>
            </a:r>
            <a:r>
              <a:rPr sz="1100" dirty="0">
                <a:solidFill>
                  <a:srgbClr val="22373A"/>
                </a:solidFill>
                <a:latin typeface="Tahoma"/>
                <a:cs typeface="Tahoma"/>
              </a:rPr>
              <a:t>)</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B</a:t>
            </a:r>
            <a:r>
              <a:rPr sz="1100" dirty="0">
                <a:solidFill>
                  <a:srgbClr val="22373A"/>
                </a:solidFill>
                <a:latin typeface="Tahoma"/>
                <a:cs typeface="Tahoma"/>
              </a:rPr>
              <a:t>)</a:t>
            </a:r>
            <a:r>
              <a:rPr sz="1100" spc="-30" dirty="0">
                <a:solidFill>
                  <a:srgbClr val="22373A"/>
                </a:solidFill>
                <a:latin typeface="Tahoma"/>
                <a:cs typeface="Tahoma"/>
              </a:rPr>
              <a:t> </a:t>
            </a:r>
            <a:r>
              <a:rPr sz="1100" dirty="0">
                <a:solidFill>
                  <a:srgbClr val="22373A"/>
                </a:solidFill>
                <a:latin typeface="Tahoma"/>
                <a:cs typeface="Tahoma"/>
              </a:rPr>
              <a:t>=</a:t>
            </a:r>
            <a:r>
              <a:rPr sz="1100" spc="-30" dirty="0">
                <a:solidFill>
                  <a:srgbClr val="22373A"/>
                </a:solidFill>
                <a:latin typeface="Tahoma"/>
                <a:cs typeface="Tahoma"/>
              </a:rPr>
              <a:t> </a:t>
            </a: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B</a:t>
            </a:r>
            <a:r>
              <a:rPr sz="1100" i="1" spc="-10" dirty="0">
                <a:solidFill>
                  <a:srgbClr val="22373A"/>
                </a:solidFill>
                <a:latin typeface="Meiryo"/>
                <a:cs typeface="Meiryo"/>
              </a:rPr>
              <a:t>|</a:t>
            </a:r>
            <a:r>
              <a:rPr sz="1100" i="1" spc="-10" dirty="0">
                <a:solidFill>
                  <a:srgbClr val="22373A"/>
                </a:solidFill>
                <a:latin typeface="Arial"/>
                <a:cs typeface="Arial"/>
              </a:rPr>
              <a:t>A</a:t>
            </a:r>
            <a:r>
              <a:rPr sz="1100" spc="-10" dirty="0">
                <a:solidFill>
                  <a:srgbClr val="22373A"/>
                </a:solidFill>
                <a:latin typeface="Tahoma"/>
                <a:cs typeface="Tahoma"/>
              </a:rPr>
              <a:t>)</a:t>
            </a: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A</a:t>
            </a:r>
            <a:r>
              <a:rPr sz="1100" spc="-10" dirty="0">
                <a:solidFill>
                  <a:srgbClr val="22373A"/>
                </a:solidFill>
                <a:latin typeface="Tahoma"/>
                <a:cs typeface="Tahoma"/>
              </a:rPr>
              <a:t>)</a:t>
            </a:r>
            <a:endParaRPr sz="1100" dirty="0">
              <a:latin typeface="Tahoma"/>
              <a:cs typeface="Tahoma"/>
            </a:endParaRPr>
          </a:p>
          <a:p>
            <a:pPr>
              <a:lnSpc>
                <a:spcPct val="100000"/>
              </a:lnSpc>
              <a:spcBef>
                <a:spcPts val="50"/>
              </a:spcBef>
            </a:pPr>
            <a:endParaRPr sz="1250" dirty="0">
              <a:latin typeface="Tahoma"/>
              <a:cs typeface="Tahoma"/>
            </a:endParaRPr>
          </a:p>
          <a:p>
            <a:pPr marL="42545">
              <a:lnSpc>
                <a:spcPct val="100000"/>
              </a:lnSpc>
              <a:spcBef>
                <a:spcPts val="5"/>
              </a:spcBef>
            </a:pPr>
            <a:r>
              <a:rPr sz="1100" spc="-40" dirty="0">
                <a:solidFill>
                  <a:srgbClr val="22373A"/>
                </a:solidFill>
                <a:latin typeface="Tahoma"/>
                <a:cs typeface="Tahoma"/>
              </a:rPr>
              <a:t>and</a:t>
            </a:r>
            <a:r>
              <a:rPr sz="1100" spc="-30" dirty="0">
                <a:solidFill>
                  <a:srgbClr val="22373A"/>
                </a:solidFill>
                <a:latin typeface="Tahoma"/>
                <a:cs typeface="Tahoma"/>
              </a:rPr>
              <a:t> </a:t>
            </a:r>
            <a:r>
              <a:rPr sz="1100" spc="-20" dirty="0">
                <a:solidFill>
                  <a:srgbClr val="22373A"/>
                </a:solidFill>
                <a:latin typeface="Tahoma"/>
                <a:cs typeface="Tahoma"/>
              </a:rPr>
              <a:t>finally </a:t>
            </a:r>
            <a:r>
              <a:rPr sz="1100" spc="-30" dirty="0">
                <a:solidFill>
                  <a:srgbClr val="22373A"/>
                </a:solidFill>
                <a:latin typeface="Tahoma"/>
                <a:cs typeface="Tahoma"/>
              </a:rPr>
              <a:t>apply</a:t>
            </a:r>
            <a:r>
              <a:rPr sz="1100" spc="-25" dirty="0">
                <a:solidFill>
                  <a:srgbClr val="22373A"/>
                </a:solidFill>
                <a:latin typeface="Tahoma"/>
                <a:cs typeface="Tahoma"/>
              </a:rPr>
              <a:t> </a:t>
            </a:r>
            <a:r>
              <a:rPr sz="1100" spc="-65" dirty="0">
                <a:solidFill>
                  <a:srgbClr val="22373A"/>
                </a:solidFill>
                <a:latin typeface="Tahoma"/>
                <a:cs typeface="Tahoma"/>
              </a:rPr>
              <a:t>some</a:t>
            </a:r>
            <a:r>
              <a:rPr sz="1100" spc="-20" dirty="0">
                <a:solidFill>
                  <a:srgbClr val="22373A"/>
                </a:solidFill>
                <a:latin typeface="Tahoma"/>
                <a:cs typeface="Tahoma"/>
              </a:rPr>
              <a:t> </a:t>
            </a:r>
            <a:r>
              <a:rPr sz="1100" spc="-35" dirty="0">
                <a:solidFill>
                  <a:srgbClr val="22373A"/>
                </a:solidFill>
                <a:latin typeface="Tahoma"/>
                <a:cs typeface="Tahoma"/>
              </a:rPr>
              <a:t>simple</a:t>
            </a:r>
            <a:r>
              <a:rPr sz="1100" spc="-20" dirty="0">
                <a:solidFill>
                  <a:srgbClr val="22373A"/>
                </a:solidFill>
                <a:latin typeface="Tahoma"/>
                <a:cs typeface="Tahoma"/>
              </a:rPr>
              <a:t> </a:t>
            </a:r>
            <a:r>
              <a:rPr sz="1100" spc="-50" dirty="0">
                <a:solidFill>
                  <a:srgbClr val="22373A"/>
                </a:solidFill>
                <a:latin typeface="Tahoma"/>
                <a:cs typeface="Tahoma"/>
              </a:rPr>
              <a:t>algebra</a:t>
            </a:r>
            <a:r>
              <a:rPr sz="1100" spc="-25"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spc="-50" dirty="0">
                <a:solidFill>
                  <a:srgbClr val="22373A"/>
                </a:solidFill>
                <a:latin typeface="Tahoma"/>
                <a:cs typeface="Tahoma"/>
              </a:rPr>
              <a:t>arrive</a:t>
            </a:r>
            <a:r>
              <a:rPr sz="1100" spc="-25" dirty="0">
                <a:solidFill>
                  <a:srgbClr val="22373A"/>
                </a:solidFill>
                <a:latin typeface="Tahoma"/>
                <a:cs typeface="Tahoma"/>
              </a:rPr>
              <a:t> at:</a:t>
            </a:r>
            <a:endParaRPr sz="1100" dirty="0">
              <a:latin typeface="Tahoma"/>
              <a:cs typeface="Tahoma"/>
            </a:endParaRPr>
          </a:p>
          <a:p>
            <a:pPr>
              <a:lnSpc>
                <a:spcPct val="100000"/>
              </a:lnSpc>
              <a:spcBef>
                <a:spcPts val="45"/>
              </a:spcBef>
            </a:pPr>
            <a:endParaRPr sz="1400" dirty="0">
              <a:latin typeface="Tahoma"/>
              <a:cs typeface="Tahoma"/>
            </a:endParaRPr>
          </a:p>
          <a:p>
            <a:pPr marL="989965" algn="ctr">
              <a:lnSpc>
                <a:spcPct val="100000"/>
              </a:lnSpc>
            </a:pPr>
            <a:r>
              <a:rPr sz="1650" i="1" spc="-30" baseline="-37878" dirty="0">
                <a:solidFill>
                  <a:srgbClr val="22373A"/>
                </a:solidFill>
                <a:latin typeface="Arial"/>
                <a:cs typeface="Arial"/>
              </a:rPr>
              <a:t>P</a:t>
            </a:r>
            <a:r>
              <a:rPr sz="1650" spc="-30" baseline="-37878" dirty="0">
                <a:solidFill>
                  <a:srgbClr val="22373A"/>
                </a:solidFill>
                <a:latin typeface="Tahoma"/>
                <a:cs typeface="Tahoma"/>
              </a:rPr>
              <a:t>(</a:t>
            </a:r>
            <a:r>
              <a:rPr sz="1650" i="1" spc="-30" baseline="-37878" dirty="0">
                <a:solidFill>
                  <a:srgbClr val="22373A"/>
                </a:solidFill>
                <a:latin typeface="Arial"/>
                <a:cs typeface="Arial"/>
              </a:rPr>
              <a:t>A</a:t>
            </a:r>
            <a:r>
              <a:rPr sz="1650" i="1" spc="-30" baseline="-37878" dirty="0">
                <a:solidFill>
                  <a:srgbClr val="22373A"/>
                </a:solidFill>
                <a:latin typeface="Meiryo"/>
                <a:cs typeface="Meiryo"/>
              </a:rPr>
              <a:t>|</a:t>
            </a:r>
            <a:r>
              <a:rPr sz="1650" i="1" spc="-30" baseline="-37878" dirty="0">
                <a:solidFill>
                  <a:srgbClr val="22373A"/>
                </a:solidFill>
                <a:latin typeface="Arial"/>
                <a:cs typeface="Arial"/>
              </a:rPr>
              <a:t>B</a:t>
            </a:r>
            <a:r>
              <a:rPr sz="1650" spc="-30" baseline="-37878" dirty="0">
                <a:solidFill>
                  <a:srgbClr val="22373A"/>
                </a:solidFill>
                <a:latin typeface="Tahoma"/>
                <a:cs typeface="Tahoma"/>
              </a:rPr>
              <a:t>) </a:t>
            </a:r>
            <a:r>
              <a:rPr sz="1650" baseline="-37878" dirty="0">
                <a:solidFill>
                  <a:srgbClr val="22373A"/>
                </a:solidFill>
                <a:latin typeface="Tahoma"/>
                <a:cs typeface="Tahoma"/>
              </a:rPr>
              <a:t>=</a:t>
            </a:r>
            <a:r>
              <a:rPr sz="1650" spc="165" baseline="-37878" dirty="0">
                <a:solidFill>
                  <a:srgbClr val="22373A"/>
                </a:solidFill>
                <a:latin typeface="Tahoma"/>
                <a:cs typeface="Tahoma"/>
              </a:rPr>
              <a:t> </a:t>
            </a:r>
            <a:r>
              <a:rPr sz="1100" i="1" u="sng" spc="-10" dirty="0">
                <a:solidFill>
                  <a:srgbClr val="22373A"/>
                </a:solidFill>
                <a:uFill>
                  <a:solidFill>
                    <a:srgbClr val="22373A"/>
                  </a:solidFill>
                </a:uFill>
                <a:latin typeface="Arial"/>
                <a:cs typeface="Arial"/>
              </a:rPr>
              <a:t>P</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B</a:t>
            </a:r>
            <a:r>
              <a:rPr sz="1100" i="1" u="sng" spc="-10" dirty="0">
                <a:solidFill>
                  <a:srgbClr val="22373A"/>
                </a:solidFill>
                <a:uFill>
                  <a:solidFill>
                    <a:srgbClr val="22373A"/>
                  </a:solidFill>
                </a:uFill>
                <a:latin typeface="Meiryo"/>
                <a:cs typeface="Meiryo"/>
              </a:rPr>
              <a:t>|</a:t>
            </a:r>
            <a:r>
              <a:rPr sz="1100" i="1" u="sng" spc="-10" dirty="0">
                <a:solidFill>
                  <a:srgbClr val="22373A"/>
                </a:solidFill>
                <a:uFill>
                  <a:solidFill>
                    <a:srgbClr val="22373A"/>
                  </a:solidFill>
                </a:uFill>
                <a:latin typeface="Arial"/>
                <a:cs typeface="Arial"/>
              </a:rPr>
              <a:t>A</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P</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A</a:t>
            </a:r>
            <a:r>
              <a:rPr sz="1100" u="sng" spc="-10" dirty="0">
                <a:solidFill>
                  <a:srgbClr val="22373A"/>
                </a:solidFill>
                <a:uFill>
                  <a:solidFill>
                    <a:srgbClr val="22373A"/>
                  </a:solidFill>
                </a:uFill>
                <a:latin typeface="Tahoma"/>
                <a:cs typeface="Tahoma"/>
              </a:rPr>
              <a:t>)</a:t>
            </a:r>
            <a:endParaRPr sz="1100" dirty="0">
              <a:latin typeface="Tahoma"/>
              <a:cs typeface="Tahoma"/>
            </a:endParaRPr>
          </a:p>
          <a:p>
            <a:pPr marR="508000" algn="r">
              <a:lnSpc>
                <a:spcPct val="100000"/>
              </a:lnSpc>
              <a:spcBef>
                <a:spcPts val="165"/>
              </a:spcBef>
            </a:pPr>
            <a:r>
              <a:rPr sz="1100" i="1" spc="-20" dirty="0">
                <a:solidFill>
                  <a:srgbClr val="22373A"/>
                </a:solidFill>
                <a:latin typeface="Arial"/>
                <a:cs typeface="Arial"/>
              </a:rPr>
              <a:t>P</a:t>
            </a:r>
            <a:r>
              <a:rPr sz="1100" spc="-20" dirty="0">
                <a:solidFill>
                  <a:srgbClr val="22373A"/>
                </a:solidFill>
                <a:latin typeface="Tahoma"/>
                <a:cs typeface="Tahoma"/>
              </a:rPr>
              <a:t>(</a:t>
            </a:r>
            <a:r>
              <a:rPr sz="1100" i="1" spc="-20" dirty="0">
                <a:solidFill>
                  <a:srgbClr val="22373A"/>
                </a:solidFill>
                <a:latin typeface="Arial"/>
                <a:cs typeface="Arial"/>
              </a:rPr>
              <a:t>B</a:t>
            </a:r>
            <a:r>
              <a:rPr sz="1100" spc="-20" dirty="0">
                <a:solidFill>
                  <a:srgbClr val="22373A"/>
                </a:solidFill>
                <a:latin typeface="Tahoma"/>
                <a:cs typeface="Tahoma"/>
              </a:rPr>
              <a:t>)</a:t>
            </a:r>
            <a:endParaRPr sz="1100" dirty="0">
              <a:latin typeface="Tahoma"/>
              <a:cs typeface="Tahoma"/>
            </a:endParaRPr>
          </a:p>
          <a:p>
            <a:pPr marL="42545">
              <a:lnSpc>
                <a:spcPct val="100000"/>
              </a:lnSpc>
              <a:spcBef>
                <a:spcPts val="1135"/>
              </a:spcBef>
            </a:pPr>
            <a:r>
              <a:rPr sz="1100" i="1" spc="-50" dirty="0">
                <a:solidFill>
                  <a:srgbClr val="22373A"/>
                </a:solidFill>
                <a:latin typeface="Arial"/>
                <a:cs typeface="Arial"/>
              </a:rPr>
              <a:t>You</a:t>
            </a:r>
            <a:r>
              <a:rPr sz="1100" i="1" spc="-5" dirty="0">
                <a:solidFill>
                  <a:srgbClr val="22373A"/>
                </a:solidFill>
                <a:latin typeface="Arial"/>
                <a:cs typeface="Arial"/>
              </a:rPr>
              <a:t> </a:t>
            </a:r>
            <a:r>
              <a:rPr sz="1100" i="1" spc="-50" dirty="0">
                <a:solidFill>
                  <a:srgbClr val="22373A"/>
                </a:solidFill>
                <a:latin typeface="Arial"/>
                <a:cs typeface="Arial"/>
              </a:rPr>
              <a:t>now</a:t>
            </a:r>
            <a:r>
              <a:rPr sz="1100" i="1" spc="5" dirty="0">
                <a:solidFill>
                  <a:srgbClr val="22373A"/>
                </a:solidFill>
                <a:latin typeface="Arial"/>
                <a:cs typeface="Arial"/>
              </a:rPr>
              <a:t> </a:t>
            </a:r>
            <a:r>
              <a:rPr sz="1100" i="1" spc="-35" dirty="0">
                <a:solidFill>
                  <a:srgbClr val="22373A"/>
                </a:solidFill>
                <a:latin typeface="Arial"/>
                <a:cs typeface="Arial"/>
              </a:rPr>
              <a:t>know</a:t>
            </a:r>
            <a:r>
              <a:rPr sz="1100" i="1" spc="5" dirty="0">
                <a:solidFill>
                  <a:srgbClr val="22373A"/>
                </a:solidFill>
                <a:latin typeface="Arial"/>
                <a:cs typeface="Arial"/>
              </a:rPr>
              <a:t> </a:t>
            </a:r>
            <a:r>
              <a:rPr sz="1100" i="1" spc="-50" dirty="0">
                <a:solidFill>
                  <a:srgbClr val="22373A"/>
                </a:solidFill>
                <a:latin typeface="Arial"/>
                <a:cs typeface="Arial"/>
              </a:rPr>
              <a:t>how</a:t>
            </a:r>
            <a:r>
              <a:rPr sz="1100" i="1" spc="5" dirty="0">
                <a:solidFill>
                  <a:srgbClr val="22373A"/>
                </a:solidFill>
                <a:latin typeface="Arial"/>
                <a:cs typeface="Arial"/>
              </a:rPr>
              <a:t> </a:t>
            </a:r>
            <a:r>
              <a:rPr sz="1100" i="1" dirty="0">
                <a:solidFill>
                  <a:srgbClr val="22373A"/>
                </a:solidFill>
                <a:latin typeface="Arial"/>
                <a:cs typeface="Arial"/>
              </a:rPr>
              <a:t>to</a:t>
            </a:r>
            <a:r>
              <a:rPr sz="1100" i="1" spc="5" dirty="0">
                <a:solidFill>
                  <a:srgbClr val="22373A"/>
                </a:solidFill>
                <a:latin typeface="Arial"/>
                <a:cs typeface="Arial"/>
              </a:rPr>
              <a:t> </a:t>
            </a:r>
            <a:r>
              <a:rPr sz="1100" i="1" spc="-60" dirty="0">
                <a:solidFill>
                  <a:srgbClr val="22373A"/>
                </a:solidFill>
                <a:latin typeface="Arial"/>
                <a:cs typeface="Arial"/>
              </a:rPr>
              <a:t>prove</a:t>
            </a:r>
            <a:r>
              <a:rPr sz="1100" i="1" spc="5" dirty="0">
                <a:solidFill>
                  <a:srgbClr val="22373A"/>
                </a:solidFill>
                <a:latin typeface="Arial"/>
                <a:cs typeface="Arial"/>
              </a:rPr>
              <a:t> </a:t>
            </a:r>
            <a:r>
              <a:rPr sz="1100" i="1" spc="-90" dirty="0">
                <a:solidFill>
                  <a:srgbClr val="22373A"/>
                </a:solidFill>
                <a:latin typeface="Arial"/>
                <a:cs typeface="Arial"/>
              </a:rPr>
              <a:t>Bayes</a:t>
            </a:r>
            <a:r>
              <a:rPr sz="1100" i="1" spc="10" dirty="0">
                <a:solidFill>
                  <a:srgbClr val="22373A"/>
                </a:solidFill>
                <a:latin typeface="Arial"/>
                <a:cs typeface="Arial"/>
              </a:rPr>
              <a:t> </a:t>
            </a:r>
            <a:r>
              <a:rPr sz="1100" i="1" spc="-10" dirty="0">
                <a:solidFill>
                  <a:srgbClr val="22373A"/>
                </a:solidFill>
                <a:latin typeface="Arial"/>
                <a:cs typeface="Arial"/>
              </a:rPr>
              <a:t>Theorem!</a:t>
            </a:r>
            <a:endParaRPr sz="1100" dirty="0">
              <a:latin typeface="Arial"/>
              <a:cs typeface="Arial"/>
            </a:endParaRPr>
          </a:p>
        </p:txBody>
      </p:sp>
    </p:spTree>
  </p:cSld>
  <p:clrMapOvr>
    <a:masterClrMapping/>
  </p:clrMapOvr>
  <p:transition>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dirty="0"/>
              <a:t>Why </a:t>
            </a:r>
            <a:r>
              <a:rPr spc="-35" dirty="0"/>
              <a:t>is</a:t>
            </a:r>
            <a:r>
              <a:rPr dirty="0"/>
              <a:t> </a:t>
            </a:r>
            <a:r>
              <a:rPr spc="-10" dirty="0"/>
              <a:t>this</a:t>
            </a:r>
            <a:r>
              <a:rPr dirty="0"/>
              <a:t> </a:t>
            </a:r>
            <a:r>
              <a:rPr spc="-45" dirty="0"/>
              <a:t>useful</a:t>
            </a:r>
            <a:r>
              <a:rPr dirty="0"/>
              <a:t> for</a:t>
            </a:r>
            <a:r>
              <a:rPr spc="5" dirty="0"/>
              <a:t> </a:t>
            </a:r>
            <a:r>
              <a:rPr spc="-30" dirty="0"/>
              <a:t>statistical</a:t>
            </a:r>
            <a:r>
              <a:rPr dirty="0"/>
              <a:t> </a:t>
            </a:r>
            <a:r>
              <a:rPr spc="-45" dirty="0"/>
              <a:t>inference?</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15</a:t>
            </a:r>
          </a:p>
        </p:txBody>
      </p:sp>
      <p:sp>
        <p:nvSpPr>
          <p:cNvPr id="3" name="object 3"/>
          <p:cNvSpPr txBox="1"/>
          <p:nvPr/>
        </p:nvSpPr>
        <p:spPr>
          <a:xfrm>
            <a:off x="302691" y="457643"/>
            <a:ext cx="3797935" cy="2799080"/>
          </a:xfrm>
          <a:prstGeom prst="rect">
            <a:avLst/>
          </a:prstGeom>
        </p:spPr>
        <p:txBody>
          <a:bodyPr vert="horz" wrap="square" lIns="0" tIns="11430" rIns="0" bIns="0" rtlCol="0">
            <a:spAutoFit/>
          </a:bodyPr>
          <a:lstStyle/>
          <a:p>
            <a:pPr marL="57150">
              <a:lnSpc>
                <a:spcPct val="100000"/>
              </a:lnSpc>
              <a:spcBef>
                <a:spcPts val="90"/>
              </a:spcBef>
            </a:pPr>
            <a:r>
              <a:rPr sz="1100" spc="-45" dirty="0">
                <a:solidFill>
                  <a:srgbClr val="22373A"/>
                </a:solidFill>
                <a:latin typeface="Tahoma"/>
                <a:cs typeface="Tahoma"/>
              </a:rPr>
              <a:t>Suppose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have</a:t>
            </a:r>
            <a:r>
              <a:rPr sz="1100" spc="-20" dirty="0">
                <a:solidFill>
                  <a:srgbClr val="22373A"/>
                </a:solidFill>
                <a:latin typeface="Tahoma"/>
                <a:cs typeface="Tahoma"/>
              </a:rPr>
              <a:t> </a:t>
            </a:r>
            <a:r>
              <a:rPr sz="1100" dirty="0">
                <a:solidFill>
                  <a:srgbClr val="22373A"/>
                </a:solidFill>
                <a:latin typeface="Tahoma"/>
                <a:cs typeface="Tahoma"/>
              </a:rPr>
              <a:t>a</a:t>
            </a:r>
            <a:r>
              <a:rPr sz="1100" spc="-15" dirty="0">
                <a:solidFill>
                  <a:srgbClr val="22373A"/>
                </a:solidFill>
                <a:latin typeface="Tahoma"/>
                <a:cs typeface="Tahoma"/>
              </a:rPr>
              <a:t> </a:t>
            </a:r>
            <a:r>
              <a:rPr sz="1100" spc="-45" dirty="0">
                <a:solidFill>
                  <a:srgbClr val="22373A"/>
                </a:solidFill>
                <a:latin typeface="Tahoma"/>
                <a:cs typeface="Tahoma"/>
              </a:rPr>
              <a:t>hypothesis</a:t>
            </a:r>
            <a:r>
              <a:rPr sz="1100" spc="-15" dirty="0">
                <a:solidFill>
                  <a:srgbClr val="22373A"/>
                </a:solidFill>
                <a:latin typeface="Tahoma"/>
                <a:cs typeface="Tahoma"/>
              </a:rPr>
              <a:t> </a:t>
            </a:r>
            <a:r>
              <a:rPr sz="1100" spc="-30" dirty="0">
                <a:solidFill>
                  <a:srgbClr val="22373A"/>
                </a:solidFill>
                <a:latin typeface="Tahoma"/>
                <a:cs typeface="Tahoma"/>
              </a:rPr>
              <a:t>(model),</a:t>
            </a:r>
            <a:r>
              <a:rPr sz="1100" spc="-10" dirty="0">
                <a:solidFill>
                  <a:srgbClr val="22373A"/>
                </a:solidFill>
                <a:latin typeface="Tahoma"/>
                <a:cs typeface="Tahoma"/>
              </a:rPr>
              <a:t> </a:t>
            </a:r>
            <a:r>
              <a:rPr sz="1100" i="1" dirty="0">
                <a:solidFill>
                  <a:srgbClr val="22373A"/>
                </a:solidFill>
                <a:latin typeface="Arial"/>
                <a:cs typeface="Arial"/>
              </a:rPr>
              <a:t>H</a:t>
            </a:r>
            <a:r>
              <a:rPr sz="1100" dirty="0">
                <a:solidFill>
                  <a:srgbClr val="22373A"/>
                </a:solidFill>
                <a:latin typeface="Tahoma"/>
                <a:cs typeface="Tahoma"/>
              </a:rPr>
              <a:t>,</a:t>
            </a:r>
            <a:r>
              <a:rPr sz="1100" spc="-15" dirty="0">
                <a:solidFill>
                  <a:srgbClr val="22373A"/>
                </a:solidFill>
                <a:latin typeface="Tahoma"/>
                <a:cs typeface="Tahoma"/>
              </a:rPr>
              <a:t> </a:t>
            </a:r>
            <a:r>
              <a:rPr sz="1100" spc="-40" dirty="0">
                <a:solidFill>
                  <a:srgbClr val="22373A"/>
                </a:solidFill>
                <a:latin typeface="Tahoma"/>
                <a:cs typeface="Tahoma"/>
              </a:rPr>
              <a:t>and</a:t>
            </a:r>
            <a:r>
              <a:rPr sz="1100" spc="-10" dirty="0">
                <a:solidFill>
                  <a:srgbClr val="22373A"/>
                </a:solidFill>
                <a:latin typeface="Tahoma"/>
                <a:cs typeface="Tahoma"/>
              </a:rPr>
              <a:t> </a:t>
            </a:r>
            <a:r>
              <a:rPr sz="1100" spc="-65" dirty="0">
                <a:solidFill>
                  <a:srgbClr val="22373A"/>
                </a:solidFill>
                <a:latin typeface="Tahoma"/>
                <a:cs typeface="Tahoma"/>
              </a:rPr>
              <a:t>some</a:t>
            </a:r>
            <a:r>
              <a:rPr sz="1100" spc="-15" dirty="0">
                <a:solidFill>
                  <a:srgbClr val="22373A"/>
                </a:solidFill>
                <a:latin typeface="Tahoma"/>
                <a:cs typeface="Tahoma"/>
              </a:rPr>
              <a:t> </a:t>
            </a:r>
            <a:r>
              <a:rPr sz="1100" spc="-25" dirty="0">
                <a:solidFill>
                  <a:srgbClr val="22373A"/>
                </a:solidFill>
                <a:latin typeface="Tahoma"/>
                <a:cs typeface="Tahoma"/>
              </a:rPr>
              <a:t>data,</a:t>
            </a:r>
            <a:r>
              <a:rPr sz="1100" spc="-20" dirty="0">
                <a:solidFill>
                  <a:srgbClr val="22373A"/>
                </a:solidFill>
                <a:latin typeface="Tahoma"/>
                <a:cs typeface="Tahoma"/>
              </a:rPr>
              <a:t> </a:t>
            </a:r>
            <a:r>
              <a:rPr sz="1100" i="1" spc="-25" dirty="0">
                <a:solidFill>
                  <a:srgbClr val="22373A"/>
                </a:solidFill>
                <a:latin typeface="Arial"/>
                <a:cs typeface="Arial"/>
              </a:rPr>
              <a:t>D</a:t>
            </a:r>
            <a:r>
              <a:rPr sz="1100" spc="-25" dirty="0">
                <a:solidFill>
                  <a:srgbClr val="22373A"/>
                </a:solidFill>
                <a:latin typeface="Tahoma"/>
                <a:cs typeface="Tahoma"/>
              </a:rPr>
              <a:t>.</a:t>
            </a:r>
            <a:endParaRPr sz="1100" dirty="0">
              <a:latin typeface="Tahoma"/>
              <a:cs typeface="Tahoma"/>
            </a:endParaRPr>
          </a:p>
          <a:p>
            <a:pPr marL="57150" marR="250825" indent="-6985">
              <a:lnSpc>
                <a:spcPct val="118000"/>
              </a:lnSpc>
              <a:spcBef>
                <a:spcPts val="680"/>
              </a:spcBef>
            </a:pPr>
            <a:r>
              <a:rPr sz="1100" dirty="0">
                <a:solidFill>
                  <a:srgbClr val="22373A"/>
                </a:solidFill>
                <a:latin typeface="Tahoma"/>
                <a:cs typeface="Tahoma"/>
              </a:rPr>
              <a:t>What</a:t>
            </a:r>
            <a:r>
              <a:rPr sz="1100" spc="-80" dirty="0">
                <a:solidFill>
                  <a:srgbClr val="22373A"/>
                </a:solidFill>
                <a:latin typeface="Tahoma"/>
                <a:cs typeface="Tahoma"/>
              </a:rPr>
              <a:t> </a:t>
            </a:r>
            <a:r>
              <a:rPr sz="1100" spc="-100" dirty="0">
                <a:solidFill>
                  <a:srgbClr val="22373A"/>
                </a:solidFill>
                <a:latin typeface="Tahoma"/>
                <a:cs typeface="Tahoma"/>
              </a:rPr>
              <a:t>we</a:t>
            </a:r>
            <a:r>
              <a:rPr sz="1100" spc="15" dirty="0">
                <a:solidFill>
                  <a:srgbClr val="22373A"/>
                </a:solidFill>
                <a:latin typeface="Tahoma"/>
                <a:cs typeface="Tahoma"/>
              </a:rPr>
              <a:t> </a:t>
            </a:r>
            <a:r>
              <a:rPr sz="1100" spc="-35" dirty="0">
                <a:solidFill>
                  <a:srgbClr val="22373A"/>
                </a:solidFill>
                <a:latin typeface="Tahoma"/>
                <a:cs typeface="Tahoma"/>
              </a:rPr>
              <a:t>usually </a:t>
            </a:r>
            <a:r>
              <a:rPr sz="1100" spc="-40" dirty="0">
                <a:solidFill>
                  <a:srgbClr val="22373A"/>
                </a:solidFill>
                <a:latin typeface="Tahoma"/>
                <a:cs typeface="Tahoma"/>
              </a:rPr>
              <a:t>want</a:t>
            </a:r>
            <a:r>
              <a:rPr sz="1100" spc="-25" dirty="0">
                <a:solidFill>
                  <a:srgbClr val="22373A"/>
                </a:solidFill>
                <a:latin typeface="Tahoma"/>
                <a:cs typeface="Tahoma"/>
              </a:rPr>
              <a:t> </a:t>
            </a:r>
            <a:r>
              <a:rPr sz="1100" dirty="0">
                <a:solidFill>
                  <a:srgbClr val="22373A"/>
                </a:solidFill>
                <a:latin typeface="Tahoma"/>
                <a:cs typeface="Tahoma"/>
              </a:rPr>
              <a:t>to</a:t>
            </a:r>
            <a:r>
              <a:rPr sz="1100" spc="-35" dirty="0">
                <a:solidFill>
                  <a:srgbClr val="22373A"/>
                </a:solidFill>
                <a:latin typeface="Tahoma"/>
                <a:cs typeface="Tahoma"/>
              </a:rPr>
              <a:t> </a:t>
            </a:r>
            <a:r>
              <a:rPr sz="1100" spc="-50" dirty="0">
                <a:solidFill>
                  <a:srgbClr val="22373A"/>
                </a:solidFill>
                <a:latin typeface="Tahoma"/>
                <a:cs typeface="Tahoma"/>
              </a:rPr>
              <a:t>know</a:t>
            </a:r>
            <a:r>
              <a:rPr sz="1100" spc="-30" dirty="0">
                <a:solidFill>
                  <a:srgbClr val="22373A"/>
                </a:solidFill>
                <a:latin typeface="Tahoma"/>
                <a:cs typeface="Tahoma"/>
              </a:rPr>
              <a:t> </a:t>
            </a:r>
            <a:r>
              <a:rPr sz="1100" dirty="0">
                <a:solidFill>
                  <a:srgbClr val="22373A"/>
                </a:solidFill>
                <a:latin typeface="Tahoma"/>
                <a:cs typeface="Tahoma"/>
              </a:rPr>
              <a:t>is</a:t>
            </a:r>
            <a:r>
              <a:rPr sz="1100" spc="-30"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100" i="1" dirty="0">
                <a:solidFill>
                  <a:srgbClr val="22373A"/>
                </a:solidFill>
                <a:latin typeface="Meiryo"/>
                <a:cs typeface="Meiryo"/>
              </a:rPr>
              <a:t>|</a:t>
            </a:r>
            <a:r>
              <a:rPr sz="1100" i="1" dirty="0">
                <a:solidFill>
                  <a:srgbClr val="22373A"/>
                </a:solidFill>
                <a:latin typeface="Arial"/>
                <a:cs typeface="Arial"/>
              </a:rPr>
              <a:t>D</a:t>
            </a:r>
            <a:r>
              <a:rPr sz="1100" dirty="0">
                <a:solidFill>
                  <a:srgbClr val="22373A"/>
                </a:solidFill>
                <a:latin typeface="Tahoma"/>
                <a:cs typeface="Tahoma"/>
              </a:rPr>
              <a:t>),</a:t>
            </a:r>
            <a:r>
              <a:rPr sz="1100" spc="-35" dirty="0">
                <a:solidFill>
                  <a:srgbClr val="22373A"/>
                </a:solidFill>
                <a:latin typeface="Tahoma"/>
                <a:cs typeface="Tahoma"/>
              </a:rPr>
              <a:t> </a:t>
            </a:r>
            <a:r>
              <a:rPr sz="1100" spc="-60" dirty="0">
                <a:solidFill>
                  <a:srgbClr val="22373A"/>
                </a:solidFill>
                <a:latin typeface="Tahoma"/>
                <a:cs typeface="Tahoma"/>
              </a:rPr>
              <a:t>how</a:t>
            </a:r>
            <a:r>
              <a:rPr sz="1100" spc="-25" dirty="0">
                <a:solidFill>
                  <a:srgbClr val="22373A"/>
                </a:solidFill>
                <a:latin typeface="Tahoma"/>
                <a:cs typeface="Tahoma"/>
              </a:rPr>
              <a:t> </a:t>
            </a:r>
            <a:r>
              <a:rPr sz="1100" spc="-20" dirty="0">
                <a:solidFill>
                  <a:srgbClr val="22373A"/>
                </a:solidFill>
                <a:latin typeface="Tahoma"/>
                <a:cs typeface="Tahoma"/>
              </a:rPr>
              <a:t>likely</a:t>
            </a:r>
            <a:r>
              <a:rPr sz="1100" spc="-30" dirty="0">
                <a:solidFill>
                  <a:srgbClr val="22373A"/>
                </a:solidFill>
                <a:latin typeface="Tahoma"/>
                <a:cs typeface="Tahoma"/>
              </a:rPr>
              <a:t> </a:t>
            </a:r>
            <a:r>
              <a:rPr sz="1100" dirty="0">
                <a:solidFill>
                  <a:srgbClr val="22373A"/>
                </a:solidFill>
                <a:latin typeface="Tahoma"/>
                <a:cs typeface="Tahoma"/>
              </a:rPr>
              <a:t>is</a:t>
            </a:r>
            <a:r>
              <a:rPr sz="1100" spc="-25" dirty="0">
                <a:solidFill>
                  <a:srgbClr val="22373A"/>
                </a:solidFill>
                <a:latin typeface="Tahoma"/>
                <a:cs typeface="Tahoma"/>
              </a:rPr>
              <a:t> our </a:t>
            </a:r>
            <a:r>
              <a:rPr sz="1100" spc="-45" dirty="0">
                <a:solidFill>
                  <a:srgbClr val="22373A"/>
                </a:solidFill>
                <a:latin typeface="Tahoma"/>
                <a:cs typeface="Tahoma"/>
              </a:rPr>
              <a:t>hypothesis </a:t>
            </a:r>
            <a:r>
              <a:rPr sz="1100" dirty="0">
                <a:solidFill>
                  <a:srgbClr val="22373A"/>
                </a:solidFill>
                <a:latin typeface="Tahoma"/>
                <a:cs typeface="Tahoma"/>
              </a:rPr>
              <a:t>to</a:t>
            </a:r>
            <a:r>
              <a:rPr sz="1100" spc="-65" dirty="0">
                <a:solidFill>
                  <a:srgbClr val="22373A"/>
                </a:solidFill>
                <a:latin typeface="Tahoma"/>
                <a:cs typeface="Tahoma"/>
              </a:rPr>
              <a:t> </a:t>
            </a:r>
            <a:r>
              <a:rPr sz="1100" spc="-20" dirty="0">
                <a:solidFill>
                  <a:srgbClr val="22373A"/>
                </a:solidFill>
                <a:latin typeface="Tahoma"/>
                <a:cs typeface="Tahoma"/>
              </a:rPr>
              <a:t>be</a:t>
            </a:r>
            <a:r>
              <a:rPr sz="1100" spc="-30" dirty="0">
                <a:solidFill>
                  <a:srgbClr val="22373A"/>
                </a:solidFill>
                <a:latin typeface="Tahoma"/>
                <a:cs typeface="Tahoma"/>
              </a:rPr>
              <a:t> </a:t>
            </a:r>
            <a:r>
              <a:rPr sz="1100" spc="-20" dirty="0">
                <a:solidFill>
                  <a:srgbClr val="22373A"/>
                </a:solidFill>
                <a:latin typeface="Tahoma"/>
                <a:cs typeface="Tahoma"/>
              </a:rPr>
              <a:t>true</a:t>
            </a:r>
            <a:r>
              <a:rPr sz="1100" spc="-25" dirty="0">
                <a:solidFill>
                  <a:srgbClr val="22373A"/>
                </a:solidFill>
                <a:latin typeface="Tahoma"/>
                <a:cs typeface="Tahoma"/>
              </a:rPr>
              <a:t> </a:t>
            </a:r>
            <a:r>
              <a:rPr sz="1100" spc="-40" dirty="0">
                <a:solidFill>
                  <a:srgbClr val="22373A"/>
                </a:solidFill>
                <a:latin typeface="Tahoma"/>
                <a:cs typeface="Tahoma"/>
              </a:rPr>
              <a:t>given</a:t>
            </a:r>
            <a:r>
              <a:rPr sz="1100" spc="-30" dirty="0">
                <a:solidFill>
                  <a:srgbClr val="22373A"/>
                </a:solidFill>
                <a:latin typeface="Tahoma"/>
                <a:cs typeface="Tahoma"/>
              </a:rPr>
              <a:t> </a:t>
            </a:r>
            <a:r>
              <a:rPr sz="1100" spc="-20" dirty="0">
                <a:solidFill>
                  <a:srgbClr val="22373A"/>
                </a:solidFill>
                <a:latin typeface="Tahoma"/>
                <a:cs typeface="Tahoma"/>
              </a:rPr>
              <a:t>the</a:t>
            </a:r>
            <a:r>
              <a:rPr sz="1100" spc="-35" dirty="0">
                <a:solidFill>
                  <a:srgbClr val="22373A"/>
                </a:solidFill>
                <a:latin typeface="Tahoma"/>
                <a:cs typeface="Tahoma"/>
              </a:rPr>
              <a:t> </a:t>
            </a:r>
            <a:r>
              <a:rPr sz="1100" spc="-20" dirty="0">
                <a:solidFill>
                  <a:srgbClr val="22373A"/>
                </a:solidFill>
                <a:latin typeface="Tahoma"/>
                <a:cs typeface="Tahoma"/>
              </a:rPr>
              <a:t>data</a:t>
            </a:r>
            <a:r>
              <a:rPr sz="1100" spc="-25" dirty="0">
                <a:solidFill>
                  <a:srgbClr val="22373A"/>
                </a:solidFill>
                <a:latin typeface="Tahoma"/>
                <a:cs typeface="Tahoma"/>
              </a:rPr>
              <a:t> </a:t>
            </a:r>
            <a:r>
              <a:rPr sz="1100" dirty="0">
                <a:solidFill>
                  <a:srgbClr val="22373A"/>
                </a:solidFill>
                <a:latin typeface="Tahoma"/>
                <a:cs typeface="Tahoma"/>
              </a:rPr>
              <a:t>that</a:t>
            </a:r>
            <a:r>
              <a:rPr sz="1100" spc="-3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have</a:t>
            </a:r>
            <a:r>
              <a:rPr sz="1100" spc="-30" dirty="0">
                <a:solidFill>
                  <a:srgbClr val="22373A"/>
                </a:solidFill>
                <a:latin typeface="Tahoma"/>
                <a:cs typeface="Tahoma"/>
              </a:rPr>
              <a:t> </a:t>
            </a:r>
            <a:r>
              <a:rPr sz="1100" spc="-45" dirty="0">
                <a:solidFill>
                  <a:srgbClr val="22373A"/>
                </a:solidFill>
                <a:latin typeface="Tahoma"/>
                <a:cs typeface="Tahoma"/>
              </a:rPr>
              <a:t>observed.</a:t>
            </a:r>
            <a:endParaRPr sz="1100" dirty="0">
              <a:latin typeface="Tahoma"/>
              <a:cs typeface="Tahoma"/>
            </a:endParaRPr>
          </a:p>
          <a:p>
            <a:pPr marL="57150" marR="266700">
              <a:lnSpc>
                <a:spcPct val="118000"/>
              </a:lnSpc>
              <a:spcBef>
                <a:spcPts val="675"/>
              </a:spcBef>
            </a:pPr>
            <a:r>
              <a:rPr sz="1100" spc="-40" dirty="0">
                <a:solidFill>
                  <a:srgbClr val="22373A"/>
                </a:solidFill>
                <a:latin typeface="Tahoma"/>
                <a:cs typeface="Tahoma"/>
              </a:rPr>
              <a:t>Sadly,</a:t>
            </a:r>
            <a:r>
              <a:rPr sz="1100" spc="-45" dirty="0">
                <a:solidFill>
                  <a:srgbClr val="22373A"/>
                </a:solidFill>
                <a:latin typeface="Tahoma"/>
                <a:cs typeface="Tahoma"/>
              </a:rPr>
              <a:t> </a:t>
            </a:r>
            <a:r>
              <a:rPr sz="1100" spc="-10" dirty="0">
                <a:solidFill>
                  <a:srgbClr val="22373A"/>
                </a:solidFill>
                <a:latin typeface="Tahoma"/>
                <a:cs typeface="Tahoma"/>
              </a:rPr>
              <a:t>this</a:t>
            </a:r>
            <a:r>
              <a:rPr sz="1100" spc="-40" dirty="0">
                <a:solidFill>
                  <a:srgbClr val="22373A"/>
                </a:solidFill>
                <a:latin typeface="Tahoma"/>
                <a:cs typeface="Tahoma"/>
              </a:rPr>
              <a:t> </a:t>
            </a:r>
            <a:r>
              <a:rPr sz="1100" dirty="0">
                <a:solidFill>
                  <a:srgbClr val="22373A"/>
                </a:solidFill>
                <a:latin typeface="Tahoma"/>
                <a:cs typeface="Tahoma"/>
              </a:rPr>
              <a:t>is</a:t>
            </a:r>
            <a:r>
              <a:rPr sz="1100" spc="-40" dirty="0">
                <a:solidFill>
                  <a:srgbClr val="22373A"/>
                </a:solidFill>
                <a:latin typeface="Tahoma"/>
                <a:cs typeface="Tahoma"/>
              </a:rPr>
              <a:t> </a:t>
            </a:r>
            <a:r>
              <a:rPr sz="1100" spc="-35" dirty="0">
                <a:solidFill>
                  <a:srgbClr val="22373A"/>
                </a:solidFill>
                <a:latin typeface="Tahoma"/>
                <a:cs typeface="Tahoma"/>
              </a:rPr>
              <a:t>usually</a:t>
            </a:r>
            <a:r>
              <a:rPr sz="1100" spc="-40" dirty="0">
                <a:solidFill>
                  <a:srgbClr val="22373A"/>
                </a:solidFill>
                <a:latin typeface="Tahoma"/>
                <a:cs typeface="Tahoma"/>
              </a:rPr>
              <a:t> </a:t>
            </a:r>
            <a:r>
              <a:rPr sz="1100" spc="-45" dirty="0">
                <a:solidFill>
                  <a:srgbClr val="22373A"/>
                </a:solidFill>
                <a:latin typeface="Tahoma"/>
                <a:cs typeface="Tahoma"/>
              </a:rPr>
              <a:t>hard</a:t>
            </a:r>
            <a:r>
              <a:rPr sz="1100" spc="-40" dirty="0">
                <a:solidFill>
                  <a:srgbClr val="22373A"/>
                </a:solidFill>
                <a:latin typeface="Tahoma"/>
                <a:cs typeface="Tahoma"/>
              </a:rPr>
              <a:t> </a:t>
            </a:r>
            <a:r>
              <a:rPr sz="1100" dirty="0">
                <a:solidFill>
                  <a:srgbClr val="22373A"/>
                </a:solidFill>
                <a:latin typeface="Tahoma"/>
                <a:cs typeface="Tahoma"/>
              </a:rPr>
              <a:t>to</a:t>
            </a:r>
            <a:r>
              <a:rPr sz="1100" spc="-40" dirty="0">
                <a:solidFill>
                  <a:srgbClr val="22373A"/>
                </a:solidFill>
                <a:latin typeface="Tahoma"/>
                <a:cs typeface="Tahoma"/>
              </a:rPr>
              <a:t> </a:t>
            </a:r>
            <a:r>
              <a:rPr sz="1100" spc="-50" dirty="0">
                <a:solidFill>
                  <a:srgbClr val="22373A"/>
                </a:solidFill>
                <a:latin typeface="Tahoma"/>
                <a:cs typeface="Tahoma"/>
              </a:rPr>
              <a:t>work</a:t>
            </a:r>
            <a:r>
              <a:rPr sz="1100" spc="-35" dirty="0">
                <a:solidFill>
                  <a:srgbClr val="22373A"/>
                </a:solidFill>
                <a:latin typeface="Tahoma"/>
                <a:cs typeface="Tahoma"/>
              </a:rPr>
              <a:t> </a:t>
            </a:r>
            <a:r>
              <a:rPr sz="1100" dirty="0">
                <a:solidFill>
                  <a:srgbClr val="22373A"/>
                </a:solidFill>
                <a:latin typeface="Tahoma"/>
                <a:cs typeface="Tahoma"/>
              </a:rPr>
              <a:t>out</a:t>
            </a:r>
            <a:r>
              <a:rPr sz="1100" spc="-45" dirty="0">
                <a:solidFill>
                  <a:srgbClr val="22373A"/>
                </a:solidFill>
                <a:latin typeface="Tahoma"/>
                <a:cs typeface="Tahoma"/>
              </a:rPr>
              <a:t> </a:t>
            </a:r>
            <a:r>
              <a:rPr sz="1100" spc="-30" dirty="0">
                <a:solidFill>
                  <a:srgbClr val="22373A"/>
                </a:solidFill>
                <a:latin typeface="Tahoma"/>
                <a:cs typeface="Tahoma"/>
              </a:rPr>
              <a:t>directly.</a:t>
            </a:r>
            <a:r>
              <a:rPr sz="1100" spc="65" dirty="0">
                <a:solidFill>
                  <a:srgbClr val="22373A"/>
                </a:solidFill>
                <a:latin typeface="Tahoma"/>
                <a:cs typeface="Tahoma"/>
              </a:rPr>
              <a:t> </a:t>
            </a:r>
            <a:r>
              <a:rPr sz="1100" spc="-35" dirty="0">
                <a:solidFill>
                  <a:srgbClr val="22373A"/>
                </a:solidFill>
                <a:latin typeface="Tahoma"/>
                <a:cs typeface="Tahoma"/>
              </a:rPr>
              <a:t>Consider</a:t>
            </a:r>
            <a:r>
              <a:rPr sz="1100" spc="-40" dirty="0">
                <a:solidFill>
                  <a:srgbClr val="22373A"/>
                </a:solidFill>
                <a:latin typeface="Tahoma"/>
                <a:cs typeface="Tahoma"/>
              </a:rPr>
              <a:t> </a:t>
            </a:r>
            <a:r>
              <a:rPr sz="1100" spc="-25" dirty="0">
                <a:solidFill>
                  <a:srgbClr val="22373A"/>
                </a:solidFill>
                <a:latin typeface="Tahoma"/>
                <a:cs typeface="Tahoma"/>
              </a:rPr>
              <a:t>the </a:t>
            </a:r>
            <a:r>
              <a:rPr sz="1100" spc="-10" dirty="0">
                <a:solidFill>
                  <a:srgbClr val="22373A"/>
                </a:solidFill>
                <a:latin typeface="Tahoma"/>
                <a:cs typeface="Tahoma"/>
              </a:rPr>
              <a:t>example:</a:t>
            </a:r>
            <a:endParaRPr sz="1100" dirty="0">
              <a:latin typeface="Tahoma"/>
              <a:cs typeface="Tahoma"/>
            </a:endParaRPr>
          </a:p>
          <a:p>
            <a:pPr marL="334010" indent="-177800">
              <a:lnSpc>
                <a:spcPct val="100000"/>
              </a:lnSpc>
              <a:spcBef>
                <a:spcPts val="915"/>
              </a:spcBef>
              <a:buChar char="•"/>
              <a:tabLst>
                <a:tab pos="334645" algn="l"/>
              </a:tabLst>
            </a:pPr>
            <a:r>
              <a:rPr sz="1100" dirty="0">
                <a:solidFill>
                  <a:srgbClr val="22373A"/>
                </a:solidFill>
                <a:latin typeface="Tahoma"/>
                <a:cs typeface="Tahoma"/>
              </a:rPr>
              <a:t>Out</a:t>
            </a:r>
            <a:r>
              <a:rPr sz="1100" spc="-55" dirty="0">
                <a:solidFill>
                  <a:srgbClr val="22373A"/>
                </a:solidFill>
                <a:latin typeface="Tahoma"/>
                <a:cs typeface="Tahoma"/>
              </a:rPr>
              <a:t> </a:t>
            </a:r>
            <a:r>
              <a:rPr sz="1100" dirty="0">
                <a:solidFill>
                  <a:srgbClr val="22373A"/>
                </a:solidFill>
                <a:latin typeface="Tahoma"/>
                <a:cs typeface="Tahoma"/>
              </a:rPr>
              <a:t>of</a:t>
            </a:r>
            <a:r>
              <a:rPr sz="1100" spc="-40" dirty="0">
                <a:solidFill>
                  <a:srgbClr val="22373A"/>
                </a:solidFill>
                <a:latin typeface="Tahoma"/>
                <a:cs typeface="Tahoma"/>
              </a:rPr>
              <a:t> </a:t>
            </a:r>
            <a:r>
              <a:rPr sz="1100" spc="-45" dirty="0">
                <a:solidFill>
                  <a:srgbClr val="22373A"/>
                </a:solidFill>
                <a:latin typeface="Tahoma"/>
                <a:cs typeface="Tahoma"/>
              </a:rPr>
              <a:t>100</a:t>
            </a:r>
            <a:r>
              <a:rPr sz="1100" spc="-40" dirty="0">
                <a:solidFill>
                  <a:srgbClr val="22373A"/>
                </a:solidFill>
                <a:latin typeface="Tahoma"/>
                <a:cs typeface="Tahoma"/>
              </a:rPr>
              <a:t> </a:t>
            </a:r>
            <a:r>
              <a:rPr sz="1100" spc="-30" dirty="0">
                <a:solidFill>
                  <a:srgbClr val="22373A"/>
                </a:solidFill>
                <a:latin typeface="Tahoma"/>
                <a:cs typeface="Tahoma"/>
              </a:rPr>
              <a:t>dice,</a:t>
            </a:r>
            <a:r>
              <a:rPr sz="1100" spc="-45" dirty="0">
                <a:solidFill>
                  <a:srgbClr val="22373A"/>
                </a:solidFill>
                <a:latin typeface="Tahoma"/>
                <a:cs typeface="Tahoma"/>
              </a:rPr>
              <a:t> </a:t>
            </a:r>
            <a:r>
              <a:rPr sz="1100" dirty="0">
                <a:solidFill>
                  <a:srgbClr val="22373A"/>
                </a:solidFill>
                <a:latin typeface="Tahoma"/>
                <a:cs typeface="Tahoma"/>
              </a:rPr>
              <a:t>1</a:t>
            </a:r>
            <a:r>
              <a:rPr sz="1100" spc="-45" dirty="0">
                <a:solidFill>
                  <a:srgbClr val="22373A"/>
                </a:solidFill>
                <a:latin typeface="Tahoma"/>
                <a:cs typeface="Tahoma"/>
              </a:rPr>
              <a:t> </a:t>
            </a:r>
            <a:r>
              <a:rPr sz="1100" dirty="0">
                <a:solidFill>
                  <a:srgbClr val="22373A"/>
                </a:solidFill>
                <a:latin typeface="Tahoma"/>
                <a:cs typeface="Tahoma"/>
              </a:rPr>
              <a:t>is</a:t>
            </a:r>
            <a:r>
              <a:rPr sz="1100" spc="-40" dirty="0">
                <a:solidFill>
                  <a:srgbClr val="22373A"/>
                </a:solidFill>
                <a:latin typeface="Tahoma"/>
                <a:cs typeface="Tahoma"/>
              </a:rPr>
              <a:t> </a:t>
            </a:r>
            <a:r>
              <a:rPr sz="1100" spc="-45" dirty="0">
                <a:solidFill>
                  <a:srgbClr val="22373A"/>
                </a:solidFill>
                <a:latin typeface="Tahoma"/>
                <a:cs typeface="Tahoma"/>
              </a:rPr>
              <a:t>loaded</a:t>
            </a:r>
            <a:r>
              <a:rPr sz="1100" spc="-40" dirty="0">
                <a:solidFill>
                  <a:srgbClr val="22373A"/>
                </a:solidFill>
                <a:latin typeface="Tahoma"/>
                <a:cs typeface="Tahoma"/>
              </a:rPr>
              <a:t> and</a:t>
            </a:r>
            <a:r>
              <a:rPr sz="1100" spc="-45" dirty="0">
                <a:solidFill>
                  <a:srgbClr val="22373A"/>
                </a:solidFill>
                <a:latin typeface="Tahoma"/>
                <a:cs typeface="Tahoma"/>
              </a:rPr>
              <a:t> </a:t>
            </a:r>
            <a:r>
              <a:rPr sz="1100" spc="-20" dirty="0">
                <a:solidFill>
                  <a:srgbClr val="22373A"/>
                </a:solidFill>
                <a:latin typeface="Tahoma"/>
                <a:cs typeface="Tahoma"/>
              </a:rPr>
              <a:t>rolls</a:t>
            </a:r>
            <a:r>
              <a:rPr sz="1100" spc="-40" dirty="0">
                <a:solidFill>
                  <a:srgbClr val="22373A"/>
                </a:solidFill>
                <a:latin typeface="Tahoma"/>
                <a:cs typeface="Tahoma"/>
              </a:rPr>
              <a:t> </a:t>
            </a:r>
            <a:r>
              <a:rPr sz="1100" dirty="0">
                <a:solidFill>
                  <a:srgbClr val="22373A"/>
                </a:solidFill>
                <a:latin typeface="Tahoma"/>
                <a:cs typeface="Tahoma"/>
              </a:rPr>
              <a:t>a</a:t>
            </a:r>
            <a:r>
              <a:rPr sz="1100" spc="-45" dirty="0">
                <a:solidFill>
                  <a:srgbClr val="22373A"/>
                </a:solidFill>
                <a:latin typeface="Tahoma"/>
                <a:cs typeface="Tahoma"/>
              </a:rPr>
              <a:t> </a:t>
            </a:r>
            <a:r>
              <a:rPr sz="1100" dirty="0">
                <a:solidFill>
                  <a:srgbClr val="22373A"/>
                </a:solidFill>
                <a:latin typeface="Tahoma"/>
                <a:cs typeface="Tahoma"/>
              </a:rPr>
              <a:t>6</a:t>
            </a:r>
            <a:r>
              <a:rPr sz="1100" spc="-45" dirty="0">
                <a:solidFill>
                  <a:srgbClr val="22373A"/>
                </a:solidFill>
                <a:latin typeface="Tahoma"/>
                <a:cs typeface="Tahoma"/>
              </a:rPr>
              <a:t> </a:t>
            </a:r>
            <a:r>
              <a:rPr sz="1100" spc="-10" dirty="0">
                <a:solidFill>
                  <a:srgbClr val="22373A"/>
                </a:solidFill>
                <a:latin typeface="Tahoma"/>
                <a:cs typeface="Tahoma"/>
              </a:rPr>
              <a:t>half</a:t>
            </a:r>
            <a:r>
              <a:rPr sz="1100" spc="-45" dirty="0">
                <a:solidFill>
                  <a:srgbClr val="22373A"/>
                </a:solidFill>
                <a:latin typeface="Tahoma"/>
                <a:cs typeface="Tahoma"/>
              </a:rPr>
              <a:t> </a:t>
            </a:r>
            <a:r>
              <a:rPr sz="1100" dirty="0">
                <a:solidFill>
                  <a:srgbClr val="22373A"/>
                </a:solidFill>
                <a:latin typeface="Tahoma"/>
                <a:cs typeface="Tahoma"/>
              </a:rPr>
              <a:t>of</a:t>
            </a:r>
            <a:r>
              <a:rPr sz="1100" spc="-45" dirty="0">
                <a:solidFill>
                  <a:srgbClr val="22373A"/>
                </a:solidFill>
                <a:latin typeface="Tahoma"/>
                <a:cs typeface="Tahoma"/>
              </a:rPr>
              <a:t> </a:t>
            </a:r>
            <a:r>
              <a:rPr sz="1100" spc="-10" dirty="0">
                <a:solidFill>
                  <a:srgbClr val="22373A"/>
                </a:solidFill>
                <a:latin typeface="Tahoma"/>
                <a:cs typeface="Tahoma"/>
              </a:rPr>
              <a:t>the</a:t>
            </a:r>
            <a:r>
              <a:rPr sz="1100" spc="-40" dirty="0">
                <a:solidFill>
                  <a:srgbClr val="22373A"/>
                </a:solidFill>
                <a:latin typeface="Tahoma"/>
                <a:cs typeface="Tahoma"/>
              </a:rPr>
              <a:t> </a:t>
            </a:r>
            <a:r>
              <a:rPr sz="1100" spc="-10" dirty="0">
                <a:solidFill>
                  <a:srgbClr val="22373A"/>
                </a:solidFill>
                <a:latin typeface="Tahoma"/>
                <a:cs typeface="Tahoma"/>
              </a:rPr>
              <a:t>time.</a:t>
            </a:r>
            <a:endParaRPr sz="1100" dirty="0">
              <a:latin typeface="Tahoma"/>
              <a:cs typeface="Tahoma"/>
            </a:endParaRPr>
          </a:p>
          <a:p>
            <a:pPr marL="334010" indent="-177800">
              <a:lnSpc>
                <a:spcPct val="100000"/>
              </a:lnSpc>
              <a:spcBef>
                <a:spcPts val="240"/>
              </a:spcBef>
              <a:buChar char="•"/>
              <a:tabLst>
                <a:tab pos="334645" algn="l"/>
              </a:tabLst>
            </a:pPr>
            <a:r>
              <a:rPr sz="1100" spc="-45" dirty="0">
                <a:solidFill>
                  <a:srgbClr val="22373A"/>
                </a:solidFill>
                <a:latin typeface="Tahoma"/>
                <a:cs typeface="Tahoma"/>
              </a:rPr>
              <a:t>Suppose </a:t>
            </a:r>
            <a:r>
              <a:rPr sz="1100" spc="-105" dirty="0">
                <a:solidFill>
                  <a:srgbClr val="22373A"/>
                </a:solidFill>
                <a:latin typeface="Tahoma"/>
                <a:cs typeface="Tahoma"/>
              </a:rPr>
              <a:t>we</a:t>
            </a:r>
            <a:r>
              <a:rPr sz="1100" spc="20" dirty="0">
                <a:solidFill>
                  <a:srgbClr val="22373A"/>
                </a:solidFill>
                <a:latin typeface="Tahoma"/>
                <a:cs typeface="Tahoma"/>
              </a:rPr>
              <a:t> </a:t>
            </a:r>
            <a:r>
              <a:rPr sz="1100" spc="-35" dirty="0">
                <a:solidFill>
                  <a:srgbClr val="22373A"/>
                </a:solidFill>
                <a:latin typeface="Tahoma"/>
                <a:cs typeface="Tahoma"/>
              </a:rPr>
              <a:t>select</a:t>
            </a:r>
            <a:r>
              <a:rPr sz="1100" spc="-50" dirty="0">
                <a:solidFill>
                  <a:srgbClr val="22373A"/>
                </a:solidFill>
                <a:latin typeface="Tahoma"/>
                <a:cs typeface="Tahoma"/>
              </a:rPr>
              <a:t> </a:t>
            </a:r>
            <a:r>
              <a:rPr sz="1100" dirty="0">
                <a:solidFill>
                  <a:srgbClr val="22373A"/>
                </a:solidFill>
                <a:latin typeface="Tahoma"/>
                <a:cs typeface="Tahoma"/>
              </a:rPr>
              <a:t>a</a:t>
            </a:r>
            <a:r>
              <a:rPr sz="1100" spc="-65" dirty="0">
                <a:solidFill>
                  <a:srgbClr val="22373A"/>
                </a:solidFill>
                <a:latin typeface="Tahoma"/>
                <a:cs typeface="Tahoma"/>
              </a:rPr>
              <a:t> </a:t>
            </a:r>
            <a:r>
              <a:rPr sz="1100" spc="-20" dirty="0">
                <a:solidFill>
                  <a:srgbClr val="22373A"/>
                </a:solidFill>
                <a:latin typeface="Tahoma"/>
                <a:cs typeface="Tahoma"/>
              </a:rPr>
              <a:t>die</a:t>
            </a:r>
            <a:r>
              <a:rPr sz="1100" spc="-35" dirty="0">
                <a:solidFill>
                  <a:srgbClr val="22373A"/>
                </a:solidFill>
                <a:latin typeface="Tahoma"/>
                <a:cs typeface="Tahoma"/>
              </a:rPr>
              <a:t> </a:t>
            </a:r>
            <a:r>
              <a:rPr sz="1100" dirty="0">
                <a:solidFill>
                  <a:srgbClr val="22373A"/>
                </a:solidFill>
                <a:latin typeface="Tahoma"/>
                <a:cs typeface="Tahoma"/>
              </a:rPr>
              <a:t>at</a:t>
            </a:r>
            <a:r>
              <a:rPr sz="1100" spc="-30" dirty="0">
                <a:solidFill>
                  <a:srgbClr val="22373A"/>
                </a:solidFill>
                <a:latin typeface="Tahoma"/>
                <a:cs typeface="Tahoma"/>
              </a:rPr>
              <a:t> </a:t>
            </a:r>
            <a:r>
              <a:rPr sz="1100" spc="-45" dirty="0">
                <a:solidFill>
                  <a:srgbClr val="22373A"/>
                </a:solidFill>
                <a:latin typeface="Tahoma"/>
                <a:cs typeface="Tahoma"/>
              </a:rPr>
              <a:t>random</a:t>
            </a:r>
            <a:r>
              <a:rPr sz="1100" spc="-40" dirty="0">
                <a:solidFill>
                  <a:srgbClr val="22373A"/>
                </a:solidFill>
                <a:latin typeface="Tahoma"/>
                <a:cs typeface="Tahoma"/>
              </a:rPr>
              <a:t> and</a:t>
            </a:r>
            <a:r>
              <a:rPr sz="1100" spc="-35" dirty="0">
                <a:solidFill>
                  <a:srgbClr val="22373A"/>
                </a:solidFill>
                <a:latin typeface="Tahoma"/>
                <a:cs typeface="Tahoma"/>
              </a:rPr>
              <a:t> </a:t>
            </a:r>
            <a:r>
              <a:rPr sz="1100" dirty="0">
                <a:solidFill>
                  <a:srgbClr val="22373A"/>
                </a:solidFill>
                <a:latin typeface="Tahoma"/>
                <a:cs typeface="Tahoma"/>
              </a:rPr>
              <a:t>roll</a:t>
            </a:r>
            <a:r>
              <a:rPr sz="1100" spc="-30" dirty="0">
                <a:solidFill>
                  <a:srgbClr val="22373A"/>
                </a:solidFill>
                <a:latin typeface="Tahoma"/>
                <a:cs typeface="Tahoma"/>
              </a:rPr>
              <a:t> </a:t>
            </a:r>
            <a:r>
              <a:rPr sz="1100" dirty="0">
                <a:solidFill>
                  <a:srgbClr val="22373A"/>
                </a:solidFill>
                <a:latin typeface="Tahoma"/>
                <a:cs typeface="Tahoma"/>
              </a:rPr>
              <a:t>a</a:t>
            </a:r>
            <a:r>
              <a:rPr sz="1100" spc="-40" dirty="0">
                <a:solidFill>
                  <a:srgbClr val="22373A"/>
                </a:solidFill>
                <a:latin typeface="Tahoma"/>
                <a:cs typeface="Tahoma"/>
              </a:rPr>
              <a:t> </a:t>
            </a:r>
            <a:r>
              <a:rPr sz="1100" spc="-25" dirty="0">
                <a:solidFill>
                  <a:srgbClr val="22373A"/>
                </a:solidFill>
                <a:latin typeface="Tahoma"/>
                <a:cs typeface="Tahoma"/>
              </a:rPr>
              <a:t>6.</a:t>
            </a:r>
            <a:endParaRPr sz="1100" dirty="0">
              <a:latin typeface="Tahoma"/>
              <a:cs typeface="Tahoma"/>
            </a:endParaRPr>
          </a:p>
          <a:p>
            <a:pPr marL="334010" indent="-177800">
              <a:lnSpc>
                <a:spcPct val="100000"/>
              </a:lnSpc>
              <a:spcBef>
                <a:spcPts val="235"/>
              </a:spcBef>
              <a:buChar char="•"/>
              <a:tabLst>
                <a:tab pos="334645" algn="l"/>
              </a:tabLst>
            </a:pPr>
            <a:r>
              <a:rPr sz="1100" dirty="0">
                <a:solidFill>
                  <a:srgbClr val="22373A"/>
                </a:solidFill>
                <a:latin typeface="Tahoma"/>
                <a:cs typeface="Tahoma"/>
              </a:rPr>
              <a:t>What</a:t>
            </a:r>
            <a:r>
              <a:rPr sz="1100" spc="-70" dirty="0">
                <a:solidFill>
                  <a:srgbClr val="22373A"/>
                </a:solidFill>
                <a:latin typeface="Tahoma"/>
                <a:cs typeface="Tahoma"/>
              </a:rPr>
              <a:t> </a:t>
            </a:r>
            <a:r>
              <a:rPr sz="1100" dirty="0">
                <a:solidFill>
                  <a:srgbClr val="22373A"/>
                </a:solidFill>
                <a:latin typeface="Tahoma"/>
                <a:cs typeface="Tahoma"/>
              </a:rPr>
              <a:t>is</a:t>
            </a:r>
            <a:r>
              <a:rPr sz="1100" spc="-20" dirty="0">
                <a:solidFill>
                  <a:srgbClr val="22373A"/>
                </a:solidFill>
                <a:latin typeface="Tahoma"/>
                <a:cs typeface="Tahoma"/>
              </a:rPr>
              <a:t> the</a:t>
            </a:r>
            <a:r>
              <a:rPr sz="1100" spc="-30" dirty="0">
                <a:solidFill>
                  <a:srgbClr val="22373A"/>
                </a:solidFill>
                <a:latin typeface="Tahoma"/>
                <a:cs typeface="Tahoma"/>
              </a:rPr>
              <a:t> </a:t>
            </a:r>
            <a:r>
              <a:rPr sz="1100" spc="-35" dirty="0">
                <a:solidFill>
                  <a:srgbClr val="22373A"/>
                </a:solidFill>
                <a:latin typeface="Tahoma"/>
                <a:cs typeface="Tahoma"/>
              </a:rPr>
              <a:t>probability</a:t>
            </a:r>
            <a:r>
              <a:rPr sz="1100" spc="-20" dirty="0">
                <a:solidFill>
                  <a:srgbClr val="22373A"/>
                </a:solidFill>
                <a:latin typeface="Tahoma"/>
                <a:cs typeface="Tahoma"/>
              </a:rPr>
              <a:t> </a:t>
            </a:r>
            <a:r>
              <a:rPr sz="1100" dirty="0">
                <a:solidFill>
                  <a:srgbClr val="22373A"/>
                </a:solidFill>
                <a:latin typeface="Tahoma"/>
                <a:cs typeface="Tahoma"/>
              </a:rPr>
              <a:t>that</a:t>
            </a:r>
            <a:r>
              <a:rPr sz="1100" spc="-3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have</a:t>
            </a:r>
            <a:r>
              <a:rPr sz="1100" spc="-25" dirty="0">
                <a:solidFill>
                  <a:srgbClr val="22373A"/>
                </a:solidFill>
                <a:latin typeface="Tahoma"/>
                <a:cs typeface="Tahoma"/>
              </a:rPr>
              <a:t> </a:t>
            </a:r>
            <a:r>
              <a:rPr sz="1100" spc="-30" dirty="0">
                <a:solidFill>
                  <a:srgbClr val="22373A"/>
                </a:solidFill>
                <a:latin typeface="Tahoma"/>
                <a:cs typeface="Tahoma"/>
              </a:rPr>
              <a:t>rolled</a:t>
            </a:r>
            <a:r>
              <a:rPr sz="1100" spc="-25" dirty="0">
                <a:solidFill>
                  <a:srgbClr val="22373A"/>
                </a:solidFill>
                <a:latin typeface="Tahoma"/>
                <a:cs typeface="Tahoma"/>
              </a:rPr>
              <a:t> </a:t>
            </a:r>
            <a:r>
              <a:rPr sz="1100" spc="-20" dirty="0">
                <a:solidFill>
                  <a:srgbClr val="22373A"/>
                </a:solidFill>
                <a:latin typeface="Tahoma"/>
                <a:cs typeface="Tahoma"/>
              </a:rPr>
              <a:t>the</a:t>
            </a:r>
            <a:r>
              <a:rPr sz="1100" spc="-30" dirty="0">
                <a:solidFill>
                  <a:srgbClr val="22373A"/>
                </a:solidFill>
                <a:latin typeface="Tahoma"/>
                <a:cs typeface="Tahoma"/>
              </a:rPr>
              <a:t> </a:t>
            </a:r>
            <a:r>
              <a:rPr sz="1100" spc="-50" dirty="0">
                <a:solidFill>
                  <a:srgbClr val="22373A"/>
                </a:solidFill>
                <a:latin typeface="Tahoma"/>
                <a:cs typeface="Tahoma"/>
              </a:rPr>
              <a:t>loaded</a:t>
            </a:r>
            <a:r>
              <a:rPr sz="1100" spc="-25" dirty="0">
                <a:solidFill>
                  <a:srgbClr val="22373A"/>
                </a:solidFill>
                <a:latin typeface="Tahoma"/>
                <a:cs typeface="Tahoma"/>
              </a:rPr>
              <a:t> </a:t>
            </a:r>
            <a:r>
              <a:rPr sz="1100" spc="-20" dirty="0">
                <a:solidFill>
                  <a:srgbClr val="22373A"/>
                </a:solidFill>
                <a:latin typeface="Tahoma"/>
                <a:cs typeface="Tahoma"/>
              </a:rPr>
              <a:t>die?</a:t>
            </a:r>
            <a:endParaRPr sz="1100" dirty="0">
              <a:latin typeface="Tahoma"/>
              <a:cs typeface="Tahoma"/>
            </a:endParaRPr>
          </a:p>
          <a:p>
            <a:pPr marL="334010" indent="-177800">
              <a:lnSpc>
                <a:spcPct val="100000"/>
              </a:lnSpc>
              <a:spcBef>
                <a:spcPts val="240"/>
              </a:spcBef>
              <a:buChar char="•"/>
              <a:tabLst>
                <a:tab pos="334645" algn="l"/>
              </a:tabLst>
            </a:pPr>
            <a:r>
              <a:rPr sz="1100" dirty="0">
                <a:solidFill>
                  <a:srgbClr val="22373A"/>
                </a:solidFill>
                <a:latin typeface="Tahoma"/>
                <a:cs typeface="Tahoma"/>
              </a:rPr>
              <a:t>We</a:t>
            </a:r>
            <a:r>
              <a:rPr sz="1100" spc="-30" dirty="0">
                <a:solidFill>
                  <a:srgbClr val="22373A"/>
                </a:solidFill>
                <a:latin typeface="Tahoma"/>
                <a:cs typeface="Tahoma"/>
              </a:rPr>
              <a:t> </a:t>
            </a:r>
            <a:r>
              <a:rPr sz="1100" dirty="0">
                <a:solidFill>
                  <a:srgbClr val="22373A"/>
                </a:solidFill>
                <a:latin typeface="Tahoma"/>
                <a:cs typeface="Tahoma"/>
              </a:rPr>
              <a:t>will</a:t>
            </a:r>
            <a:r>
              <a:rPr sz="1100" spc="-25" dirty="0">
                <a:solidFill>
                  <a:srgbClr val="22373A"/>
                </a:solidFill>
                <a:latin typeface="Tahoma"/>
                <a:cs typeface="Tahoma"/>
              </a:rPr>
              <a:t> </a:t>
            </a:r>
            <a:r>
              <a:rPr sz="1100" spc="-60" dirty="0">
                <a:solidFill>
                  <a:srgbClr val="22373A"/>
                </a:solidFill>
                <a:latin typeface="Tahoma"/>
                <a:cs typeface="Tahoma"/>
              </a:rPr>
              <a:t>denote</a:t>
            </a:r>
            <a:r>
              <a:rPr sz="1100" spc="-25" dirty="0">
                <a:solidFill>
                  <a:srgbClr val="22373A"/>
                </a:solidFill>
                <a:latin typeface="Tahoma"/>
                <a:cs typeface="Tahoma"/>
              </a:rPr>
              <a:t> </a:t>
            </a:r>
            <a:r>
              <a:rPr sz="1100" spc="-10" dirty="0">
                <a:solidFill>
                  <a:srgbClr val="22373A"/>
                </a:solidFill>
                <a:latin typeface="Tahoma"/>
                <a:cs typeface="Tahoma"/>
              </a:rPr>
              <a:t>this</a:t>
            </a:r>
            <a:r>
              <a:rPr sz="1100" spc="-30" dirty="0">
                <a:solidFill>
                  <a:srgbClr val="22373A"/>
                </a:solidFill>
                <a:latin typeface="Tahoma"/>
                <a:cs typeface="Tahoma"/>
              </a:rPr>
              <a:t> </a:t>
            </a:r>
            <a:r>
              <a:rPr sz="1100" spc="-45" dirty="0">
                <a:solidFill>
                  <a:srgbClr val="22373A"/>
                </a:solidFill>
                <a:latin typeface="Tahoma"/>
                <a:cs typeface="Tahoma"/>
              </a:rPr>
              <a:t>hypothesis</a:t>
            </a:r>
            <a:r>
              <a:rPr sz="1100" spc="-25" dirty="0">
                <a:solidFill>
                  <a:srgbClr val="22373A"/>
                </a:solidFill>
                <a:latin typeface="Tahoma"/>
                <a:cs typeface="Tahoma"/>
              </a:rPr>
              <a:t> </a:t>
            </a:r>
            <a:r>
              <a:rPr sz="1100" i="1" spc="-25" dirty="0">
                <a:solidFill>
                  <a:srgbClr val="22373A"/>
                </a:solidFill>
                <a:latin typeface="Arial"/>
                <a:cs typeface="Arial"/>
              </a:rPr>
              <a:t>H</a:t>
            </a:r>
            <a:r>
              <a:rPr sz="1200" i="1" spc="-37" baseline="-13888" dirty="0">
                <a:solidFill>
                  <a:srgbClr val="22373A"/>
                </a:solidFill>
                <a:latin typeface="Arial"/>
                <a:cs typeface="Arial"/>
              </a:rPr>
              <a:t>L</a:t>
            </a:r>
            <a:r>
              <a:rPr sz="1100" spc="-25" dirty="0">
                <a:solidFill>
                  <a:srgbClr val="22373A"/>
                </a:solidFill>
                <a:latin typeface="Tahoma"/>
                <a:cs typeface="Tahoma"/>
              </a:rPr>
              <a:t>.</a:t>
            </a:r>
            <a:endParaRPr sz="1100" dirty="0">
              <a:latin typeface="Tahoma"/>
              <a:cs typeface="Tahoma"/>
            </a:endParaRPr>
          </a:p>
          <a:p>
            <a:pPr marL="50800">
              <a:lnSpc>
                <a:spcPct val="100000"/>
              </a:lnSpc>
              <a:spcBef>
                <a:spcPts val="915"/>
              </a:spcBef>
            </a:pPr>
            <a:r>
              <a:rPr sz="1100" dirty="0">
                <a:solidFill>
                  <a:srgbClr val="22373A"/>
                </a:solidFill>
                <a:latin typeface="Tahoma"/>
                <a:cs typeface="Tahoma"/>
              </a:rPr>
              <a:t>We</a:t>
            </a:r>
            <a:r>
              <a:rPr sz="1100" spc="-30" dirty="0">
                <a:solidFill>
                  <a:srgbClr val="22373A"/>
                </a:solidFill>
                <a:latin typeface="Tahoma"/>
                <a:cs typeface="Tahoma"/>
              </a:rPr>
              <a:t> </a:t>
            </a:r>
            <a:r>
              <a:rPr sz="1100" spc="-40" dirty="0">
                <a:solidFill>
                  <a:srgbClr val="22373A"/>
                </a:solidFill>
                <a:latin typeface="Tahoma"/>
                <a:cs typeface="Tahoma"/>
              </a:rPr>
              <a:t>want</a:t>
            </a:r>
            <a:r>
              <a:rPr sz="1100" spc="-35"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spc="-50" dirty="0">
                <a:solidFill>
                  <a:srgbClr val="22373A"/>
                </a:solidFill>
                <a:latin typeface="Tahoma"/>
                <a:cs typeface="Tahoma"/>
              </a:rPr>
              <a:t>know</a:t>
            </a:r>
            <a:r>
              <a:rPr sz="1100" spc="-30"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100" i="1" dirty="0">
                <a:solidFill>
                  <a:srgbClr val="22373A"/>
                </a:solidFill>
                <a:latin typeface="Meiryo"/>
                <a:cs typeface="Meiryo"/>
              </a:rPr>
              <a:t>|</a:t>
            </a:r>
            <a:r>
              <a:rPr sz="1100" i="1" dirty="0">
                <a:solidFill>
                  <a:srgbClr val="22373A"/>
                </a:solidFill>
                <a:latin typeface="Arial"/>
                <a:cs typeface="Arial"/>
              </a:rPr>
              <a:t>D</a:t>
            </a:r>
            <a:r>
              <a:rPr sz="1100" dirty="0">
                <a:solidFill>
                  <a:srgbClr val="22373A"/>
                </a:solidFill>
                <a:latin typeface="Tahoma"/>
                <a:cs typeface="Tahoma"/>
              </a:rPr>
              <a:t>)</a:t>
            </a:r>
            <a:r>
              <a:rPr sz="1100" spc="-85" dirty="0">
                <a:solidFill>
                  <a:srgbClr val="22373A"/>
                </a:solidFill>
                <a:latin typeface="Tahoma"/>
                <a:cs typeface="Tahoma"/>
              </a:rPr>
              <a:t> </a:t>
            </a:r>
            <a:r>
              <a:rPr sz="1100" dirty="0">
                <a:solidFill>
                  <a:srgbClr val="22373A"/>
                </a:solidFill>
                <a:latin typeface="Tahoma"/>
                <a:cs typeface="Tahoma"/>
              </a:rPr>
              <a:t>=,</a:t>
            </a:r>
            <a:r>
              <a:rPr sz="1100" spc="-35" dirty="0">
                <a:solidFill>
                  <a:srgbClr val="22373A"/>
                </a:solidFill>
                <a:latin typeface="Tahoma"/>
                <a:cs typeface="Tahoma"/>
              </a:rPr>
              <a:t> </a:t>
            </a:r>
            <a:r>
              <a:rPr sz="1100" dirty="0">
                <a:solidFill>
                  <a:srgbClr val="22373A"/>
                </a:solidFill>
                <a:latin typeface="Tahoma"/>
                <a:cs typeface="Tahoma"/>
              </a:rPr>
              <a:t>but</a:t>
            </a:r>
            <a:r>
              <a:rPr sz="1100" spc="-25" dirty="0">
                <a:solidFill>
                  <a:srgbClr val="22373A"/>
                </a:solidFill>
                <a:latin typeface="Tahoma"/>
                <a:cs typeface="Tahoma"/>
              </a:rPr>
              <a:t> calculating</a:t>
            </a:r>
            <a:r>
              <a:rPr sz="1100" spc="-35" dirty="0">
                <a:solidFill>
                  <a:srgbClr val="22373A"/>
                </a:solidFill>
                <a:latin typeface="Tahoma"/>
                <a:cs typeface="Tahoma"/>
              </a:rPr>
              <a:t> </a:t>
            </a:r>
            <a:r>
              <a:rPr sz="1100" spc="-10" dirty="0">
                <a:solidFill>
                  <a:srgbClr val="22373A"/>
                </a:solidFill>
                <a:latin typeface="Tahoma"/>
                <a:cs typeface="Tahoma"/>
              </a:rPr>
              <a:t>this</a:t>
            </a:r>
            <a:r>
              <a:rPr sz="1100" spc="-30" dirty="0">
                <a:solidFill>
                  <a:srgbClr val="22373A"/>
                </a:solidFill>
                <a:latin typeface="Tahoma"/>
                <a:cs typeface="Tahoma"/>
              </a:rPr>
              <a:t> </a:t>
            </a:r>
            <a:r>
              <a:rPr sz="1100" dirty="0">
                <a:solidFill>
                  <a:srgbClr val="22373A"/>
                </a:solidFill>
                <a:latin typeface="Tahoma"/>
                <a:cs typeface="Tahoma"/>
              </a:rPr>
              <a:t>is</a:t>
            </a:r>
            <a:r>
              <a:rPr sz="1100" spc="-30" dirty="0">
                <a:solidFill>
                  <a:srgbClr val="22373A"/>
                </a:solidFill>
                <a:latin typeface="Tahoma"/>
                <a:cs typeface="Tahoma"/>
              </a:rPr>
              <a:t> </a:t>
            </a:r>
            <a:r>
              <a:rPr sz="1100" spc="-10" dirty="0">
                <a:solidFill>
                  <a:srgbClr val="22373A"/>
                </a:solidFill>
                <a:latin typeface="Tahoma"/>
                <a:cs typeface="Tahoma"/>
              </a:rPr>
              <a:t>hard!</a:t>
            </a:r>
            <a:endParaRPr sz="1100" dirty="0">
              <a:latin typeface="Tahoma"/>
              <a:cs typeface="Tahoma"/>
            </a:endParaRPr>
          </a:p>
          <a:p>
            <a:pPr>
              <a:lnSpc>
                <a:spcPct val="100000"/>
              </a:lnSpc>
            </a:pPr>
            <a:endParaRPr sz="2050" dirty="0">
              <a:latin typeface="Tahoma"/>
              <a:cs typeface="Tahoma"/>
            </a:endParaRPr>
          </a:p>
          <a:p>
            <a:pPr marL="205104" algn="ctr">
              <a:lnSpc>
                <a:spcPct val="100000"/>
              </a:lnSpc>
            </a:pPr>
            <a:r>
              <a:rPr sz="1100" i="1" spc="-25" dirty="0">
                <a:solidFill>
                  <a:srgbClr val="22373A"/>
                </a:solidFill>
                <a:latin typeface="Arial"/>
                <a:cs typeface="Arial"/>
              </a:rPr>
              <a:t>P</a:t>
            </a:r>
            <a:r>
              <a:rPr sz="1100" spc="-25" dirty="0">
                <a:solidFill>
                  <a:srgbClr val="22373A"/>
                </a:solidFill>
                <a:latin typeface="Tahoma"/>
                <a:cs typeface="Tahoma"/>
              </a:rPr>
              <a:t>(</a:t>
            </a:r>
            <a:r>
              <a:rPr sz="1100" i="1" spc="-25" dirty="0">
                <a:solidFill>
                  <a:srgbClr val="22373A"/>
                </a:solidFill>
                <a:latin typeface="Arial"/>
                <a:cs typeface="Arial"/>
              </a:rPr>
              <a:t>H</a:t>
            </a:r>
            <a:r>
              <a:rPr sz="1200" i="1" spc="-37" baseline="-13888" dirty="0">
                <a:solidFill>
                  <a:srgbClr val="22373A"/>
                </a:solidFill>
                <a:latin typeface="Arial"/>
                <a:cs typeface="Arial"/>
              </a:rPr>
              <a:t>L</a:t>
            </a:r>
            <a:r>
              <a:rPr sz="1100" i="1" spc="-25" dirty="0">
                <a:solidFill>
                  <a:srgbClr val="22373A"/>
                </a:solidFill>
                <a:latin typeface="Meiryo"/>
                <a:cs typeface="Meiryo"/>
              </a:rPr>
              <a:t>|</a:t>
            </a:r>
            <a:r>
              <a:rPr sz="1100" spc="-25" dirty="0">
                <a:solidFill>
                  <a:srgbClr val="22373A"/>
                </a:solidFill>
                <a:latin typeface="Tahoma"/>
                <a:cs typeface="Tahoma"/>
              </a:rPr>
              <a:t>6)</a:t>
            </a:r>
            <a:r>
              <a:rPr sz="1100" spc="-45" dirty="0">
                <a:solidFill>
                  <a:srgbClr val="22373A"/>
                </a:solidFill>
                <a:latin typeface="Tahoma"/>
                <a:cs typeface="Tahoma"/>
              </a:rPr>
              <a:t> </a:t>
            </a:r>
            <a:r>
              <a:rPr sz="1100" spc="-20" dirty="0">
                <a:solidFill>
                  <a:srgbClr val="22373A"/>
                </a:solidFill>
                <a:latin typeface="Tahoma"/>
                <a:cs typeface="Tahoma"/>
              </a:rPr>
              <a:t>=???</a:t>
            </a:r>
            <a:endParaRPr sz="1100" dirty="0">
              <a:latin typeface="Tahoma"/>
              <a:cs typeface="Tahoma"/>
            </a:endParaRPr>
          </a:p>
        </p:txBody>
      </p:sp>
    </p:spTree>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741170" cy="207645"/>
          </a:xfrm>
          <a:prstGeom prst="rect">
            <a:avLst/>
          </a:prstGeom>
        </p:spPr>
        <p:txBody>
          <a:bodyPr vert="horz" wrap="square" lIns="0" tIns="12065" rIns="0" bIns="0" rtlCol="0">
            <a:spAutoFit/>
          </a:bodyPr>
          <a:lstStyle/>
          <a:p>
            <a:pPr marL="12700">
              <a:lnSpc>
                <a:spcPct val="100000"/>
              </a:lnSpc>
              <a:spcBef>
                <a:spcPts val="95"/>
              </a:spcBef>
            </a:pPr>
            <a:r>
              <a:rPr spc="-60" dirty="0"/>
              <a:t>Bayes</a:t>
            </a:r>
            <a:r>
              <a:rPr spc="-25" dirty="0"/>
              <a:t> </a:t>
            </a:r>
            <a:r>
              <a:rPr spc="-10" dirty="0"/>
              <a:t>Theorem</a:t>
            </a:r>
            <a:r>
              <a:rPr spc="-20" dirty="0"/>
              <a:t> </a:t>
            </a:r>
            <a:r>
              <a:rPr spc="-40" dirty="0"/>
              <a:t>Example</a:t>
            </a:r>
          </a:p>
        </p:txBody>
      </p:sp>
      <p:sp>
        <p:nvSpPr>
          <p:cNvPr id="7" name="object 7"/>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16</a:t>
            </a:r>
          </a:p>
        </p:txBody>
      </p:sp>
      <p:sp>
        <p:nvSpPr>
          <p:cNvPr id="3" name="object 3"/>
          <p:cNvSpPr txBox="1"/>
          <p:nvPr/>
        </p:nvSpPr>
        <p:spPr>
          <a:xfrm>
            <a:off x="340791" y="785747"/>
            <a:ext cx="3778250" cy="191770"/>
          </a:xfrm>
          <a:prstGeom prst="rect">
            <a:avLst/>
          </a:prstGeom>
        </p:spPr>
        <p:txBody>
          <a:bodyPr vert="horz" wrap="square" lIns="0" tIns="11430" rIns="0" bIns="0" rtlCol="0">
            <a:spAutoFit/>
          </a:bodyPr>
          <a:lstStyle/>
          <a:p>
            <a:pPr marL="12700">
              <a:lnSpc>
                <a:spcPct val="100000"/>
              </a:lnSpc>
              <a:spcBef>
                <a:spcPts val="90"/>
              </a:spcBef>
            </a:pPr>
            <a:r>
              <a:rPr sz="1100" spc="-10" dirty="0">
                <a:solidFill>
                  <a:srgbClr val="22373A"/>
                </a:solidFill>
                <a:latin typeface="Tahoma"/>
                <a:cs typeface="Tahoma"/>
              </a:rPr>
              <a:t>Writing</a:t>
            </a:r>
            <a:r>
              <a:rPr sz="1100" spc="-35" dirty="0">
                <a:solidFill>
                  <a:srgbClr val="22373A"/>
                </a:solidFill>
                <a:latin typeface="Tahoma"/>
                <a:cs typeface="Tahoma"/>
              </a:rPr>
              <a:t> </a:t>
            </a:r>
            <a:r>
              <a:rPr sz="1100" dirty="0">
                <a:solidFill>
                  <a:srgbClr val="22373A"/>
                </a:solidFill>
                <a:latin typeface="Tahoma"/>
                <a:cs typeface="Tahoma"/>
              </a:rPr>
              <a:t>out</a:t>
            </a:r>
            <a:r>
              <a:rPr sz="1100" spc="-25" dirty="0">
                <a:solidFill>
                  <a:srgbClr val="22373A"/>
                </a:solidFill>
                <a:latin typeface="Tahoma"/>
                <a:cs typeface="Tahoma"/>
              </a:rPr>
              <a:t> </a:t>
            </a:r>
            <a:r>
              <a:rPr sz="1100" spc="-20" dirty="0">
                <a:solidFill>
                  <a:srgbClr val="22373A"/>
                </a:solidFill>
                <a:latin typeface="Tahoma"/>
                <a:cs typeface="Tahoma"/>
              </a:rPr>
              <a:t>the</a:t>
            </a:r>
            <a:r>
              <a:rPr sz="1100" spc="-30" dirty="0">
                <a:solidFill>
                  <a:srgbClr val="22373A"/>
                </a:solidFill>
                <a:latin typeface="Tahoma"/>
                <a:cs typeface="Tahoma"/>
              </a:rPr>
              <a:t> definition</a:t>
            </a:r>
            <a:r>
              <a:rPr sz="1100" spc="-35" dirty="0">
                <a:solidFill>
                  <a:srgbClr val="22373A"/>
                </a:solidFill>
                <a:latin typeface="Tahoma"/>
                <a:cs typeface="Tahoma"/>
              </a:rPr>
              <a:t> </a:t>
            </a:r>
            <a:r>
              <a:rPr sz="1100" dirty="0">
                <a:solidFill>
                  <a:srgbClr val="22373A"/>
                </a:solidFill>
                <a:latin typeface="Tahoma"/>
                <a:cs typeface="Tahoma"/>
              </a:rPr>
              <a:t>of</a:t>
            </a:r>
            <a:r>
              <a:rPr sz="1100" spc="-25" dirty="0">
                <a:solidFill>
                  <a:srgbClr val="22373A"/>
                </a:solidFill>
                <a:latin typeface="Tahoma"/>
                <a:cs typeface="Tahoma"/>
              </a:rPr>
              <a:t> </a:t>
            </a:r>
            <a:r>
              <a:rPr sz="1100" spc="-30" dirty="0">
                <a:solidFill>
                  <a:srgbClr val="22373A"/>
                </a:solidFill>
                <a:latin typeface="Tahoma"/>
                <a:cs typeface="Tahoma"/>
              </a:rPr>
              <a:t>conditional </a:t>
            </a:r>
            <a:r>
              <a:rPr sz="1100" spc="-35" dirty="0">
                <a:solidFill>
                  <a:srgbClr val="22373A"/>
                </a:solidFill>
                <a:latin typeface="Tahoma"/>
                <a:cs typeface="Tahoma"/>
              </a:rPr>
              <a:t>probability</a:t>
            </a:r>
            <a:r>
              <a:rPr sz="1100" spc="-25" dirty="0">
                <a:solidFill>
                  <a:srgbClr val="22373A"/>
                </a:solidFill>
                <a:latin typeface="Tahoma"/>
                <a:cs typeface="Tahoma"/>
              </a:rPr>
              <a:t> doesn’t </a:t>
            </a:r>
            <a:r>
              <a:rPr sz="1100" spc="-10" dirty="0">
                <a:solidFill>
                  <a:srgbClr val="22373A"/>
                </a:solidFill>
                <a:latin typeface="Tahoma"/>
                <a:cs typeface="Tahoma"/>
              </a:rPr>
              <a:t>help:</a:t>
            </a:r>
            <a:endParaRPr sz="1100" dirty="0">
              <a:latin typeface="Tahoma"/>
              <a:cs typeface="Tahoma"/>
            </a:endParaRPr>
          </a:p>
        </p:txBody>
      </p:sp>
      <p:sp>
        <p:nvSpPr>
          <p:cNvPr id="4" name="object 4"/>
          <p:cNvSpPr txBox="1"/>
          <p:nvPr/>
        </p:nvSpPr>
        <p:spPr>
          <a:xfrm>
            <a:off x="1622640" y="1267560"/>
            <a:ext cx="1348105" cy="191770"/>
          </a:xfrm>
          <a:prstGeom prst="rect">
            <a:avLst/>
          </a:prstGeom>
        </p:spPr>
        <p:txBody>
          <a:bodyPr vert="horz" wrap="square" lIns="0" tIns="11430" rIns="0" bIns="0" rtlCol="0">
            <a:spAutoFit/>
          </a:bodyPr>
          <a:lstStyle/>
          <a:p>
            <a:pPr marL="38100">
              <a:lnSpc>
                <a:spcPct val="100000"/>
              </a:lnSpc>
              <a:spcBef>
                <a:spcPts val="90"/>
              </a:spcBef>
            </a:pPr>
            <a:r>
              <a:rPr sz="1100" i="1" spc="-25" dirty="0">
                <a:solidFill>
                  <a:srgbClr val="22373A"/>
                </a:solidFill>
                <a:latin typeface="Arial"/>
                <a:cs typeface="Arial"/>
              </a:rPr>
              <a:t>P</a:t>
            </a:r>
            <a:r>
              <a:rPr sz="1100" spc="-25" dirty="0">
                <a:solidFill>
                  <a:srgbClr val="22373A"/>
                </a:solidFill>
                <a:latin typeface="Tahoma"/>
                <a:cs typeface="Tahoma"/>
              </a:rPr>
              <a:t>(</a:t>
            </a:r>
            <a:r>
              <a:rPr sz="1100" i="1" spc="-25" dirty="0">
                <a:solidFill>
                  <a:srgbClr val="22373A"/>
                </a:solidFill>
                <a:latin typeface="Arial"/>
                <a:cs typeface="Arial"/>
              </a:rPr>
              <a:t>H</a:t>
            </a:r>
            <a:r>
              <a:rPr sz="1200" i="1" spc="-37" baseline="-13888" dirty="0">
                <a:solidFill>
                  <a:srgbClr val="22373A"/>
                </a:solidFill>
                <a:latin typeface="Arial"/>
                <a:cs typeface="Arial"/>
              </a:rPr>
              <a:t>L</a:t>
            </a:r>
            <a:r>
              <a:rPr sz="1100" i="1" spc="-25" dirty="0">
                <a:solidFill>
                  <a:srgbClr val="22373A"/>
                </a:solidFill>
                <a:latin typeface="Meiryo"/>
                <a:cs typeface="Meiryo"/>
              </a:rPr>
              <a:t>|</a:t>
            </a:r>
            <a:r>
              <a:rPr sz="1100" spc="-25" dirty="0">
                <a:solidFill>
                  <a:srgbClr val="22373A"/>
                </a:solidFill>
                <a:latin typeface="Tahoma"/>
                <a:cs typeface="Tahoma"/>
              </a:rPr>
              <a:t>6) </a:t>
            </a:r>
            <a:r>
              <a:rPr sz="1100" dirty="0">
                <a:solidFill>
                  <a:srgbClr val="22373A"/>
                </a:solidFill>
                <a:latin typeface="Tahoma"/>
                <a:cs typeface="Tahoma"/>
              </a:rPr>
              <a:t>=</a:t>
            </a:r>
            <a:r>
              <a:rPr sz="1100" spc="100" dirty="0">
                <a:solidFill>
                  <a:srgbClr val="22373A"/>
                </a:solidFill>
                <a:latin typeface="Tahoma"/>
                <a:cs typeface="Tahoma"/>
              </a:rPr>
              <a:t> </a:t>
            </a:r>
            <a:r>
              <a:rPr sz="1650" i="1" u="sng" baseline="37878" dirty="0">
                <a:solidFill>
                  <a:srgbClr val="22373A"/>
                </a:solidFill>
                <a:uFill>
                  <a:solidFill>
                    <a:srgbClr val="22373A"/>
                  </a:solidFill>
                </a:uFill>
                <a:latin typeface="Arial"/>
                <a:cs typeface="Arial"/>
              </a:rPr>
              <a:t>P</a:t>
            </a:r>
            <a:r>
              <a:rPr sz="1650" u="sng" baseline="37878" dirty="0">
                <a:solidFill>
                  <a:srgbClr val="22373A"/>
                </a:solidFill>
                <a:uFill>
                  <a:solidFill>
                    <a:srgbClr val="22373A"/>
                  </a:solidFill>
                </a:uFill>
                <a:latin typeface="Tahoma"/>
                <a:cs typeface="Tahoma"/>
              </a:rPr>
              <a:t>(</a:t>
            </a:r>
            <a:r>
              <a:rPr sz="1650" i="1" u="sng" baseline="37878" dirty="0">
                <a:solidFill>
                  <a:srgbClr val="22373A"/>
                </a:solidFill>
                <a:uFill>
                  <a:solidFill>
                    <a:srgbClr val="22373A"/>
                  </a:solidFill>
                </a:uFill>
                <a:latin typeface="Arial"/>
                <a:cs typeface="Arial"/>
              </a:rPr>
              <a:t>H</a:t>
            </a:r>
            <a:r>
              <a:rPr sz="1200" i="1" u="sng" baseline="38194" dirty="0">
                <a:solidFill>
                  <a:srgbClr val="22373A"/>
                </a:solidFill>
                <a:uFill>
                  <a:solidFill>
                    <a:srgbClr val="22373A"/>
                  </a:solidFill>
                </a:uFill>
                <a:latin typeface="Arial"/>
                <a:cs typeface="Arial"/>
              </a:rPr>
              <a:t>L</a:t>
            </a:r>
            <a:r>
              <a:rPr sz="1200" i="1" u="sng" spc="135" baseline="38194" dirty="0">
                <a:solidFill>
                  <a:srgbClr val="22373A"/>
                </a:solidFill>
                <a:uFill>
                  <a:solidFill>
                    <a:srgbClr val="22373A"/>
                  </a:solidFill>
                </a:uFill>
                <a:latin typeface="Arial"/>
                <a:cs typeface="Arial"/>
              </a:rPr>
              <a:t> </a:t>
            </a:r>
            <a:r>
              <a:rPr sz="1650" i="1" u="sng" spc="-247" baseline="37878" dirty="0">
                <a:solidFill>
                  <a:srgbClr val="22373A"/>
                </a:solidFill>
                <a:uFill>
                  <a:solidFill>
                    <a:srgbClr val="22373A"/>
                  </a:solidFill>
                </a:uFill>
                <a:latin typeface="Meiryo"/>
                <a:cs typeface="Meiryo"/>
              </a:rPr>
              <a:t>∪</a:t>
            </a:r>
            <a:r>
              <a:rPr sz="1650" i="1" u="sng" spc="-172" baseline="37878" dirty="0">
                <a:solidFill>
                  <a:srgbClr val="22373A"/>
                </a:solidFill>
                <a:uFill>
                  <a:solidFill>
                    <a:srgbClr val="22373A"/>
                  </a:solidFill>
                </a:uFill>
                <a:latin typeface="Meiryo"/>
                <a:cs typeface="Meiryo"/>
              </a:rPr>
              <a:t> </a:t>
            </a:r>
            <a:r>
              <a:rPr sz="1650" u="sng" spc="-37" baseline="37878" dirty="0">
                <a:solidFill>
                  <a:srgbClr val="22373A"/>
                </a:solidFill>
                <a:uFill>
                  <a:solidFill>
                    <a:srgbClr val="22373A"/>
                  </a:solidFill>
                </a:uFill>
                <a:latin typeface="Tahoma"/>
                <a:cs typeface="Tahoma"/>
              </a:rPr>
              <a:t>6)</a:t>
            </a:r>
            <a:endParaRPr sz="1650" baseline="37878" dirty="0">
              <a:latin typeface="Tahoma"/>
              <a:cs typeface="Tahoma"/>
            </a:endParaRPr>
          </a:p>
        </p:txBody>
      </p:sp>
      <p:sp>
        <p:nvSpPr>
          <p:cNvPr id="5" name="object 5"/>
          <p:cNvSpPr txBox="1"/>
          <p:nvPr/>
        </p:nvSpPr>
        <p:spPr>
          <a:xfrm>
            <a:off x="347294" y="1303106"/>
            <a:ext cx="3321685" cy="476884"/>
          </a:xfrm>
          <a:prstGeom prst="rect">
            <a:avLst/>
          </a:prstGeom>
        </p:spPr>
        <p:txBody>
          <a:bodyPr vert="horz" wrap="square" lIns="0" tIns="71120" rIns="0" bIns="0" rtlCol="0">
            <a:spAutoFit/>
          </a:bodyPr>
          <a:lstStyle/>
          <a:p>
            <a:pPr marL="2149475">
              <a:lnSpc>
                <a:spcPct val="100000"/>
              </a:lnSpc>
              <a:spcBef>
                <a:spcPts val="560"/>
              </a:spcBef>
            </a:pPr>
            <a:r>
              <a:rPr sz="1100" i="1" spc="-20" dirty="0">
                <a:solidFill>
                  <a:srgbClr val="22373A"/>
                </a:solidFill>
                <a:latin typeface="Arial"/>
                <a:cs typeface="Arial"/>
              </a:rPr>
              <a:t>P</a:t>
            </a:r>
            <a:r>
              <a:rPr sz="1100" spc="-20" dirty="0">
                <a:solidFill>
                  <a:srgbClr val="22373A"/>
                </a:solidFill>
                <a:latin typeface="Tahoma"/>
                <a:cs typeface="Tahoma"/>
              </a:rPr>
              <a:t>(6)</a:t>
            </a:r>
            <a:endParaRPr sz="1100" dirty="0">
              <a:latin typeface="Tahoma"/>
              <a:cs typeface="Tahoma"/>
            </a:endParaRPr>
          </a:p>
          <a:p>
            <a:pPr marL="12700">
              <a:lnSpc>
                <a:spcPct val="100000"/>
              </a:lnSpc>
              <a:spcBef>
                <a:spcPts val="455"/>
              </a:spcBef>
            </a:pPr>
            <a:r>
              <a:rPr sz="1100" dirty="0">
                <a:solidFill>
                  <a:srgbClr val="22373A"/>
                </a:solidFill>
                <a:latin typeface="Tahoma"/>
                <a:cs typeface="Tahoma"/>
              </a:rPr>
              <a:t>But,</a:t>
            </a:r>
            <a:r>
              <a:rPr sz="1100" spc="-30" dirty="0">
                <a:solidFill>
                  <a:srgbClr val="22373A"/>
                </a:solidFill>
                <a:latin typeface="Tahoma"/>
                <a:cs typeface="Tahoma"/>
              </a:rPr>
              <a:t> </a:t>
            </a:r>
            <a:r>
              <a:rPr sz="1100" spc="-35" dirty="0">
                <a:solidFill>
                  <a:srgbClr val="22373A"/>
                </a:solidFill>
                <a:latin typeface="Tahoma"/>
                <a:cs typeface="Tahoma"/>
              </a:rPr>
              <a:t>applying</a:t>
            </a:r>
            <a:r>
              <a:rPr sz="1100" spc="-25" dirty="0">
                <a:solidFill>
                  <a:srgbClr val="22373A"/>
                </a:solidFill>
                <a:latin typeface="Tahoma"/>
                <a:cs typeface="Tahoma"/>
              </a:rPr>
              <a:t> Bayes’ </a:t>
            </a:r>
            <a:r>
              <a:rPr sz="1100" spc="-40" dirty="0">
                <a:solidFill>
                  <a:srgbClr val="22373A"/>
                </a:solidFill>
                <a:latin typeface="Tahoma"/>
                <a:cs typeface="Tahoma"/>
              </a:rPr>
              <a:t>Theorem</a:t>
            </a:r>
            <a:r>
              <a:rPr sz="1100" spc="-20" dirty="0">
                <a:solidFill>
                  <a:srgbClr val="22373A"/>
                </a:solidFill>
                <a:latin typeface="Tahoma"/>
                <a:cs typeface="Tahoma"/>
              </a:rPr>
              <a:t> </a:t>
            </a:r>
            <a:r>
              <a:rPr sz="1100" spc="-50" dirty="0">
                <a:solidFill>
                  <a:srgbClr val="22373A"/>
                </a:solidFill>
                <a:latin typeface="Tahoma"/>
                <a:cs typeface="Tahoma"/>
              </a:rPr>
              <a:t>helps</a:t>
            </a:r>
            <a:r>
              <a:rPr sz="1100" spc="-30" dirty="0">
                <a:solidFill>
                  <a:srgbClr val="22373A"/>
                </a:solidFill>
                <a:latin typeface="Tahoma"/>
                <a:cs typeface="Tahoma"/>
              </a:rPr>
              <a:t> </a:t>
            </a:r>
            <a:r>
              <a:rPr sz="1100" spc="-45" dirty="0">
                <a:solidFill>
                  <a:srgbClr val="22373A"/>
                </a:solidFill>
                <a:latin typeface="Tahoma"/>
                <a:cs typeface="Tahoma"/>
              </a:rPr>
              <a:t>us</a:t>
            </a:r>
            <a:r>
              <a:rPr sz="1100" spc="-30" dirty="0">
                <a:solidFill>
                  <a:srgbClr val="22373A"/>
                </a:solidFill>
                <a:latin typeface="Tahoma"/>
                <a:cs typeface="Tahoma"/>
              </a:rPr>
              <a:t> </a:t>
            </a:r>
            <a:r>
              <a:rPr sz="1100" spc="-20" dirty="0">
                <a:solidFill>
                  <a:srgbClr val="22373A"/>
                </a:solidFill>
                <a:latin typeface="Tahoma"/>
                <a:cs typeface="Tahoma"/>
              </a:rPr>
              <a:t>get </a:t>
            </a:r>
            <a:r>
              <a:rPr sz="1100" spc="-40" dirty="0">
                <a:solidFill>
                  <a:srgbClr val="22373A"/>
                </a:solidFill>
                <a:latin typeface="Tahoma"/>
                <a:cs typeface="Tahoma"/>
              </a:rPr>
              <a:t>somewhere!!!</a:t>
            </a:r>
            <a:endParaRPr sz="1100" dirty="0">
              <a:latin typeface="Tahoma"/>
              <a:cs typeface="Tahoma"/>
            </a:endParaRPr>
          </a:p>
        </p:txBody>
      </p:sp>
      <p:sp>
        <p:nvSpPr>
          <p:cNvPr id="6" name="object 6"/>
          <p:cNvSpPr txBox="1"/>
          <p:nvPr/>
        </p:nvSpPr>
        <p:spPr>
          <a:xfrm>
            <a:off x="309194" y="1953892"/>
            <a:ext cx="3807460" cy="834390"/>
          </a:xfrm>
          <a:prstGeom prst="rect">
            <a:avLst/>
          </a:prstGeom>
        </p:spPr>
        <p:txBody>
          <a:bodyPr vert="horz" wrap="square" lIns="0" tIns="33655" rIns="0" bIns="0" rtlCol="0">
            <a:spAutoFit/>
          </a:bodyPr>
          <a:lstStyle/>
          <a:p>
            <a:pPr marL="1223645">
              <a:lnSpc>
                <a:spcPct val="100000"/>
              </a:lnSpc>
              <a:spcBef>
                <a:spcPts val="265"/>
              </a:spcBef>
            </a:pPr>
            <a:r>
              <a:rPr sz="1650" i="1" spc="-37" baseline="-37878" dirty="0">
                <a:solidFill>
                  <a:srgbClr val="22373A"/>
                </a:solidFill>
                <a:latin typeface="Arial"/>
                <a:cs typeface="Arial"/>
              </a:rPr>
              <a:t>P</a:t>
            </a:r>
            <a:r>
              <a:rPr sz="1650" spc="-37" baseline="-37878" dirty="0">
                <a:solidFill>
                  <a:srgbClr val="22373A"/>
                </a:solidFill>
                <a:latin typeface="Tahoma"/>
                <a:cs typeface="Tahoma"/>
              </a:rPr>
              <a:t>(</a:t>
            </a:r>
            <a:r>
              <a:rPr sz="1650" i="1" spc="-37" baseline="-37878" dirty="0">
                <a:solidFill>
                  <a:srgbClr val="22373A"/>
                </a:solidFill>
                <a:latin typeface="Arial"/>
                <a:cs typeface="Arial"/>
              </a:rPr>
              <a:t>H</a:t>
            </a:r>
            <a:r>
              <a:rPr sz="1200" i="1" spc="-37" baseline="-62500" dirty="0">
                <a:solidFill>
                  <a:srgbClr val="22373A"/>
                </a:solidFill>
                <a:latin typeface="Arial"/>
                <a:cs typeface="Arial"/>
              </a:rPr>
              <a:t>L</a:t>
            </a:r>
            <a:r>
              <a:rPr sz="1650" i="1" spc="-37" baseline="-37878" dirty="0">
                <a:solidFill>
                  <a:srgbClr val="22373A"/>
                </a:solidFill>
                <a:latin typeface="Meiryo"/>
                <a:cs typeface="Meiryo"/>
              </a:rPr>
              <a:t>|</a:t>
            </a:r>
            <a:r>
              <a:rPr sz="1650" spc="-37" baseline="-37878" dirty="0">
                <a:solidFill>
                  <a:srgbClr val="22373A"/>
                </a:solidFill>
                <a:latin typeface="Tahoma"/>
                <a:cs typeface="Tahoma"/>
              </a:rPr>
              <a:t>6) </a:t>
            </a:r>
            <a:r>
              <a:rPr sz="1650" baseline="-37878" dirty="0">
                <a:solidFill>
                  <a:srgbClr val="22373A"/>
                </a:solidFill>
                <a:latin typeface="Tahoma"/>
                <a:cs typeface="Tahoma"/>
              </a:rPr>
              <a:t>=</a:t>
            </a:r>
            <a:r>
              <a:rPr sz="1650" spc="157" baseline="-37878" dirty="0">
                <a:solidFill>
                  <a:srgbClr val="22373A"/>
                </a:solidFill>
                <a:latin typeface="Tahoma"/>
                <a:cs typeface="Tahoma"/>
              </a:rPr>
              <a:t> </a:t>
            </a:r>
            <a:r>
              <a:rPr sz="1100" i="1" u="sng" spc="-10" dirty="0">
                <a:solidFill>
                  <a:srgbClr val="22373A"/>
                </a:solidFill>
                <a:uFill>
                  <a:solidFill>
                    <a:srgbClr val="22373A"/>
                  </a:solidFill>
                </a:uFill>
                <a:latin typeface="Arial"/>
                <a:cs typeface="Arial"/>
              </a:rPr>
              <a:t>P</a:t>
            </a:r>
            <a:r>
              <a:rPr sz="1100" u="sng" spc="-10" dirty="0">
                <a:solidFill>
                  <a:srgbClr val="22373A"/>
                </a:solidFill>
                <a:uFill>
                  <a:solidFill>
                    <a:srgbClr val="22373A"/>
                  </a:solidFill>
                </a:uFill>
                <a:latin typeface="Tahoma"/>
                <a:cs typeface="Tahoma"/>
              </a:rPr>
              <a:t>(6</a:t>
            </a:r>
            <a:r>
              <a:rPr sz="1100" i="1" u="sng" spc="-10" dirty="0">
                <a:solidFill>
                  <a:srgbClr val="22373A"/>
                </a:solidFill>
                <a:uFill>
                  <a:solidFill>
                    <a:srgbClr val="22373A"/>
                  </a:solidFill>
                </a:uFill>
                <a:latin typeface="Meiryo"/>
                <a:cs typeface="Meiryo"/>
              </a:rPr>
              <a:t>|</a:t>
            </a:r>
            <a:r>
              <a:rPr sz="1100" i="1" u="sng" spc="-10" dirty="0">
                <a:solidFill>
                  <a:srgbClr val="22373A"/>
                </a:solidFill>
                <a:uFill>
                  <a:solidFill>
                    <a:srgbClr val="22373A"/>
                  </a:solidFill>
                </a:uFill>
                <a:latin typeface="Arial"/>
                <a:cs typeface="Arial"/>
              </a:rPr>
              <a:t>H</a:t>
            </a:r>
            <a:r>
              <a:rPr sz="1200" i="1" u="sng" spc="-15" baseline="-13888" dirty="0">
                <a:solidFill>
                  <a:srgbClr val="22373A"/>
                </a:solidFill>
                <a:uFill>
                  <a:solidFill>
                    <a:srgbClr val="22373A"/>
                  </a:solidFill>
                </a:uFill>
                <a:latin typeface="Arial"/>
                <a:cs typeface="Arial"/>
              </a:rPr>
              <a:t>L</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P</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H</a:t>
            </a:r>
            <a:r>
              <a:rPr sz="1200" i="1" u="sng" spc="-15" baseline="-13888" dirty="0">
                <a:solidFill>
                  <a:srgbClr val="22373A"/>
                </a:solidFill>
                <a:uFill>
                  <a:solidFill>
                    <a:srgbClr val="22373A"/>
                  </a:solidFill>
                </a:uFill>
                <a:latin typeface="Arial"/>
                <a:cs typeface="Arial"/>
              </a:rPr>
              <a:t>L</a:t>
            </a:r>
            <a:r>
              <a:rPr sz="1100" u="sng" spc="-10" dirty="0">
                <a:solidFill>
                  <a:srgbClr val="22373A"/>
                </a:solidFill>
                <a:uFill>
                  <a:solidFill>
                    <a:srgbClr val="22373A"/>
                  </a:solidFill>
                </a:uFill>
                <a:latin typeface="Tahoma"/>
                <a:cs typeface="Tahoma"/>
              </a:rPr>
              <a:t>)</a:t>
            </a:r>
            <a:endParaRPr sz="1100" dirty="0">
              <a:latin typeface="Tahoma"/>
              <a:cs typeface="Tahoma"/>
            </a:endParaRPr>
          </a:p>
          <a:p>
            <a:pPr marL="2187575">
              <a:lnSpc>
                <a:spcPct val="100000"/>
              </a:lnSpc>
              <a:spcBef>
                <a:spcPts val="170"/>
              </a:spcBef>
            </a:pPr>
            <a:r>
              <a:rPr sz="1100" i="1" spc="-20" dirty="0">
                <a:solidFill>
                  <a:srgbClr val="22373A"/>
                </a:solidFill>
                <a:latin typeface="Arial"/>
                <a:cs typeface="Arial"/>
              </a:rPr>
              <a:t>P</a:t>
            </a:r>
            <a:r>
              <a:rPr sz="1100" spc="-20" dirty="0">
                <a:solidFill>
                  <a:srgbClr val="22373A"/>
                </a:solidFill>
                <a:latin typeface="Tahoma"/>
                <a:cs typeface="Tahoma"/>
              </a:rPr>
              <a:t>(6)</a:t>
            </a:r>
            <a:endParaRPr sz="1100" dirty="0">
              <a:latin typeface="Tahoma"/>
              <a:cs typeface="Tahoma"/>
            </a:endParaRPr>
          </a:p>
          <a:p>
            <a:pPr marL="50800" marR="43180">
              <a:lnSpc>
                <a:spcPct val="118000"/>
              </a:lnSpc>
              <a:spcBef>
                <a:spcPts val="280"/>
              </a:spcBef>
            </a:pPr>
            <a:r>
              <a:rPr sz="1100" spc="-20" dirty="0">
                <a:solidFill>
                  <a:srgbClr val="22373A"/>
                </a:solidFill>
                <a:latin typeface="Tahoma"/>
                <a:cs typeface="Tahoma"/>
              </a:rPr>
              <a:t>Now</a:t>
            </a:r>
            <a:r>
              <a:rPr sz="1100" spc="-50" dirty="0">
                <a:solidFill>
                  <a:srgbClr val="22373A"/>
                </a:solidFill>
                <a:latin typeface="Tahoma"/>
                <a:cs typeface="Tahoma"/>
              </a:rPr>
              <a:t> </a:t>
            </a:r>
            <a:r>
              <a:rPr sz="1100" dirty="0">
                <a:solidFill>
                  <a:srgbClr val="22373A"/>
                </a:solidFill>
                <a:latin typeface="Tahoma"/>
                <a:cs typeface="Tahoma"/>
              </a:rPr>
              <a:t>all</a:t>
            </a:r>
            <a:r>
              <a:rPr sz="1100" spc="-2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have</a:t>
            </a:r>
            <a:r>
              <a:rPr sz="1100" spc="-15"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spc="-10" dirty="0">
                <a:solidFill>
                  <a:srgbClr val="22373A"/>
                </a:solidFill>
                <a:latin typeface="Tahoma"/>
                <a:cs typeface="Tahoma"/>
              </a:rPr>
              <a:t>do</a:t>
            </a:r>
            <a:r>
              <a:rPr sz="1100" spc="-20" dirty="0">
                <a:solidFill>
                  <a:srgbClr val="22373A"/>
                </a:solidFill>
                <a:latin typeface="Tahoma"/>
                <a:cs typeface="Tahoma"/>
              </a:rPr>
              <a:t> </a:t>
            </a:r>
            <a:r>
              <a:rPr sz="1100" dirty="0">
                <a:solidFill>
                  <a:srgbClr val="22373A"/>
                </a:solidFill>
                <a:latin typeface="Tahoma"/>
                <a:cs typeface="Tahoma"/>
              </a:rPr>
              <a:t>is</a:t>
            </a:r>
            <a:r>
              <a:rPr sz="1100" spc="-15"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spc="-25" dirty="0">
                <a:solidFill>
                  <a:srgbClr val="22373A"/>
                </a:solidFill>
                <a:latin typeface="Tahoma"/>
                <a:cs typeface="Tahoma"/>
              </a:rPr>
              <a:t>calculate</a:t>
            </a:r>
            <a:r>
              <a:rPr sz="1100" spc="-20" dirty="0">
                <a:solidFill>
                  <a:srgbClr val="22373A"/>
                </a:solidFill>
                <a:latin typeface="Tahoma"/>
                <a:cs typeface="Tahoma"/>
              </a:rPr>
              <a:t> </a:t>
            </a:r>
            <a:r>
              <a:rPr sz="1100" i="1" spc="-20" dirty="0">
                <a:solidFill>
                  <a:srgbClr val="22373A"/>
                </a:solidFill>
                <a:latin typeface="Arial"/>
                <a:cs typeface="Arial"/>
              </a:rPr>
              <a:t>P</a:t>
            </a:r>
            <a:r>
              <a:rPr sz="1100" spc="-20" dirty="0">
                <a:solidFill>
                  <a:srgbClr val="22373A"/>
                </a:solidFill>
                <a:latin typeface="Tahoma"/>
                <a:cs typeface="Tahoma"/>
              </a:rPr>
              <a:t>(6</a:t>
            </a:r>
            <a:r>
              <a:rPr sz="1100" i="1" spc="-20" dirty="0">
                <a:solidFill>
                  <a:srgbClr val="22373A"/>
                </a:solidFill>
                <a:latin typeface="Meiryo"/>
                <a:cs typeface="Meiryo"/>
              </a:rPr>
              <a:t>|</a:t>
            </a:r>
            <a:r>
              <a:rPr sz="1100" i="1" spc="-20" dirty="0">
                <a:solidFill>
                  <a:srgbClr val="22373A"/>
                </a:solidFill>
                <a:latin typeface="Arial"/>
                <a:cs typeface="Arial"/>
              </a:rPr>
              <a:t>H</a:t>
            </a:r>
            <a:r>
              <a:rPr sz="1200" i="1" spc="-30" baseline="-13888" dirty="0">
                <a:solidFill>
                  <a:srgbClr val="22373A"/>
                </a:solidFill>
                <a:latin typeface="Arial"/>
                <a:cs typeface="Arial"/>
              </a:rPr>
              <a:t>L</a:t>
            </a:r>
            <a:r>
              <a:rPr sz="1100" spc="-20"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200" i="1" baseline="-13888" dirty="0">
                <a:solidFill>
                  <a:srgbClr val="22373A"/>
                </a:solidFill>
                <a:latin typeface="Arial"/>
                <a:cs typeface="Arial"/>
              </a:rPr>
              <a:t>L</a:t>
            </a:r>
            <a:r>
              <a:rPr sz="1100" dirty="0">
                <a:solidFill>
                  <a:srgbClr val="22373A"/>
                </a:solidFill>
                <a:latin typeface="Tahoma"/>
                <a:cs typeface="Tahoma"/>
              </a:rPr>
              <a:t>)</a:t>
            </a:r>
            <a:r>
              <a:rPr sz="1100" spc="-20" dirty="0">
                <a:solidFill>
                  <a:srgbClr val="22373A"/>
                </a:solidFill>
                <a:latin typeface="Tahoma"/>
                <a:cs typeface="Tahoma"/>
              </a:rPr>
              <a:t> </a:t>
            </a:r>
            <a:r>
              <a:rPr sz="1100" spc="-40" dirty="0">
                <a:solidFill>
                  <a:srgbClr val="22373A"/>
                </a:solidFill>
                <a:latin typeface="Tahoma"/>
                <a:cs typeface="Tahoma"/>
              </a:rPr>
              <a:t>and</a:t>
            </a:r>
            <a:r>
              <a:rPr sz="1100" spc="-20" dirty="0">
                <a:solidFill>
                  <a:srgbClr val="22373A"/>
                </a:solidFill>
                <a:latin typeface="Tahoma"/>
                <a:cs typeface="Tahoma"/>
              </a:rPr>
              <a:t> </a:t>
            </a:r>
            <a:r>
              <a:rPr sz="1100" i="1" spc="-20" dirty="0">
                <a:solidFill>
                  <a:srgbClr val="22373A"/>
                </a:solidFill>
                <a:latin typeface="Arial"/>
                <a:cs typeface="Arial"/>
              </a:rPr>
              <a:t>P</a:t>
            </a:r>
            <a:r>
              <a:rPr sz="1100" spc="-20" dirty="0">
                <a:solidFill>
                  <a:srgbClr val="22373A"/>
                </a:solidFill>
                <a:latin typeface="Tahoma"/>
                <a:cs typeface="Tahoma"/>
              </a:rPr>
              <a:t>(6) </a:t>
            </a:r>
            <a:r>
              <a:rPr sz="1100" spc="-10" dirty="0">
                <a:solidFill>
                  <a:srgbClr val="22373A"/>
                </a:solidFill>
                <a:latin typeface="Tahoma"/>
                <a:cs typeface="Tahoma"/>
              </a:rPr>
              <a:t>individually.</a:t>
            </a:r>
            <a:endParaRPr sz="1100" dirty="0">
              <a:latin typeface="Tahoma"/>
              <a:cs typeface="Tahoma"/>
            </a:endParaRPr>
          </a:p>
        </p:txBody>
      </p:sp>
    </p:spTree>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67295" y="1408224"/>
            <a:ext cx="429259" cy="244475"/>
          </a:xfrm>
          <a:prstGeom prst="rect">
            <a:avLst/>
          </a:prstGeom>
        </p:spPr>
        <p:txBody>
          <a:bodyPr vert="horz" wrap="square" lIns="0" tIns="17145" rIns="0" bIns="0" rtlCol="0">
            <a:spAutoFit/>
          </a:bodyPr>
          <a:lstStyle/>
          <a:p>
            <a:pPr marL="12700">
              <a:lnSpc>
                <a:spcPct val="100000"/>
              </a:lnSpc>
              <a:spcBef>
                <a:spcPts val="135"/>
              </a:spcBef>
            </a:pPr>
            <a:r>
              <a:rPr sz="1400" b="1" spc="-10" dirty="0">
                <a:solidFill>
                  <a:srgbClr val="22373A"/>
                </a:solidFill>
                <a:latin typeface="Arial"/>
                <a:cs typeface="Arial"/>
                <a:hlinkClick r:id="rId2" action="ppaction://hlinksldjump"/>
              </a:rPr>
              <a:t>Intro</a:t>
            </a:r>
            <a:endParaRPr sz="1400" dirty="0">
              <a:latin typeface="Arial"/>
              <a:cs typeface="Arial"/>
            </a:endParaRPr>
          </a:p>
        </p:txBody>
      </p:sp>
      <p:grpSp>
        <p:nvGrpSpPr>
          <p:cNvPr id="3" name="object 3"/>
          <p:cNvGrpSpPr/>
          <p:nvPr/>
        </p:nvGrpSpPr>
        <p:grpSpPr>
          <a:xfrm>
            <a:off x="779995" y="1776457"/>
            <a:ext cx="3048635" cy="5080"/>
            <a:chOff x="779995" y="1776457"/>
            <a:chExt cx="3048635" cy="5080"/>
          </a:xfrm>
        </p:grpSpPr>
        <p:sp>
          <p:nvSpPr>
            <p:cNvPr id="4" name="object 4"/>
            <p:cNvSpPr/>
            <p:nvPr/>
          </p:nvSpPr>
          <p:spPr>
            <a:xfrm>
              <a:off x="779995" y="1776457"/>
              <a:ext cx="3048635" cy="5080"/>
            </a:xfrm>
            <a:custGeom>
              <a:avLst/>
              <a:gdLst/>
              <a:ahLst/>
              <a:cxnLst/>
              <a:rect l="l" t="t" r="r" b="b"/>
              <a:pathLst>
                <a:path w="3048635" h="5080">
                  <a:moveTo>
                    <a:pt x="0" y="5060"/>
                  </a:moveTo>
                  <a:lnTo>
                    <a:pt x="0" y="0"/>
                  </a:lnTo>
                  <a:lnTo>
                    <a:pt x="3048038" y="0"/>
                  </a:lnTo>
                  <a:lnTo>
                    <a:pt x="3048038" y="5060"/>
                  </a:lnTo>
                  <a:lnTo>
                    <a:pt x="0" y="5060"/>
                  </a:lnTo>
                  <a:close/>
                </a:path>
              </a:pathLst>
            </a:custGeom>
            <a:solidFill>
              <a:srgbClr val="D5C5B6"/>
            </a:solidFill>
          </p:spPr>
          <p:txBody>
            <a:bodyPr wrap="square" lIns="0" tIns="0" rIns="0" bIns="0" rtlCol="0"/>
            <a:lstStyle/>
            <a:p>
              <a:endParaRPr dirty="0"/>
            </a:p>
          </p:txBody>
        </p:sp>
        <p:sp>
          <p:nvSpPr>
            <p:cNvPr id="5" name="object 5"/>
            <p:cNvSpPr/>
            <p:nvPr/>
          </p:nvSpPr>
          <p:spPr>
            <a:xfrm>
              <a:off x="779995" y="1776457"/>
              <a:ext cx="38735" cy="5080"/>
            </a:xfrm>
            <a:custGeom>
              <a:avLst/>
              <a:gdLst/>
              <a:ahLst/>
              <a:cxnLst/>
              <a:rect l="l" t="t" r="r" b="b"/>
              <a:pathLst>
                <a:path w="38734" h="5080">
                  <a:moveTo>
                    <a:pt x="0" y="5060"/>
                  </a:moveTo>
                  <a:lnTo>
                    <a:pt x="0" y="0"/>
                  </a:lnTo>
                  <a:lnTo>
                    <a:pt x="38602" y="0"/>
                  </a:lnTo>
                  <a:lnTo>
                    <a:pt x="38602" y="5060"/>
                  </a:lnTo>
                  <a:lnTo>
                    <a:pt x="0" y="5060"/>
                  </a:lnTo>
                  <a:close/>
                </a:path>
              </a:pathLst>
            </a:custGeom>
            <a:solidFill>
              <a:srgbClr val="EB801A"/>
            </a:solidFill>
          </p:spPr>
          <p:txBody>
            <a:bodyPr wrap="square" lIns="0" tIns="0" rIns="0" bIns="0" rtlCol="0"/>
            <a:lstStyle/>
            <a:p>
              <a:endParaRPr dirty="0"/>
            </a:p>
          </p:txBody>
        </p:sp>
      </p:grpSp>
    </p:spTree>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741170" cy="207645"/>
          </a:xfrm>
          <a:prstGeom prst="rect">
            <a:avLst/>
          </a:prstGeom>
        </p:spPr>
        <p:txBody>
          <a:bodyPr vert="horz" wrap="square" lIns="0" tIns="12065" rIns="0" bIns="0" rtlCol="0">
            <a:spAutoFit/>
          </a:bodyPr>
          <a:lstStyle/>
          <a:p>
            <a:pPr marL="12700">
              <a:lnSpc>
                <a:spcPct val="100000"/>
              </a:lnSpc>
              <a:spcBef>
                <a:spcPts val="95"/>
              </a:spcBef>
            </a:pPr>
            <a:r>
              <a:rPr spc="-60" dirty="0"/>
              <a:t>Bayes</a:t>
            </a:r>
            <a:r>
              <a:rPr spc="-25" dirty="0"/>
              <a:t> </a:t>
            </a:r>
            <a:r>
              <a:rPr spc="-10" dirty="0"/>
              <a:t>Theorem</a:t>
            </a:r>
            <a:r>
              <a:rPr spc="-20" dirty="0"/>
              <a:t> </a:t>
            </a:r>
            <a:r>
              <a:rPr spc="-40" dirty="0"/>
              <a:t>Example</a:t>
            </a:r>
          </a:p>
        </p:txBody>
      </p:sp>
      <p:sp>
        <p:nvSpPr>
          <p:cNvPr id="11" name="object 11"/>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17</a:t>
            </a:r>
          </a:p>
        </p:txBody>
      </p:sp>
      <p:sp>
        <p:nvSpPr>
          <p:cNvPr id="3" name="object 3"/>
          <p:cNvSpPr txBox="1"/>
          <p:nvPr/>
        </p:nvSpPr>
        <p:spPr>
          <a:xfrm>
            <a:off x="447357" y="744955"/>
            <a:ext cx="1471930" cy="191770"/>
          </a:xfrm>
          <a:prstGeom prst="rect">
            <a:avLst/>
          </a:prstGeom>
        </p:spPr>
        <p:txBody>
          <a:bodyPr vert="horz" wrap="square" lIns="0" tIns="11430" rIns="0" bIns="0" rtlCol="0">
            <a:spAutoFit/>
          </a:bodyPr>
          <a:lstStyle/>
          <a:p>
            <a:pPr marL="189230" indent="-177165">
              <a:lnSpc>
                <a:spcPct val="100000"/>
              </a:lnSpc>
              <a:spcBef>
                <a:spcPts val="90"/>
              </a:spcBef>
              <a:buChar char="•"/>
              <a:tabLst>
                <a:tab pos="189865" algn="l"/>
              </a:tabLst>
            </a:pPr>
            <a:r>
              <a:rPr sz="1100" spc="-20" dirty="0">
                <a:solidFill>
                  <a:srgbClr val="22373A"/>
                </a:solidFill>
                <a:latin typeface="Tahoma"/>
                <a:cs typeface="Tahoma"/>
              </a:rPr>
              <a:t>Calculating </a:t>
            </a:r>
            <a:r>
              <a:rPr sz="1100" spc="-50" dirty="0">
                <a:solidFill>
                  <a:srgbClr val="22373A"/>
                </a:solidFill>
                <a:latin typeface="Tahoma"/>
                <a:cs typeface="Tahoma"/>
              </a:rPr>
              <a:t>each</a:t>
            </a:r>
            <a:r>
              <a:rPr sz="1100" spc="-15" dirty="0">
                <a:solidFill>
                  <a:srgbClr val="22373A"/>
                </a:solidFill>
                <a:latin typeface="Tahoma"/>
                <a:cs typeface="Tahoma"/>
              </a:rPr>
              <a:t> </a:t>
            </a:r>
            <a:r>
              <a:rPr sz="1100" spc="-25" dirty="0">
                <a:solidFill>
                  <a:srgbClr val="22373A"/>
                </a:solidFill>
                <a:latin typeface="Tahoma"/>
                <a:cs typeface="Tahoma"/>
              </a:rPr>
              <a:t>part:</a:t>
            </a:r>
            <a:endParaRPr sz="1100" dirty="0">
              <a:latin typeface="Tahoma"/>
              <a:cs typeface="Tahoma"/>
            </a:endParaRPr>
          </a:p>
        </p:txBody>
      </p:sp>
      <p:sp>
        <p:nvSpPr>
          <p:cNvPr id="4" name="object 4"/>
          <p:cNvSpPr txBox="1"/>
          <p:nvPr/>
        </p:nvSpPr>
        <p:spPr>
          <a:xfrm>
            <a:off x="2407145" y="1321789"/>
            <a:ext cx="95250" cy="191770"/>
          </a:xfrm>
          <a:prstGeom prst="rect">
            <a:avLst/>
          </a:prstGeom>
        </p:spPr>
        <p:txBody>
          <a:bodyPr vert="horz" wrap="square" lIns="0" tIns="11430" rIns="0" bIns="0" rtlCol="0">
            <a:spAutoFit/>
          </a:bodyPr>
          <a:lstStyle/>
          <a:p>
            <a:pPr marL="12700">
              <a:lnSpc>
                <a:spcPct val="100000"/>
              </a:lnSpc>
              <a:spcBef>
                <a:spcPts val="90"/>
              </a:spcBef>
            </a:pPr>
            <a:r>
              <a:rPr sz="1100" spc="-55" dirty="0">
                <a:solidFill>
                  <a:srgbClr val="22373A"/>
                </a:solidFill>
                <a:latin typeface="Tahoma"/>
                <a:cs typeface="Tahoma"/>
              </a:rPr>
              <a:t>2</a:t>
            </a:r>
            <a:endParaRPr sz="1100" dirty="0">
              <a:latin typeface="Tahoma"/>
              <a:cs typeface="Tahoma"/>
            </a:endParaRPr>
          </a:p>
        </p:txBody>
      </p:sp>
      <p:sp>
        <p:nvSpPr>
          <p:cNvPr id="5" name="object 5"/>
          <p:cNvSpPr txBox="1"/>
          <p:nvPr/>
        </p:nvSpPr>
        <p:spPr>
          <a:xfrm>
            <a:off x="1703844" y="1226755"/>
            <a:ext cx="1200785" cy="191770"/>
          </a:xfrm>
          <a:prstGeom prst="rect">
            <a:avLst/>
          </a:prstGeom>
        </p:spPr>
        <p:txBody>
          <a:bodyPr vert="horz" wrap="square" lIns="0" tIns="11430" rIns="0" bIns="0" rtlCol="0">
            <a:spAutoFit/>
          </a:bodyPr>
          <a:lstStyle/>
          <a:p>
            <a:pPr marL="38100">
              <a:lnSpc>
                <a:spcPct val="100000"/>
              </a:lnSpc>
              <a:spcBef>
                <a:spcPts val="90"/>
              </a:spcBef>
            </a:pPr>
            <a:r>
              <a:rPr sz="1100" i="1" spc="-25" dirty="0">
                <a:solidFill>
                  <a:srgbClr val="22373A"/>
                </a:solidFill>
                <a:latin typeface="Arial"/>
                <a:cs typeface="Arial"/>
              </a:rPr>
              <a:t>P</a:t>
            </a:r>
            <a:r>
              <a:rPr sz="1100" spc="-25" dirty="0">
                <a:solidFill>
                  <a:srgbClr val="22373A"/>
                </a:solidFill>
                <a:latin typeface="Tahoma"/>
                <a:cs typeface="Tahoma"/>
              </a:rPr>
              <a:t>(6</a:t>
            </a:r>
            <a:r>
              <a:rPr sz="1100" i="1" spc="-25" dirty="0">
                <a:solidFill>
                  <a:srgbClr val="22373A"/>
                </a:solidFill>
                <a:latin typeface="Meiryo"/>
                <a:cs typeface="Meiryo"/>
              </a:rPr>
              <a:t>|</a:t>
            </a:r>
            <a:r>
              <a:rPr sz="1100" i="1" spc="-25" dirty="0">
                <a:solidFill>
                  <a:srgbClr val="22373A"/>
                </a:solidFill>
                <a:latin typeface="Arial"/>
                <a:cs typeface="Arial"/>
              </a:rPr>
              <a:t>H</a:t>
            </a:r>
            <a:r>
              <a:rPr sz="1200" i="1" spc="-37" baseline="-13888" dirty="0">
                <a:solidFill>
                  <a:srgbClr val="22373A"/>
                </a:solidFill>
                <a:latin typeface="Arial"/>
                <a:cs typeface="Arial"/>
              </a:rPr>
              <a:t>L</a:t>
            </a:r>
            <a:r>
              <a:rPr sz="1100" spc="-25" dirty="0">
                <a:solidFill>
                  <a:srgbClr val="22373A"/>
                </a:solidFill>
                <a:latin typeface="Tahoma"/>
                <a:cs typeface="Tahoma"/>
              </a:rPr>
              <a:t>)</a:t>
            </a:r>
            <a:r>
              <a:rPr sz="1100" spc="-40" dirty="0">
                <a:solidFill>
                  <a:srgbClr val="22373A"/>
                </a:solidFill>
                <a:latin typeface="Tahoma"/>
                <a:cs typeface="Tahoma"/>
              </a:rPr>
              <a:t> </a:t>
            </a:r>
            <a:r>
              <a:rPr sz="1100" dirty="0">
                <a:solidFill>
                  <a:srgbClr val="22373A"/>
                </a:solidFill>
                <a:latin typeface="Tahoma"/>
                <a:cs typeface="Tahoma"/>
              </a:rPr>
              <a:t>=</a:t>
            </a:r>
            <a:r>
              <a:rPr sz="1100" spc="85" dirty="0">
                <a:solidFill>
                  <a:srgbClr val="22373A"/>
                </a:solidFill>
                <a:latin typeface="Tahoma"/>
                <a:cs typeface="Tahoma"/>
              </a:rPr>
              <a:t> </a:t>
            </a:r>
            <a:r>
              <a:rPr sz="1650" u="sng" baseline="37878" dirty="0">
                <a:solidFill>
                  <a:srgbClr val="22373A"/>
                </a:solidFill>
                <a:uFill>
                  <a:solidFill>
                    <a:srgbClr val="22373A"/>
                  </a:solidFill>
                </a:uFill>
                <a:latin typeface="Tahoma"/>
                <a:cs typeface="Tahoma"/>
              </a:rPr>
              <a:t>1</a:t>
            </a:r>
            <a:r>
              <a:rPr sz="1650" spc="127" baseline="37878" dirty="0">
                <a:solidFill>
                  <a:srgbClr val="22373A"/>
                </a:solidFill>
                <a:latin typeface="Tahoma"/>
                <a:cs typeface="Tahoma"/>
              </a:rPr>
              <a:t> </a:t>
            </a:r>
            <a:r>
              <a:rPr sz="1100" dirty="0">
                <a:solidFill>
                  <a:srgbClr val="22373A"/>
                </a:solidFill>
                <a:latin typeface="Tahoma"/>
                <a:cs typeface="Tahoma"/>
              </a:rPr>
              <a:t>=</a:t>
            </a:r>
            <a:r>
              <a:rPr sz="1100" spc="-35" dirty="0">
                <a:solidFill>
                  <a:srgbClr val="22373A"/>
                </a:solidFill>
                <a:latin typeface="Tahoma"/>
                <a:cs typeface="Tahoma"/>
              </a:rPr>
              <a:t> </a:t>
            </a:r>
            <a:r>
              <a:rPr sz="1100" spc="-25" dirty="0">
                <a:solidFill>
                  <a:srgbClr val="22373A"/>
                </a:solidFill>
                <a:latin typeface="Tahoma"/>
                <a:cs typeface="Tahoma"/>
              </a:rPr>
              <a:t>0</a:t>
            </a:r>
            <a:r>
              <a:rPr sz="1100" i="1" spc="-25" dirty="0">
                <a:solidFill>
                  <a:srgbClr val="22373A"/>
                </a:solidFill>
                <a:latin typeface="Verdana"/>
                <a:cs typeface="Verdana"/>
              </a:rPr>
              <a:t>.</a:t>
            </a:r>
            <a:r>
              <a:rPr sz="1100" spc="-25" dirty="0">
                <a:solidFill>
                  <a:srgbClr val="22373A"/>
                </a:solidFill>
                <a:latin typeface="Tahoma"/>
                <a:cs typeface="Tahoma"/>
              </a:rPr>
              <a:t>5</a:t>
            </a:r>
            <a:endParaRPr sz="1100" dirty="0">
              <a:latin typeface="Tahoma"/>
              <a:cs typeface="Tahoma"/>
            </a:endParaRPr>
          </a:p>
        </p:txBody>
      </p:sp>
      <p:sp>
        <p:nvSpPr>
          <p:cNvPr id="6" name="object 6"/>
          <p:cNvSpPr txBox="1"/>
          <p:nvPr/>
        </p:nvSpPr>
        <p:spPr>
          <a:xfrm>
            <a:off x="2500033" y="1696274"/>
            <a:ext cx="233679" cy="191770"/>
          </a:xfrm>
          <a:prstGeom prst="rect">
            <a:avLst/>
          </a:prstGeom>
        </p:spPr>
        <p:txBody>
          <a:bodyPr vert="horz" wrap="square" lIns="0" tIns="11430" rIns="0" bIns="0" rtlCol="0">
            <a:spAutoFit/>
          </a:bodyPr>
          <a:lstStyle/>
          <a:p>
            <a:pPr marL="12700">
              <a:lnSpc>
                <a:spcPct val="100000"/>
              </a:lnSpc>
              <a:spcBef>
                <a:spcPts val="90"/>
              </a:spcBef>
            </a:pPr>
            <a:r>
              <a:rPr sz="1100" spc="-45" dirty="0">
                <a:solidFill>
                  <a:srgbClr val="22373A"/>
                </a:solidFill>
                <a:latin typeface="Tahoma"/>
                <a:cs typeface="Tahoma"/>
              </a:rPr>
              <a:t>100</a:t>
            </a:r>
            <a:endParaRPr sz="1100" dirty="0">
              <a:latin typeface="Tahoma"/>
              <a:cs typeface="Tahoma"/>
            </a:endParaRPr>
          </a:p>
        </p:txBody>
      </p:sp>
      <p:sp>
        <p:nvSpPr>
          <p:cNvPr id="7" name="object 7"/>
          <p:cNvSpPr txBox="1"/>
          <p:nvPr/>
        </p:nvSpPr>
        <p:spPr>
          <a:xfrm>
            <a:off x="1403134" y="1601240"/>
            <a:ext cx="1802130" cy="191770"/>
          </a:xfrm>
          <a:prstGeom prst="rect">
            <a:avLst/>
          </a:prstGeom>
        </p:spPr>
        <p:txBody>
          <a:bodyPr vert="horz" wrap="square" lIns="0" tIns="11430" rIns="0" bIns="0" rtlCol="0">
            <a:spAutoFit/>
          </a:bodyPr>
          <a:lstStyle/>
          <a:p>
            <a:pPr marL="38100">
              <a:lnSpc>
                <a:spcPct val="100000"/>
              </a:lnSpc>
              <a:spcBef>
                <a:spcPts val="90"/>
              </a:spcBef>
            </a:pP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100" dirty="0">
                <a:solidFill>
                  <a:srgbClr val="22373A"/>
                </a:solidFill>
                <a:latin typeface="Tahoma"/>
                <a:cs typeface="Tahoma"/>
              </a:rPr>
              <a:t>)</a:t>
            </a:r>
            <a:r>
              <a:rPr sz="1100" spc="-20" dirty="0">
                <a:solidFill>
                  <a:srgbClr val="22373A"/>
                </a:solidFill>
                <a:latin typeface="Tahoma"/>
                <a:cs typeface="Tahoma"/>
              </a:rPr>
              <a:t> </a:t>
            </a:r>
            <a:r>
              <a:rPr sz="1100" dirty="0">
                <a:solidFill>
                  <a:srgbClr val="22373A"/>
                </a:solidFill>
                <a:latin typeface="Tahoma"/>
                <a:cs typeface="Tahoma"/>
              </a:rPr>
              <a:t>=</a:t>
            </a:r>
            <a:r>
              <a:rPr sz="1100" spc="-20"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200" i="1" baseline="-13888" dirty="0">
                <a:solidFill>
                  <a:srgbClr val="22373A"/>
                </a:solidFill>
                <a:latin typeface="Arial"/>
                <a:cs typeface="Arial"/>
              </a:rPr>
              <a:t>L</a:t>
            </a:r>
            <a:r>
              <a:rPr sz="1100" dirty="0">
                <a:solidFill>
                  <a:srgbClr val="22373A"/>
                </a:solidFill>
                <a:latin typeface="Tahoma"/>
                <a:cs typeface="Tahoma"/>
              </a:rPr>
              <a:t>)</a:t>
            </a:r>
            <a:r>
              <a:rPr sz="1100" spc="-20" dirty="0">
                <a:solidFill>
                  <a:srgbClr val="22373A"/>
                </a:solidFill>
                <a:latin typeface="Tahoma"/>
                <a:cs typeface="Tahoma"/>
              </a:rPr>
              <a:t> </a:t>
            </a:r>
            <a:r>
              <a:rPr sz="1100" dirty="0">
                <a:solidFill>
                  <a:srgbClr val="22373A"/>
                </a:solidFill>
                <a:latin typeface="Tahoma"/>
                <a:cs typeface="Tahoma"/>
              </a:rPr>
              <a:t>=</a:t>
            </a:r>
            <a:r>
              <a:rPr sz="1100" spc="110" dirty="0">
                <a:solidFill>
                  <a:srgbClr val="22373A"/>
                </a:solidFill>
                <a:latin typeface="Tahoma"/>
                <a:cs typeface="Tahoma"/>
              </a:rPr>
              <a:t> </a:t>
            </a:r>
            <a:r>
              <a:rPr sz="1650" u="sng" spc="465" baseline="37878" dirty="0">
                <a:solidFill>
                  <a:srgbClr val="22373A"/>
                </a:solidFill>
                <a:uFill>
                  <a:solidFill>
                    <a:srgbClr val="22373A"/>
                  </a:solidFill>
                </a:uFill>
                <a:latin typeface="Times New Roman"/>
                <a:cs typeface="Times New Roman"/>
              </a:rPr>
              <a:t> </a:t>
            </a:r>
            <a:r>
              <a:rPr sz="1650" u="sng" baseline="37878" dirty="0">
                <a:solidFill>
                  <a:srgbClr val="22373A"/>
                </a:solidFill>
                <a:uFill>
                  <a:solidFill>
                    <a:srgbClr val="22373A"/>
                  </a:solidFill>
                </a:uFill>
                <a:latin typeface="Tahoma"/>
                <a:cs typeface="Tahoma"/>
              </a:rPr>
              <a:t>1</a:t>
            </a:r>
            <a:r>
              <a:rPr sz="1650" u="sng" spc="359" baseline="37878" dirty="0">
                <a:solidFill>
                  <a:srgbClr val="22373A"/>
                </a:solidFill>
                <a:uFill>
                  <a:solidFill>
                    <a:srgbClr val="22373A"/>
                  </a:solidFill>
                </a:uFill>
                <a:latin typeface="Tahoma"/>
                <a:cs typeface="Tahoma"/>
              </a:rPr>
              <a:t> </a:t>
            </a:r>
            <a:r>
              <a:rPr sz="1650" spc="172" baseline="37878" dirty="0">
                <a:solidFill>
                  <a:srgbClr val="22373A"/>
                </a:solidFill>
                <a:latin typeface="Tahoma"/>
                <a:cs typeface="Tahoma"/>
              </a:rPr>
              <a:t> </a:t>
            </a:r>
            <a:r>
              <a:rPr sz="1100" dirty="0">
                <a:solidFill>
                  <a:srgbClr val="22373A"/>
                </a:solidFill>
                <a:latin typeface="Tahoma"/>
                <a:cs typeface="Tahoma"/>
              </a:rPr>
              <a:t>=</a:t>
            </a:r>
            <a:r>
              <a:rPr sz="1100" spc="-20" dirty="0">
                <a:solidFill>
                  <a:srgbClr val="22373A"/>
                </a:solidFill>
                <a:latin typeface="Tahoma"/>
                <a:cs typeface="Tahoma"/>
              </a:rPr>
              <a:t> 0</a:t>
            </a:r>
            <a:r>
              <a:rPr sz="1100" i="1" spc="-20" dirty="0">
                <a:solidFill>
                  <a:srgbClr val="22373A"/>
                </a:solidFill>
                <a:latin typeface="Verdana"/>
                <a:cs typeface="Verdana"/>
              </a:rPr>
              <a:t>.</a:t>
            </a:r>
            <a:r>
              <a:rPr sz="1100" spc="-20" dirty="0">
                <a:solidFill>
                  <a:srgbClr val="22373A"/>
                </a:solidFill>
                <a:latin typeface="Tahoma"/>
                <a:cs typeface="Tahoma"/>
              </a:rPr>
              <a:t>01</a:t>
            </a:r>
            <a:endParaRPr sz="1100" dirty="0">
              <a:latin typeface="Tahoma"/>
              <a:cs typeface="Tahoma"/>
            </a:endParaRPr>
          </a:p>
        </p:txBody>
      </p:sp>
      <p:sp>
        <p:nvSpPr>
          <p:cNvPr id="8" name="object 8"/>
          <p:cNvSpPr txBox="1"/>
          <p:nvPr/>
        </p:nvSpPr>
        <p:spPr>
          <a:xfrm>
            <a:off x="447357" y="1981109"/>
            <a:ext cx="1855470" cy="191770"/>
          </a:xfrm>
          <a:prstGeom prst="rect">
            <a:avLst/>
          </a:prstGeom>
        </p:spPr>
        <p:txBody>
          <a:bodyPr vert="horz" wrap="square" lIns="0" tIns="11430" rIns="0" bIns="0" rtlCol="0">
            <a:spAutoFit/>
          </a:bodyPr>
          <a:lstStyle/>
          <a:p>
            <a:pPr marL="189230" indent="-177165">
              <a:lnSpc>
                <a:spcPct val="100000"/>
              </a:lnSpc>
              <a:spcBef>
                <a:spcPts val="90"/>
              </a:spcBef>
              <a:buChar char="•"/>
              <a:tabLst>
                <a:tab pos="189865" algn="l"/>
              </a:tabLst>
            </a:pPr>
            <a:r>
              <a:rPr sz="1100" dirty="0">
                <a:solidFill>
                  <a:srgbClr val="22373A"/>
                </a:solidFill>
                <a:latin typeface="Tahoma"/>
                <a:cs typeface="Tahoma"/>
              </a:rPr>
              <a:t>The</a:t>
            </a:r>
            <a:r>
              <a:rPr sz="1100" spc="-60" dirty="0">
                <a:solidFill>
                  <a:srgbClr val="22373A"/>
                </a:solidFill>
                <a:latin typeface="Tahoma"/>
                <a:cs typeface="Tahoma"/>
              </a:rPr>
              <a:t> </a:t>
            </a:r>
            <a:r>
              <a:rPr sz="1100" spc="-20" dirty="0">
                <a:solidFill>
                  <a:srgbClr val="22373A"/>
                </a:solidFill>
                <a:latin typeface="Tahoma"/>
                <a:cs typeface="Tahoma"/>
              </a:rPr>
              <a:t>only</a:t>
            </a:r>
            <a:r>
              <a:rPr sz="1100" spc="-50" dirty="0">
                <a:solidFill>
                  <a:srgbClr val="22373A"/>
                </a:solidFill>
                <a:latin typeface="Tahoma"/>
                <a:cs typeface="Tahoma"/>
              </a:rPr>
              <a:t> </a:t>
            </a:r>
            <a:r>
              <a:rPr sz="1100" dirty="0">
                <a:solidFill>
                  <a:srgbClr val="22373A"/>
                </a:solidFill>
                <a:latin typeface="Tahoma"/>
                <a:cs typeface="Tahoma"/>
              </a:rPr>
              <a:t>tricky</a:t>
            </a:r>
            <a:r>
              <a:rPr sz="1100" spc="-55" dirty="0">
                <a:solidFill>
                  <a:srgbClr val="22373A"/>
                </a:solidFill>
                <a:latin typeface="Tahoma"/>
                <a:cs typeface="Tahoma"/>
              </a:rPr>
              <a:t> </a:t>
            </a:r>
            <a:r>
              <a:rPr sz="1100" spc="-20" dirty="0">
                <a:solidFill>
                  <a:srgbClr val="22373A"/>
                </a:solidFill>
                <a:latin typeface="Tahoma"/>
                <a:cs typeface="Tahoma"/>
              </a:rPr>
              <a:t>part</a:t>
            </a:r>
            <a:r>
              <a:rPr sz="1100" spc="-55" dirty="0">
                <a:solidFill>
                  <a:srgbClr val="22373A"/>
                </a:solidFill>
                <a:latin typeface="Tahoma"/>
                <a:cs typeface="Tahoma"/>
              </a:rPr>
              <a:t> </a:t>
            </a:r>
            <a:r>
              <a:rPr sz="1100" dirty="0">
                <a:solidFill>
                  <a:srgbClr val="22373A"/>
                </a:solidFill>
                <a:latin typeface="Tahoma"/>
                <a:cs typeface="Tahoma"/>
              </a:rPr>
              <a:t>is</a:t>
            </a:r>
            <a:r>
              <a:rPr sz="1100" spc="-55" dirty="0">
                <a:solidFill>
                  <a:srgbClr val="22373A"/>
                </a:solidFill>
                <a:latin typeface="Tahoma"/>
                <a:cs typeface="Tahoma"/>
              </a:rPr>
              <a:t> </a:t>
            </a:r>
            <a:r>
              <a:rPr sz="1100" i="1" spc="-20" dirty="0">
                <a:solidFill>
                  <a:srgbClr val="22373A"/>
                </a:solidFill>
                <a:latin typeface="Arial"/>
                <a:cs typeface="Arial"/>
              </a:rPr>
              <a:t>P</a:t>
            </a:r>
            <a:r>
              <a:rPr sz="1100" spc="-20" dirty="0">
                <a:solidFill>
                  <a:srgbClr val="22373A"/>
                </a:solidFill>
                <a:latin typeface="Tahoma"/>
                <a:cs typeface="Tahoma"/>
              </a:rPr>
              <a:t>(6):</a:t>
            </a:r>
            <a:endParaRPr sz="1100" dirty="0">
              <a:latin typeface="Tahoma"/>
              <a:cs typeface="Tahoma"/>
            </a:endParaRPr>
          </a:p>
        </p:txBody>
      </p:sp>
      <p:sp>
        <p:nvSpPr>
          <p:cNvPr id="9" name="object 9"/>
          <p:cNvSpPr txBox="1"/>
          <p:nvPr/>
        </p:nvSpPr>
        <p:spPr>
          <a:xfrm>
            <a:off x="2958680" y="2611093"/>
            <a:ext cx="840105" cy="191770"/>
          </a:xfrm>
          <a:prstGeom prst="rect">
            <a:avLst/>
          </a:prstGeom>
        </p:spPr>
        <p:txBody>
          <a:bodyPr vert="horz" wrap="square" lIns="0" tIns="11430" rIns="0" bIns="0" rtlCol="0">
            <a:spAutoFit/>
          </a:bodyPr>
          <a:lstStyle/>
          <a:p>
            <a:pPr marL="12700">
              <a:lnSpc>
                <a:spcPct val="100000"/>
              </a:lnSpc>
              <a:spcBef>
                <a:spcPts val="90"/>
              </a:spcBef>
              <a:tabLst>
                <a:tab pos="519430" algn="l"/>
              </a:tabLst>
            </a:pPr>
            <a:r>
              <a:rPr sz="1100" spc="-70" dirty="0">
                <a:solidFill>
                  <a:srgbClr val="22373A"/>
                </a:solidFill>
                <a:latin typeface="Tahoma"/>
                <a:cs typeface="Tahoma"/>
              </a:rPr>
              <a:t>100</a:t>
            </a:r>
            <a:r>
              <a:rPr sz="1100" spc="-80" dirty="0">
                <a:solidFill>
                  <a:srgbClr val="22373A"/>
                </a:solidFill>
                <a:latin typeface="Tahoma"/>
                <a:cs typeface="Tahoma"/>
              </a:rPr>
              <a:t> </a:t>
            </a:r>
            <a:r>
              <a:rPr sz="1100" spc="-50" dirty="0">
                <a:solidFill>
                  <a:srgbClr val="22373A"/>
                </a:solidFill>
                <a:latin typeface="Tahoma"/>
                <a:cs typeface="Tahoma"/>
              </a:rPr>
              <a:t>6</a:t>
            </a:r>
            <a:r>
              <a:rPr sz="1100" dirty="0">
                <a:solidFill>
                  <a:srgbClr val="22373A"/>
                </a:solidFill>
                <a:latin typeface="Tahoma"/>
                <a:cs typeface="Tahoma"/>
              </a:rPr>
              <a:t>	</a:t>
            </a:r>
            <a:r>
              <a:rPr sz="1100" spc="-70" dirty="0">
                <a:solidFill>
                  <a:srgbClr val="22373A"/>
                </a:solidFill>
                <a:latin typeface="Tahoma"/>
                <a:cs typeface="Tahoma"/>
              </a:rPr>
              <a:t>100</a:t>
            </a:r>
            <a:r>
              <a:rPr sz="1100" spc="-80" dirty="0">
                <a:solidFill>
                  <a:srgbClr val="22373A"/>
                </a:solidFill>
                <a:latin typeface="Tahoma"/>
                <a:cs typeface="Tahoma"/>
              </a:rPr>
              <a:t> </a:t>
            </a:r>
            <a:r>
              <a:rPr sz="1100" spc="-50" dirty="0">
                <a:solidFill>
                  <a:srgbClr val="22373A"/>
                </a:solidFill>
                <a:latin typeface="Tahoma"/>
                <a:cs typeface="Tahoma"/>
              </a:rPr>
              <a:t>2</a:t>
            </a:r>
            <a:endParaRPr sz="1100" dirty="0">
              <a:latin typeface="Tahoma"/>
              <a:cs typeface="Tahoma"/>
            </a:endParaRPr>
          </a:p>
        </p:txBody>
      </p:sp>
      <p:sp>
        <p:nvSpPr>
          <p:cNvPr id="10" name="object 10"/>
          <p:cNvSpPr txBox="1"/>
          <p:nvPr/>
        </p:nvSpPr>
        <p:spPr>
          <a:xfrm>
            <a:off x="614781" y="2516059"/>
            <a:ext cx="3655695" cy="191770"/>
          </a:xfrm>
          <a:prstGeom prst="rect">
            <a:avLst/>
          </a:prstGeom>
        </p:spPr>
        <p:txBody>
          <a:bodyPr vert="horz" wrap="square" lIns="0" tIns="11430" rIns="0" bIns="0" rtlCol="0">
            <a:spAutoFit/>
          </a:bodyPr>
          <a:lstStyle/>
          <a:p>
            <a:pPr marL="38100">
              <a:lnSpc>
                <a:spcPct val="100000"/>
              </a:lnSpc>
              <a:spcBef>
                <a:spcPts val="90"/>
              </a:spcBef>
            </a:pPr>
            <a:r>
              <a:rPr sz="1100" i="1" dirty="0">
                <a:solidFill>
                  <a:srgbClr val="22373A"/>
                </a:solidFill>
                <a:latin typeface="Arial"/>
                <a:cs typeface="Arial"/>
              </a:rPr>
              <a:t>P</a:t>
            </a:r>
            <a:r>
              <a:rPr sz="1100" dirty="0">
                <a:solidFill>
                  <a:srgbClr val="22373A"/>
                </a:solidFill>
                <a:latin typeface="Tahoma"/>
                <a:cs typeface="Tahoma"/>
              </a:rPr>
              <a:t>(6)</a:t>
            </a:r>
            <a:r>
              <a:rPr sz="1100" spc="-45" dirty="0">
                <a:solidFill>
                  <a:srgbClr val="22373A"/>
                </a:solidFill>
                <a:latin typeface="Tahoma"/>
                <a:cs typeface="Tahoma"/>
              </a:rPr>
              <a:t> </a:t>
            </a:r>
            <a:r>
              <a:rPr sz="1100" dirty="0">
                <a:solidFill>
                  <a:srgbClr val="22373A"/>
                </a:solidFill>
                <a:latin typeface="Tahoma"/>
                <a:cs typeface="Tahoma"/>
              </a:rPr>
              <a:t>=</a:t>
            </a:r>
            <a:r>
              <a:rPr sz="1100" spc="-45"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200" i="1" baseline="-13888" dirty="0">
                <a:solidFill>
                  <a:srgbClr val="22373A"/>
                </a:solidFill>
                <a:latin typeface="Arial"/>
                <a:cs typeface="Arial"/>
              </a:rPr>
              <a:t>f</a:t>
            </a:r>
            <a:r>
              <a:rPr sz="1200" i="1" spc="7" baseline="-13888" dirty="0">
                <a:solidFill>
                  <a:srgbClr val="22373A"/>
                </a:solidFill>
                <a:latin typeface="Arial"/>
                <a:cs typeface="Arial"/>
              </a:rPr>
              <a:t> </a:t>
            </a:r>
            <a:r>
              <a:rPr sz="1100" spc="-30" dirty="0">
                <a:solidFill>
                  <a:srgbClr val="22373A"/>
                </a:solidFill>
                <a:latin typeface="Tahoma"/>
                <a:cs typeface="Tahoma"/>
              </a:rPr>
              <a:t>)</a:t>
            </a:r>
            <a:r>
              <a:rPr sz="1100" i="1" spc="-30" dirty="0">
                <a:solidFill>
                  <a:srgbClr val="22373A"/>
                </a:solidFill>
                <a:latin typeface="Arial"/>
                <a:cs typeface="Arial"/>
              </a:rPr>
              <a:t>P</a:t>
            </a:r>
            <a:r>
              <a:rPr sz="1100" spc="-30" dirty="0">
                <a:solidFill>
                  <a:srgbClr val="22373A"/>
                </a:solidFill>
                <a:latin typeface="Tahoma"/>
                <a:cs typeface="Tahoma"/>
              </a:rPr>
              <a:t>(6</a:t>
            </a:r>
            <a:r>
              <a:rPr sz="1100" i="1" spc="-30" dirty="0">
                <a:solidFill>
                  <a:srgbClr val="22373A"/>
                </a:solidFill>
                <a:latin typeface="Meiryo"/>
                <a:cs typeface="Meiryo"/>
              </a:rPr>
              <a:t>|</a:t>
            </a:r>
            <a:r>
              <a:rPr sz="1100" i="1" spc="-30" dirty="0">
                <a:solidFill>
                  <a:srgbClr val="22373A"/>
                </a:solidFill>
                <a:latin typeface="Arial"/>
                <a:cs typeface="Arial"/>
              </a:rPr>
              <a:t>H</a:t>
            </a:r>
            <a:r>
              <a:rPr sz="1200" i="1" spc="-44" baseline="-13888" dirty="0">
                <a:solidFill>
                  <a:srgbClr val="22373A"/>
                </a:solidFill>
                <a:latin typeface="Arial"/>
                <a:cs typeface="Arial"/>
              </a:rPr>
              <a:t>f</a:t>
            </a:r>
            <a:r>
              <a:rPr sz="1200" i="1" baseline="-13888" dirty="0">
                <a:solidFill>
                  <a:srgbClr val="22373A"/>
                </a:solidFill>
                <a:latin typeface="Arial"/>
                <a:cs typeface="Arial"/>
              </a:rPr>
              <a:t> </a:t>
            </a:r>
            <a:r>
              <a:rPr sz="1100" dirty="0">
                <a:solidFill>
                  <a:srgbClr val="22373A"/>
                </a:solidFill>
                <a:latin typeface="Tahoma"/>
                <a:cs typeface="Tahoma"/>
              </a:rPr>
              <a:t>)</a:t>
            </a:r>
            <a:r>
              <a:rPr sz="1100" spc="-105" dirty="0">
                <a:solidFill>
                  <a:srgbClr val="22373A"/>
                </a:solidFill>
                <a:latin typeface="Tahoma"/>
                <a:cs typeface="Tahoma"/>
              </a:rPr>
              <a:t> </a:t>
            </a:r>
            <a:r>
              <a:rPr sz="1100" dirty="0">
                <a:solidFill>
                  <a:srgbClr val="22373A"/>
                </a:solidFill>
                <a:latin typeface="Tahoma"/>
                <a:cs typeface="Tahoma"/>
              </a:rPr>
              <a:t>+</a:t>
            </a:r>
            <a:r>
              <a:rPr sz="1100" spc="-100" dirty="0">
                <a:solidFill>
                  <a:srgbClr val="22373A"/>
                </a:solidFill>
                <a:latin typeface="Tahoma"/>
                <a:cs typeface="Tahoma"/>
              </a:rPr>
              <a:t> </a:t>
            </a: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200" i="1" baseline="-13888" dirty="0">
                <a:solidFill>
                  <a:srgbClr val="22373A"/>
                </a:solidFill>
                <a:latin typeface="Arial"/>
                <a:cs typeface="Arial"/>
              </a:rPr>
              <a:t>L</a:t>
            </a:r>
            <a:r>
              <a:rPr sz="1100" dirty="0">
                <a:solidFill>
                  <a:srgbClr val="22373A"/>
                </a:solidFill>
                <a:latin typeface="Tahoma"/>
                <a:cs typeface="Tahoma"/>
              </a:rPr>
              <a:t>)</a:t>
            </a:r>
            <a:r>
              <a:rPr sz="1100" i="1" dirty="0">
                <a:solidFill>
                  <a:srgbClr val="22373A"/>
                </a:solidFill>
                <a:latin typeface="Arial"/>
                <a:cs typeface="Arial"/>
              </a:rPr>
              <a:t>P</a:t>
            </a:r>
            <a:r>
              <a:rPr sz="1100" dirty="0">
                <a:solidFill>
                  <a:srgbClr val="22373A"/>
                </a:solidFill>
                <a:latin typeface="Tahoma"/>
                <a:cs typeface="Tahoma"/>
              </a:rPr>
              <a:t>(6)</a:t>
            </a:r>
            <a:r>
              <a:rPr sz="1100" spc="-45" dirty="0">
                <a:solidFill>
                  <a:srgbClr val="22373A"/>
                </a:solidFill>
                <a:latin typeface="Tahoma"/>
                <a:cs typeface="Tahoma"/>
              </a:rPr>
              <a:t> </a:t>
            </a:r>
            <a:r>
              <a:rPr sz="1100" dirty="0">
                <a:solidFill>
                  <a:srgbClr val="22373A"/>
                </a:solidFill>
                <a:latin typeface="Tahoma"/>
                <a:cs typeface="Tahoma"/>
              </a:rPr>
              <a:t>=</a:t>
            </a:r>
            <a:r>
              <a:rPr sz="1100" spc="80" dirty="0">
                <a:solidFill>
                  <a:srgbClr val="22373A"/>
                </a:solidFill>
                <a:latin typeface="Tahoma"/>
                <a:cs typeface="Tahoma"/>
              </a:rPr>
              <a:t> </a:t>
            </a:r>
            <a:r>
              <a:rPr sz="1650" u="sng" spc="-7" baseline="37878" dirty="0">
                <a:solidFill>
                  <a:srgbClr val="22373A"/>
                </a:solidFill>
                <a:uFill>
                  <a:solidFill>
                    <a:srgbClr val="22373A"/>
                  </a:solidFill>
                </a:uFill>
                <a:latin typeface="Times New Roman"/>
                <a:cs typeface="Times New Roman"/>
              </a:rPr>
              <a:t> </a:t>
            </a:r>
            <a:r>
              <a:rPr sz="1650" u="sng" baseline="37878" dirty="0">
                <a:solidFill>
                  <a:srgbClr val="22373A"/>
                </a:solidFill>
                <a:uFill>
                  <a:solidFill>
                    <a:srgbClr val="22373A"/>
                  </a:solidFill>
                </a:uFill>
                <a:latin typeface="Tahoma"/>
                <a:cs typeface="Tahoma"/>
              </a:rPr>
              <a:t>99</a:t>
            </a:r>
            <a:r>
              <a:rPr sz="1650" u="sng" spc="254" baseline="37878" dirty="0">
                <a:solidFill>
                  <a:srgbClr val="22373A"/>
                </a:solidFill>
                <a:uFill>
                  <a:solidFill>
                    <a:srgbClr val="22373A"/>
                  </a:solidFill>
                </a:uFill>
                <a:latin typeface="Tahoma"/>
                <a:cs typeface="Tahoma"/>
              </a:rPr>
              <a:t> </a:t>
            </a:r>
            <a:r>
              <a:rPr sz="1650" u="sng" baseline="37878" dirty="0">
                <a:solidFill>
                  <a:srgbClr val="22373A"/>
                </a:solidFill>
                <a:uFill>
                  <a:solidFill>
                    <a:srgbClr val="22373A"/>
                  </a:solidFill>
                </a:uFill>
                <a:latin typeface="Tahoma"/>
                <a:cs typeface="Tahoma"/>
              </a:rPr>
              <a:t>1</a:t>
            </a:r>
            <a:r>
              <a:rPr sz="1650" spc="30" baseline="37878" dirty="0">
                <a:solidFill>
                  <a:srgbClr val="22373A"/>
                </a:solidFill>
                <a:latin typeface="Tahoma"/>
                <a:cs typeface="Tahoma"/>
              </a:rPr>
              <a:t> </a:t>
            </a:r>
            <a:r>
              <a:rPr sz="1100" dirty="0">
                <a:solidFill>
                  <a:srgbClr val="22373A"/>
                </a:solidFill>
                <a:latin typeface="Tahoma"/>
                <a:cs typeface="Tahoma"/>
              </a:rPr>
              <a:t>+</a:t>
            </a:r>
            <a:r>
              <a:rPr sz="1100" spc="15" dirty="0">
                <a:solidFill>
                  <a:srgbClr val="22373A"/>
                </a:solidFill>
                <a:latin typeface="Tahoma"/>
                <a:cs typeface="Tahoma"/>
              </a:rPr>
              <a:t> </a:t>
            </a:r>
            <a:r>
              <a:rPr sz="1650" u="sng" spc="405" baseline="37878" dirty="0">
                <a:solidFill>
                  <a:srgbClr val="22373A"/>
                </a:solidFill>
                <a:uFill>
                  <a:solidFill>
                    <a:srgbClr val="22373A"/>
                  </a:solidFill>
                </a:uFill>
                <a:latin typeface="Times New Roman"/>
                <a:cs typeface="Times New Roman"/>
              </a:rPr>
              <a:t> </a:t>
            </a:r>
            <a:r>
              <a:rPr sz="1650" u="sng" baseline="37878" dirty="0">
                <a:solidFill>
                  <a:srgbClr val="22373A"/>
                </a:solidFill>
                <a:uFill>
                  <a:solidFill>
                    <a:srgbClr val="22373A"/>
                  </a:solidFill>
                </a:uFill>
                <a:latin typeface="Tahoma"/>
                <a:cs typeface="Tahoma"/>
              </a:rPr>
              <a:t>1</a:t>
            </a:r>
            <a:r>
              <a:rPr sz="1650" u="sng" spc="660" baseline="37878" dirty="0">
                <a:solidFill>
                  <a:srgbClr val="22373A"/>
                </a:solidFill>
                <a:uFill>
                  <a:solidFill>
                    <a:srgbClr val="22373A"/>
                  </a:solidFill>
                </a:uFill>
                <a:latin typeface="Tahoma"/>
                <a:cs typeface="Tahoma"/>
              </a:rPr>
              <a:t> </a:t>
            </a:r>
            <a:r>
              <a:rPr sz="1650" u="sng" baseline="37878" dirty="0">
                <a:solidFill>
                  <a:srgbClr val="22373A"/>
                </a:solidFill>
                <a:uFill>
                  <a:solidFill>
                    <a:srgbClr val="22373A"/>
                  </a:solidFill>
                </a:uFill>
                <a:latin typeface="Tahoma"/>
                <a:cs typeface="Tahoma"/>
              </a:rPr>
              <a:t>1</a:t>
            </a:r>
            <a:r>
              <a:rPr sz="1650" spc="120" baseline="37878" dirty="0">
                <a:solidFill>
                  <a:srgbClr val="22373A"/>
                </a:solidFill>
                <a:latin typeface="Tahoma"/>
                <a:cs typeface="Tahoma"/>
              </a:rPr>
              <a:t> </a:t>
            </a:r>
            <a:r>
              <a:rPr sz="1100" dirty="0">
                <a:solidFill>
                  <a:srgbClr val="22373A"/>
                </a:solidFill>
                <a:latin typeface="Tahoma"/>
                <a:cs typeface="Tahoma"/>
              </a:rPr>
              <a:t>=</a:t>
            </a:r>
            <a:r>
              <a:rPr sz="1100" spc="-45" dirty="0">
                <a:solidFill>
                  <a:srgbClr val="22373A"/>
                </a:solidFill>
                <a:latin typeface="Tahoma"/>
                <a:cs typeface="Tahoma"/>
              </a:rPr>
              <a:t> </a:t>
            </a:r>
            <a:r>
              <a:rPr sz="1100" spc="-20" dirty="0">
                <a:solidFill>
                  <a:srgbClr val="22373A"/>
                </a:solidFill>
                <a:latin typeface="Tahoma"/>
                <a:cs typeface="Tahoma"/>
              </a:rPr>
              <a:t>0</a:t>
            </a:r>
            <a:r>
              <a:rPr sz="1100" i="1" spc="-20" dirty="0">
                <a:solidFill>
                  <a:srgbClr val="22373A"/>
                </a:solidFill>
                <a:latin typeface="Verdana"/>
                <a:cs typeface="Verdana"/>
              </a:rPr>
              <a:t>.</a:t>
            </a:r>
            <a:r>
              <a:rPr sz="1100" spc="-20" dirty="0">
                <a:solidFill>
                  <a:srgbClr val="22373A"/>
                </a:solidFill>
                <a:latin typeface="Tahoma"/>
                <a:cs typeface="Tahoma"/>
              </a:rPr>
              <a:t>17</a:t>
            </a:r>
            <a:endParaRPr sz="1100" dirty="0">
              <a:latin typeface="Tahoma"/>
              <a:cs typeface="Tahoma"/>
            </a:endParaRPr>
          </a:p>
        </p:txBody>
      </p:sp>
    </p:spTree>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741170" cy="207645"/>
          </a:xfrm>
          <a:prstGeom prst="rect">
            <a:avLst/>
          </a:prstGeom>
        </p:spPr>
        <p:txBody>
          <a:bodyPr vert="horz" wrap="square" lIns="0" tIns="12065" rIns="0" bIns="0" rtlCol="0">
            <a:spAutoFit/>
          </a:bodyPr>
          <a:lstStyle/>
          <a:p>
            <a:pPr marL="12700">
              <a:lnSpc>
                <a:spcPct val="100000"/>
              </a:lnSpc>
              <a:spcBef>
                <a:spcPts val="95"/>
              </a:spcBef>
            </a:pPr>
            <a:r>
              <a:rPr spc="-60" dirty="0"/>
              <a:t>Bayes</a:t>
            </a:r>
            <a:r>
              <a:rPr spc="-25" dirty="0"/>
              <a:t> </a:t>
            </a:r>
            <a:r>
              <a:rPr spc="-10" dirty="0"/>
              <a:t>Theorem</a:t>
            </a:r>
            <a:r>
              <a:rPr spc="-20" dirty="0"/>
              <a:t> </a:t>
            </a:r>
            <a:r>
              <a:rPr spc="-40" dirty="0"/>
              <a:t>Example</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18</a:t>
            </a:r>
          </a:p>
        </p:txBody>
      </p:sp>
      <p:sp>
        <p:nvSpPr>
          <p:cNvPr id="3" name="object 3"/>
          <p:cNvSpPr txBox="1"/>
          <p:nvPr/>
        </p:nvSpPr>
        <p:spPr>
          <a:xfrm>
            <a:off x="309194" y="736205"/>
            <a:ext cx="3990340" cy="2128520"/>
          </a:xfrm>
          <a:prstGeom prst="rect">
            <a:avLst/>
          </a:prstGeom>
        </p:spPr>
        <p:txBody>
          <a:bodyPr vert="horz" wrap="square" lIns="0" tIns="11430" rIns="0" bIns="0" rtlCol="0">
            <a:spAutoFit/>
          </a:bodyPr>
          <a:lstStyle/>
          <a:p>
            <a:pPr marL="327660" indent="-177800">
              <a:lnSpc>
                <a:spcPct val="100000"/>
              </a:lnSpc>
              <a:spcBef>
                <a:spcPts val="90"/>
              </a:spcBef>
              <a:buChar char="•"/>
              <a:tabLst>
                <a:tab pos="328295" algn="l"/>
              </a:tabLst>
            </a:pPr>
            <a:r>
              <a:rPr sz="1100" spc="-10" dirty="0">
                <a:solidFill>
                  <a:srgbClr val="22373A"/>
                </a:solidFill>
                <a:latin typeface="Tahoma"/>
                <a:cs typeface="Tahoma"/>
              </a:rPr>
              <a:t>Hence:</a:t>
            </a:r>
            <a:endParaRPr sz="1100" dirty="0">
              <a:latin typeface="Tahoma"/>
              <a:cs typeface="Tahoma"/>
            </a:endParaRPr>
          </a:p>
          <a:p>
            <a:pPr>
              <a:lnSpc>
                <a:spcPct val="100000"/>
              </a:lnSpc>
              <a:spcBef>
                <a:spcPts val="45"/>
              </a:spcBef>
              <a:buClr>
                <a:srgbClr val="22373A"/>
              </a:buClr>
              <a:buFont typeface="Tahoma"/>
              <a:buChar char="•"/>
            </a:pPr>
            <a:endParaRPr sz="1400" dirty="0">
              <a:latin typeface="Tahoma"/>
              <a:cs typeface="Tahoma"/>
            </a:endParaRPr>
          </a:p>
          <a:p>
            <a:pPr marL="1223645">
              <a:lnSpc>
                <a:spcPct val="100000"/>
              </a:lnSpc>
            </a:pPr>
            <a:r>
              <a:rPr sz="1650" i="1" spc="-37" baseline="-37878" dirty="0">
                <a:solidFill>
                  <a:srgbClr val="22373A"/>
                </a:solidFill>
                <a:latin typeface="Arial"/>
                <a:cs typeface="Arial"/>
              </a:rPr>
              <a:t>P</a:t>
            </a:r>
            <a:r>
              <a:rPr sz="1650" spc="-37" baseline="-37878" dirty="0">
                <a:solidFill>
                  <a:srgbClr val="22373A"/>
                </a:solidFill>
                <a:latin typeface="Tahoma"/>
                <a:cs typeface="Tahoma"/>
              </a:rPr>
              <a:t>(</a:t>
            </a:r>
            <a:r>
              <a:rPr sz="1650" i="1" spc="-37" baseline="-37878" dirty="0">
                <a:solidFill>
                  <a:srgbClr val="22373A"/>
                </a:solidFill>
                <a:latin typeface="Arial"/>
                <a:cs typeface="Arial"/>
              </a:rPr>
              <a:t>H</a:t>
            </a:r>
            <a:r>
              <a:rPr sz="1200" i="1" spc="-37" baseline="-62500" dirty="0">
                <a:solidFill>
                  <a:srgbClr val="22373A"/>
                </a:solidFill>
                <a:latin typeface="Arial"/>
                <a:cs typeface="Arial"/>
              </a:rPr>
              <a:t>L</a:t>
            </a:r>
            <a:r>
              <a:rPr sz="1650" i="1" spc="-37" baseline="-37878" dirty="0">
                <a:solidFill>
                  <a:srgbClr val="22373A"/>
                </a:solidFill>
                <a:latin typeface="Meiryo"/>
                <a:cs typeface="Meiryo"/>
              </a:rPr>
              <a:t>|</a:t>
            </a:r>
            <a:r>
              <a:rPr sz="1650" spc="-37" baseline="-37878" dirty="0">
                <a:solidFill>
                  <a:srgbClr val="22373A"/>
                </a:solidFill>
                <a:latin typeface="Tahoma"/>
                <a:cs typeface="Tahoma"/>
              </a:rPr>
              <a:t>6) </a:t>
            </a:r>
            <a:r>
              <a:rPr sz="1650" baseline="-37878" dirty="0">
                <a:solidFill>
                  <a:srgbClr val="22373A"/>
                </a:solidFill>
                <a:latin typeface="Tahoma"/>
                <a:cs typeface="Tahoma"/>
              </a:rPr>
              <a:t>=</a:t>
            </a:r>
            <a:r>
              <a:rPr sz="1650" spc="157" baseline="-37878" dirty="0">
                <a:solidFill>
                  <a:srgbClr val="22373A"/>
                </a:solidFill>
                <a:latin typeface="Tahoma"/>
                <a:cs typeface="Tahoma"/>
              </a:rPr>
              <a:t> </a:t>
            </a:r>
            <a:r>
              <a:rPr sz="1100" i="1" u="sng" spc="-10" dirty="0">
                <a:solidFill>
                  <a:srgbClr val="22373A"/>
                </a:solidFill>
                <a:uFill>
                  <a:solidFill>
                    <a:srgbClr val="22373A"/>
                  </a:solidFill>
                </a:uFill>
                <a:latin typeface="Arial"/>
                <a:cs typeface="Arial"/>
              </a:rPr>
              <a:t>P</a:t>
            </a:r>
            <a:r>
              <a:rPr sz="1100" u="sng" spc="-10" dirty="0">
                <a:solidFill>
                  <a:srgbClr val="22373A"/>
                </a:solidFill>
                <a:uFill>
                  <a:solidFill>
                    <a:srgbClr val="22373A"/>
                  </a:solidFill>
                </a:uFill>
                <a:latin typeface="Tahoma"/>
                <a:cs typeface="Tahoma"/>
              </a:rPr>
              <a:t>(6</a:t>
            </a:r>
            <a:r>
              <a:rPr sz="1100" i="1" u="sng" spc="-10" dirty="0">
                <a:solidFill>
                  <a:srgbClr val="22373A"/>
                </a:solidFill>
                <a:uFill>
                  <a:solidFill>
                    <a:srgbClr val="22373A"/>
                  </a:solidFill>
                </a:uFill>
                <a:latin typeface="Meiryo"/>
                <a:cs typeface="Meiryo"/>
              </a:rPr>
              <a:t>|</a:t>
            </a:r>
            <a:r>
              <a:rPr sz="1100" i="1" u="sng" spc="-10" dirty="0">
                <a:solidFill>
                  <a:srgbClr val="22373A"/>
                </a:solidFill>
                <a:uFill>
                  <a:solidFill>
                    <a:srgbClr val="22373A"/>
                  </a:solidFill>
                </a:uFill>
                <a:latin typeface="Arial"/>
                <a:cs typeface="Arial"/>
              </a:rPr>
              <a:t>H</a:t>
            </a:r>
            <a:r>
              <a:rPr sz="1200" i="1" u="sng" spc="-15" baseline="-13888" dirty="0">
                <a:solidFill>
                  <a:srgbClr val="22373A"/>
                </a:solidFill>
                <a:uFill>
                  <a:solidFill>
                    <a:srgbClr val="22373A"/>
                  </a:solidFill>
                </a:uFill>
                <a:latin typeface="Arial"/>
                <a:cs typeface="Arial"/>
              </a:rPr>
              <a:t>L</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P</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H</a:t>
            </a:r>
            <a:r>
              <a:rPr sz="1200" i="1" u="sng" spc="-15" baseline="-13888" dirty="0">
                <a:solidFill>
                  <a:srgbClr val="22373A"/>
                </a:solidFill>
                <a:uFill>
                  <a:solidFill>
                    <a:srgbClr val="22373A"/>
                  </a:solidFill>
                </a:uFill>
                <a:latin typeface="Arial"/>
                <a:cs typeface="Arial"/>
              </a:rPr>
              <a:t>L</a:t>
            </a:r>
            <a:r>
              <a:rPr sz="1100" u="sng" spc="-10" dirty="0">
                <a:solidFill>
                  <a:srgbClr val="22373A"/>
                </a:solidFill>
                <a:uFill>
                  <a:solidFill>
                    <a:srgbClr val="22373A"/>
                  </a:solidFill>
                </a:uFill>
                <a:latin typeface="Tahoma"/>
                <a:cs typeface="Tahoma"/>
              </a:rPr>
              <a:t>)</a:t>
            </a:r>
            <a:endParaRPr sz="1100" dirty="0">
              <a:latin typeface="Tahoma"/>
              <a:cs typeface="Tahoma"/>
            </a:endParaRPr>
          </a:p>
          <a:p>
            <a:pPr marL="661670" algn="ctr">
              <a:lnSpc>
                <a:spcPct val="100000"/>
              </a:lnSpc>
              <a:spcBef>
                <a:spcPts val="165"/>
              </a:spcBef>
            </a:pPr>
            <a:r>
              <a:rPr sz="1100" i="1" spc="-20" dirty="0">
                <a:solidFill>
                  <a:srgbClr val="22373A"/>
                </a:solidFill>
                <a:latin typeface="Arial"/>
                <a:cs typeface="Arial"/>
              </a:rPr>
              <a:t>P</a:t>
            </a:r>
            <a:r>
              <a:rPr sz="1100" spc="-20" dirty="0">
                <a:solidFill>
                  <a:srgbClr val="22373A"/>
                </a:solidFill>
                <a:latin typeface="Tahoma"/>
                <a:cs typeface="Tahoma"/>
              </a:rPr>
              <a:t>(6)</a:t>
            </a:r>
            <a:endParaRPr sz="1100" dirty="0">
              <a:latin typeface="Tahoma"/>
              <a:cs typeface="Tahoma"/>
            </a:endParaRPr>
          </a:p>
          <a:p>
            <a:pPr marL="1094105">
              <a:lnSpc>
                <a:spcPct val="100000"/>
              </a:lnSpc>
              <a:spcBef>
                <a:spcPts val="415"/>
              </a:spcBef>
            </a:pPr>
            <a:r>
              <a:rPr sz="1650" baseline="-37878" dirty="0">
                <a:solidFill>
                  <a:srgbClr val="22373A"/>
                </a:solidFill>
                <a:latin typeface="Tahoma"/>
                <a:cs typeface="Tahoma"/>
              </a:rPr>
              <a:t>=</a:t>
            </a:r>
            <a:r>
              <a:rPr sz="1650" spc="-7" baseline="-37878" dirty="0">
                <a:solidFill>
                  <a:srgbClr val="22373A"/>
                </a:solidFill>
                <a:latin typeface="Tahoma"/>
                <a:cs typeface="Tahoma"/>
              </a:rPr>
              <a:t> </a:t>
            </a:r>
            <a:r>
              <a:rPr sz="1100" u="sng" spc="-85" dirty="0">
                <a:solidFill>
                  <a:srgbClr val="22373A"/>
                </a:solidFill>
                <a:uFill>
                  <a:solidFill>
                    <a:srgbClr val="22373A"/>
                  </a:solidFill>
                </a:uFill>
                <a:latin typeface="Tahoma"/>
                <a:cs typeface="Tahoma"/>
              </a:rPr>
              <a:t>0</a:t>
            </a:r>
            <a:r>
              <a:rPr sz="1100" i="1" u="sng" spc="-85" dirty="0">
                <a:solidFill>
                  <a:srgbClr val="22373A"/>
                </a:solidFill>
                <a:uFill>
                  <a:solidFill>
                    <a:srgbClr val="22373A"/>
                  </a:solidFill>
                </a:uFill>
                <a:latin typeface="Verdana"/>
                <a:cs typeface="Verdana"/>
              </a:rPr>
              <a:t>.</a:t>
            </a:r>
            <a:r>
              <a:rPr sz="1100" u="sng" spc="-85" dirty="0">
                <a:solidFill>
                  <a:srgbClr val="22373A"/>
                </a:solidFill>
                <a:uFill>
                  <a:solidFill>
                    <a:srgbClr val="22373A"/>
                  </a:solidFill>
                </a:uFill>
                <a:latin typeface="Tahoma"/>
                <a:cs typeface="Tahoma"/>
              </a:rPr>
              <a:t>5</a:t>
            </a:r>
            <a:r>
              <a:rPr sz="1100" u="sng" spc="-105" dirty="0">
                <a:solidFill>
                  <a:srgbClr val="22373A"/>
                </a:solidFill>
                <a:uFill>
                  <a:solidFill>
                    <a:srgbClr val="22373A"/>
                  </a:solidFill>
                </a:uFill>
                <a:latin typeface="Tahoma"/>
                <a:cs typeface="Tahoma"/>
              </a:rPr>
              <a:t> </a:t>
            </a:r>
            <a:r>
              <a:rPr sz="1100" i="1" u="sng" spc="-45" dirty="0">
                <a:solidFill>
                  <a:srgbClr val="22373A"/>
                </a:solidFill>
                <a:uFill>
                  <a:solidFill>
                    <a:srgbClr val="22373A"/>
                  </a:solidFill>
                </a:uFill>
                <a:latin typeface="Meiryo"/>
                <a:cs typeface="Meiryo"/>
              </a:rPr>
              <a:t>×</a:t>
            </a:r>
            <a:r>
              <a:rPr sz="1100" i="1" u="sng" spc="-135" dirty="0">
                <a:solidFill>
                  <a:srgbClr val="22373A"/>
                </a:solidFill>
                <a:uFill>
                  <a:solidFill>
                    <a:srgbClr val="22373A"/>
                  </a:solidFill>
                </a:uFill>
                <a:latin typeface="Meiryo"/>
                <a:cs typeface="Meiryo"/>
              </a:rPr>
              <a:t> </a:t>
            </a:r>
            <a:r>
              <a:rPr sz="1100" u="sng" spc="-50" dirty="0">
                <a:solidFill>
                  <a:srgbClr val="22373A"/>
                </a:solidFill>
                <a:uFill>
                  <a:solidFill>
                    <a:srgbClr val="22373A"/>
                  </a:solidFill>
                </a:uFill>
                <a:latin typeface="Tahoma"/>
                <a:cs typeface="Tahoma"/>
              </a:rPr>
              <a:t>0</a:t>
            </a:r>
            <a:r>
              <a:rPr sz="1100" i="1" u="sng" spc="-50" dirty="0">
                <a:solidFill>
                  <a:srgbClr val="22373A"/>
                </a:solidFill>
                <a:uFill>
                  <a:solidFill>
                    <a:srgbClr val="22373A"/>
                  </a:solidFill>
                </a:uFill>
                <a:latin typeface="Verdana"/>
                <a:cs typeface="Verdana"/>
              </a:rPr>
              <a:t>.</a:t>
            </a:r>
            <a:r>
              <a:rPr sz="1100" u="sng" spc="-50" dirty="0">
                <a:solidFill>
                  <a:srgbClr val="22373A"/>
                </a:solidFill>
                <a:uFill>
                  <a:solidFill>
                    <a:srgbClr val="22373A"/>
                  </a:solidFill>
                </a:uFill>
                <a:latin typeface="Tahoma"/>
                <a:cs typeface="Tahoma"/>
              </a:rPr>
              <a:t>01</a:t>
            </a:r>
            <a:r>
              <a:rPr sz="1100" spc="50" dirty="0">
                <a:solidFill>
                  <a:srgbClr val="22373A"/>
                </a:solidFill>
                <a:latin typeface="Tahoma"/>
                <a:cs typeface="Tahoma"/>
              </a:rPr>
              <a:t> </a:t>
            </a:r>
            <a:r>
              <a:rPr sz="1650" baseline="-37878" dirty="0">
                <a:solidFill>
                  <a:srgbClr val="22373A"/>
                </a:solidFill>
                <a:latin typeface="Tahoma"/>
                <a:cs typeface="Tahoma"/>
              </a:rPr>
              <a:t>=</a:t>
            </a:r>
            <a:r>
              <a:rPr sz="1650" spc="67" baseline="-37878" dirty="0">
                <a:solidFill>
                  <a:srgbClr val="22373A"/>
                </a:solidFill>
                <a:latin typeface="Tahoma"/>
                <a:cs typeface="Tahoma"/>
              </a:rPr>
              <a:t> </a:t>
            </a:r>
            <a:r>
              <a:rPr sz="1100" u="sng" spc="229" dirty="0">
                <a:solidFill>
                  <a:srgbClr val="22373A"/>
                </a:solidFill>
                <a:uFill>
                  <a:solidFill>
                    <a:srgbClr val="22373A"/>
                  </a:solidFill>
                </a:uFill>
                <a:latin typeface="Times New Roman"/>
                <a:cs typeface="Times New Roman"/>
              </a:rPr>
              <a:t> </a:t>
            </a:r>
            <a:r>
              <a:rPr sz="1100" u="sng" dirty="0">
                <a:solidFill>
                  <a:srgbClr val="22373A"/>
                </a:solidFill>
                <a:uFill>
                  <a:solidFill>
                    <a:srgbClr val="22373A"/>
                  </a:solidFill>
                </a:uFill>
                <a:latin typeface="Tahoma"/>
                <a:cs typeface="Tahoma"/>
              </a:rPr>
              <a:t>0</a:t>
            </a:r>
            <a:r>
              <a:rPr sz="1100" i="1" u="sng" dirty="0">
                <a:solidFill>
                  <a:srgbClr val="22373A"/>
                </a:solidFill>
                <a:uFill>
                  <a:solidFill>
                    <a:srgbClr val="22373A"/>
                  </a:solidFill>
                </a:uFill>
                <a:latin typeface="Verdana"/>
                <a:cs typeface="Verdana"/>
              </a:rPr>
              <a:t>.</a:t>
            </a:r>
            <a:r>
              <a:rPr sz="1100" u="sng" dirty="0">
                <a:solidFill>
                  <a:srgbClr val="22373A"/>
                </a:solidFill>
                <a:uFill>
                  <a:solidFill>
                    <a:srgbClr val="22373A"/>
                  </a:solidFill>
                </a:uFill>
                <a:latin typeface="Tahoma"/>
                <a:cs typeface="Tahoma"/>
              </a:rPr>
              <a:t>01</a:t>
            </a:r>
            <a:r>
              <a:rPr sz="1100" u="sng" spc="160" dirty="0">
                <a:solidFill>
                  <a:srgbClr val="22373A"/>
                </a:solidFill>
                <a:uFill>
                  <a:solidFill>
                    <a:srgbClr val="22373A"/>
                  </a:solidFill>
                </a:uFill>
                <a:latin typeface="Tahoma"/>
                <a:cs typeface="Tahoma"/>
              </a:rPr>
              <a:t> </a:t>
            </a:r>
            <a:r>
              <a:rPr sz="1100" spc="50" dirty="0">
                <a:solidFill>
                  <a:srgbClr val="22373A"/>
                </a:solidFill>
                <a:latin typeface="Tahoma"/>
                <a:cs typeface="Tahoma"/>
              </a:rPr>
              <a:t> </a:t>
            </a:r>
            <a:r>
              <a:rPr sz="1650" i="1" spc="-75" baseline="-37878" dirty="0">
                <a:solidFill>
                  <a:srgbClr val="22373A"/>
                </a:solidFill>
                <a:latin typeface="Meiryo"/>
                <a:cs typeface="Meiryo"/>
              </a:rPr>
              <a:t>≈</a:t>
            </a:r>
            <a:r>
              <a:rPr sz="1650" i="1" spc="-112" baseline="-37878" dirty="0">
                <a:solidFill>
                  <a:srgbClr val="22373A"/>
                </a:solidFill>
                <a:latin typeface="Meiryo"/>
                <a:cs typeface="Meiryo"/>
              </a:rPr>
              <a:t> </a:t>
            </a:r>
            <a:r>
              <a:rPr sz="1650" spc="-30" baseline="-37878" dirty="0">
                <a:solidFill>
                  <a:srgbClr val="22373A"/>
                </a:solidFill>
                <a:latin typeface="Tahoma"/>
                <a:cs typeface="Tahoma"/>
              </a:rPr>
              <a:t>0</a:t>
            </a:r>
            <a:r>
              <a:rPr sz="1650" i="1" spc="-30" baseline="-37878" dirty="0">
                <a:solidFill>
                  <a:srgbClr val="22373A"/>
                </a:solidFill>
                <a:latin typeface="Verdana"/>
                <a:cs typeface="Verdana"/>
              </a:rPr>
              <a:t>.</a:t>
            </a:r>
            <a:r>
              <a:rPr sz="1650" spc="-30" baseline="-37878" dirty="0">
                <a:solidFill>
                  <a:srgbClr val="22373A"/>
                </a:solidFill>
                <a:latin typeface="Tahoma"/>
                <a:cs typeface="Tahoma"/>
              </a:rPr>
              <a:t>03</a:t>
            </a:r>
            <a:endParaRPr sz="1650" baseline="-37878" dirty="0">
              <a:latin typeface="Tahoma"/>
              <a:cs typeface="Tahoma"/>
            </a:endParaRPr>
          </a:p>
          <a:p>
            <a:pPr marL="1428750">
              <a:lnSpc>
                <a:spcPct val="100000"/>
              </a:lnSpc>
              <a:spcBef>
                <a:spcPts val="170"/>
              </a:spcBef>
              <a:tabLst>
                <a:tab pos="2063750" algn="l"/>
              </a:tabLst>
            </a:pPr>
            <a:r>
              <a:rPr sz="1100" spc="-20" dirty="0">
                <a:solidFill>
                  <a:srgbClr val="22373A"/>
                </a:solidFill>
                <a:latin typeface="Tahoma"/>
                <a:cs typeface="Tahoma"/>
              </a:rPr>
              <a:t>0</a:t>
            </a:r>
            <a:r>
              <a:rPr sz="1100" i="1" spc="-20" dirty="0">
                <a:solidFill>
                  <a:srgbClr val="22373A"/>
                </a:solidFill>
                <a:latin typeface="Verdana"/>
                <a:cs typeface="Verdana"/>
              </a:rPr>
              <a:t>.</a:t>
            </a:r>
            <a:r>
              <a:rPr sz="1100" spc="-20" dirty="0">
                <a:solidFill>
                  <a:srgbClr val="22373A"/>
                </a:solidFill>
                <a:latin typeface="Tahoma"/>
                <a:cs typeface="Tahoma"/>
              </a:rPr>
              <a:t>17</a:t>
            </a:r>
            <a:r>
              <a:rPr sz="1100" dirty="0">
                <a:solidFill>
                  <a:srgbClr val="22373A"/>
                </a:solidFill>
                <a:latin typeface="Tahoma"/>
                <a:cs typeface="Tahoma"/>
              </a:rPr>
              <a:t>	</a:t>
            </a:r>
            <a:r>
              <a:rPr sz="1100" spc="-10" dirty="0">
                <a:solidFill>
                  <a:srgbClr val="22373A"/>
                </a:solidFill>
                <a:latin typeface="Tahoma"/>
                <a:cs typeface="Tahoma"/>
              </a:rPr>
              <a:t>0</a:t>
            </a:r>
            <a:r>
              <a:rPr sz="1100" i="1" spc="-10" dirty="0">
                <a:solidFill>
                  <a:srgbClr val="22373A"/>
                </a:solidFill>
                <a:latin typeface="Verdana"/>
                <a:cs typeface="Verdana"/>
              </a:rPr>
              <a:t>.</a:t>
            </a:r>
            <a:r>
              <a:rPr sz="1100" spc="-10" dirty="0">
                <a:solidFill>
                  <a:srgbClr val="22373A"/>
                </a:solidFill>
                <a:latin typeface="Tahoma"/>
                <a:cs typeface="Tahoma"/>
              </a:rPr>
              <a:t>0047</a:t>
            </a:r>
            <a:endParaRPr sz="1100" dirty="0">
              <a:latin typeface="Tahoma"/>
              <a:cs typeface="Tahoma"/>
            </a:endParaRPr>
          </a:p>
          <a:p>
            <a:pPr marL="327660" indent="-177800">
              <a:lnSpc>
                <a:spcPct val="100000"/>
              </a:lnSpc>
              <a:spcBef>
                <a:spcPts val="815"/>
              </a:spcBef>
              <a:buChar char="•"/>
              <a:tabLst>
                <a:tab pos="328295" algn="l"/>
              </a:tabLst>
            </a:pPr>
            <a:r>
              <a:rPr sz="1100" spc="-25" dirty="0">
                <a:solidFill>
                  <a:srgbClr val="22373A"/>
                </a:solidFill>
                <a:latin typeface="Tahoma"/>
                <a:cs typeface="Tahoma"/>
              </a:rPr>
              <a:t>There</a:t>
            </a:r>
            <a:r>
              <a:rPr sz="1100" spc="-65" dirty="0">
                <a:solidFill>
                  <a:srgbClr val="22373A"/>
                </a:solidFill>
                <a:latin typeface="Tahoma"/>
                <a:cs typeface="Tahoma"/>
              </a:rPr>
              <a:t> </a:t>
            </a:r>
            <a:r>
              <a:rPr sz="1100" dirty="0">
                <a:solidFill>
                  <a:srgbClr val="22373A"/>
                </a:solidFill>
                <a:latin typeface="Tahoma"/>
                <a:cs typeface="Tahoma"/>
              </a:rPr>
              <a:t>is</a:t>
            </a:r>
            <a:r>
              <a:rPr sz="1100" spc="-85"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spc="-100" dirty="0">
                <a:solidFill>
                  <a:srgbClr val="22373A"/>
                </a:solidFill>
                <a:latin typeface="Tahoma"/>
                <a:cs typeface="Tahoma"/>
              </a:rPr>
              <a:t>97%</a:t>
            </a:r>
            <a:r>
              <a:rPr sz="1100" spc="15" dirty="0">
                <a:solidFill>
                  <a:srgbClr val="22373A"/>
                </a:solidFill>
                <a:latin typeface="Tahoma"/>
                <a:cs typeface="Tahoma"/>
              </a:rPr>
              <a:t> </a:t>
            </a:r>
            <a:r>
              <a:rPr sz="1100" spc="-40" dirty="0">
                <a:solidFill>
                  <a:srgbClr val="22373A"/>
                </a:solidFill>
                <a:latin typeface="Tahoma"/>
                <a:cs typeface="Tahoma"/>
              </a:rPr>
              <a:t>chance</a:t>
            </a:r>
            <a:r>
              <a:rPr sz="1100" spc="-25" dirty="0">
                <a:solidFill>
                  <a:srgbClr val="22373A"/>
                </a:solidFill>
                <a:latin typeface="Tahoma"/>
                <a:cs typeface="Tahoma"/>
              </a:rPr>
              <a:t> </a:t>
            </a:r>
            <a:r>
              <a:rPr sz="1100" dirty="0">
                <a:solidFill>
                  <a:srgbClr val="22373A"/>
                </a:solidFill>
                <a:latin typeface="Tahoma"/>
                <a:cs typeface="Tahoma"/>
              </a:rPr>
              <a:t>that</a:t>
            </a:r>
            <a:r>
              <a:rPr sz="1100" spc="-2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are</a:t>
            </a:r>
            <a:r>
              <a:rPr sz="1100" spc="-25" dirty="0">
                <a:solidFill>
                  <a:srgbClr val="22373A"/>
                </a:solidFill>
                <a:latin typeface="Tahoma"/>
                <a:cs typeface="Tahoma"/>
              </a:rPr>
              <a:t> rolling</a:t>
            </a:r>
            <a:r>
              <a:rPr sz="1100" spc="-35" dirty="0">
                <a:solidFill>
                  <a:srgbClr val="22373A"/>
                </a:solidFill>
                <a:latin typeface="Tahoma"/>
                <a:cs typeface="Tahoma"/>
              </a:rPr>
              <a:t> </a:t>
            </a:r>
            <a:r>
              <a:rPr sz="1100" dirty="0">
                <a:solidFill>
                  <a:srgbClr val="22373A"/>
                </a:solidFill>
                <a:latin typeface="Tahoma"/>
                <a:cs typeface="Tahoma"/>
              </a:rPr>
              <a:t>a</a:t>
            </a:r>
            <a:r>
              <a:rPr sz="1100" spc="-30" dirty="0">
                <a:solidFill>
                  <a:srgbClr val="22373A"/>
                </a:solidFill>
                <a:latin typeface="Tahoma"/>
                <a:cs typeface="Tahoma"/>
              </a:rPr>
              <a:t> </a:t>
            </a:r>
            <a:r>
              <a:rPr sz="1100" spc="-10" dirty="0">
                <a:solidFill>
                  <a:srgbClr val="22373A"/>
                </a:solidFill>
                <a:latin typeface="Tahoma"/>
                <a:cs typeface="Tahoma"/>
              </a:rPr>
              <a:t>fair</a:t>
            </a:r>
            <a:r>
              <a:rPr sz="1100" spc="-30" dirty="0">
                <a:solidFill>
                  <a:srgbClr val="22373A"/>
                </a:solidFill>
                <a:latin typeface="Tahoma"/>
                <a:cs typeface="Tahoma"/>
              </a:rPr>
              <a:t> </a:t>
            </a:r>
            <a:r>
              <a:rPr sz="1100" spc="-20" dirty="0">
                <a:solidFill>
                  <a:srgbClr val="22373A"/>
                </a:solidFill>
                <a:latin typeface="Tahoma"/>
                <a:cs typeface="Tahoma"/>
              </a:rPr>
              <a:t>die.</a:t>
            </a:r>
            <a:endParaRPr sz="1100" dirty="0">
              <a:latin typeface="Tahoma"/>
              <a:cs typeface="Tahoma"/>
            </a:endParaRPr>
          </a:p>
          <a:p>
            <a:pPr marL="50800" marR="43180" algn="just">
              <a:lnSpc>
                <a:spcPct val="118000"/>
              </a:lnSpc>
              <a:spcBef>
                <a:spcPts val="675"/>
              </a:spcBef>
            </a:pPr>
            <a:r>
              <a:rPr sz="1100" i="1" spc="-45" dirty="0">
                <a:solidFill>
                  <a:srgbClr val="22373A"/>
                </a:solidFill>
                <a:latin typeface="Arial"/>
                <a:cs typeface="Arial"/>
              </a:rPr>
              <a:t>Exercise:</a:t>
            </a:r>
            <a:r>
              <a:rPr sz="1100" i="1" spc="-25" dirty="0">
                <a:solidFill>
                  <a:srgbClr val="22373A"/>
                </a:solidFill>
                <a:latin typeface="Arial"/>
                <a:cs typeface="Arial"/>
              </a:rPr>
              <a:t> </a:t>
            </a:r>
            <a:r>
              <a:rPr sz="1100" i="1" dirty="0">
                <a:solidFill>
                  <a:srgbClr val="22373A"/>
                </a:solidFill>
                <a:latin typeface="Arial"/>
                <a:cs typeface="Arial"/>
              </a:rPr>
              <a:t>what</a:t>
            </a:r>
            <a:r>
              <a:rPr sz="1100" i="1" spc="-20" dirty="0">
                <a:solidFill>
                  <a:srgbClr val="22373A"/>
                </a:solidFill>
                <a:latin typeface="Arial"/>
                <a:cs typeface="Arial"/>
              </a:rPr>
              <a:t> </a:t>
            </a:r>
            <a:r>
              <a:rPr sz="1100" i="1" spc="-80" dirty="0">
                <a:solidFill>
                  <a:srgbClr val="22373A"/>
                </a:solidFill>
                <a:latin typeface="Arial"/>
                <a:cs typeface="Arial"/>
              </a:rPr>
              <a:t>happens</a:t>
            </a:r>
            <a:r>
              <a:rPr sz="1100" i="1" dirty="0">
                <a:solidFill>
                  <a:srgbClr val="22373A"/>
                </a:solidFill>
                <a:latin typeface="Arial"/>
                <a:cs typeface="Arial"/>
              </a:rPr>
              <a:t> if</a:t>
            </a:r>
            <a:r>
              <a:rPr sz="1100" i="1" spc="-20" dirty="0">
                <a:solidFill>
                  <a:srgbClr val="22373A"/>
                </a:solidFill>
                <a:latin typeface="Arial"/>
                <a:cs typeface="Arial"/>
              </a:rPr>
              <a:t> </a:t>
            </a:r>
            <a:r>
              <a:rPr sz="1100" i="1" spc="-90" dirty="0">
                <a:solidFill>
                  <a:srgbClr val="22373A"/>
                </a:solidFill>
                <a:latin typeface="Arial"/>
                <a:cs typeface="Arial"/>
              </a:rPr>
              <a:t>we</a:t>
            </a:r>
            <a:r>
              <a:rPr sz="1100" i="1" spc="15" dirty="0">
                <a:solidFill>
                  <a:srgbClr val="22373A"/>
                </a:solidFill>
                <a:latin typeface="Arial"/>
                <a:cs typeface="Arial"/>
              </a:rPr>
              <a:t> </a:t>
            </a:r>
            <a:r>
              <a:rPr sz="1100" i="1" dirty="0">
                <a:solidFill>
                  <a:srgbClr val="22373A"/>
                </a:solidFill>
                <a:latin typeface="Arial"/>
                <a:cs typeface="Arial"/>
              </a:rPr>
              <a:t>roll</a:t>
            </a:r>
            <a:r>
              <a:rPr sz="1100" i="1" spc="-25" dirty="0">
                <a:solidFill>
                  <a:srgbClr val="22373A"/>
                </a:solidFill>
                <a:latin typeface="Arial"/>
                <a:cs typeface="Arial"/>
              </a:rPr>
              <a:t> three</a:t>
            </a:r>
            <a:r>
              <a:rPr sz="1100" i="1" spc="-20" dirty="0">
                <a:solidFill>
                  <a:srgbClr val="22373A"/>
                </a:solidFill>
                <a:latin typeface="Arial"/>
                <a:cs typeface="Arial"/>
              </a:rPr>
              <a:t> </a:t>
            </a:r>
            <a:r>
              <a:rPr sz="1100" i="1" spc="-85" dirty="0">
                <a:solidFill>
                  <a:srgbClr val="22373A"/>
                </a:solidFill>
                <a:latin typeface="Arial"/>
                <a:cs typeface="Arial"/>
              </a:rPr>
              <a:t>6s</a:t>
            </a:r>
            <a:r>
              <a:rPr sz="1100" i="1" spc="5" dirty="0">
                <a:solidFill>
                  <a:srgbClr val="22373A"/>
                </a:solidFill>
                <a:latin typeface="Arial"/>
                <a:cs typeface="Arial"/>
              </a:rPr>
              <a:t> </a:t>
            </a:r>
            <a:r>
              <a:rPr sz="1100" i="1" dirty="0">
                <a:solidFill>
                  <a:srgbClr val="22373A"/>
                </a:solidFill>
                <a:latin typeface="Arial"/>
                <a:cs typeface="Arial"/>
              </a:rPr>
              <a:t>in</a:t>
            </a:r>
            <a:r>
              <a:rPr sz="1100" i="1" spc="-20" dirty="0">
                <a:solidFill>
                  <a:srgbClr val="22373A"/>
                </a:solidFill>
                <a:latin typeface="Arial"/>
                <a:cs typeface="Arial"/>
              </a:rPr>
              <a:t> </a:t>
            </a:r>
            <a:r>
              <a:rPr sz="1100" i="1" dirty="0">
                <a:solidFill>
                  <a:srgbClr val="22373A"/>
                </a:solidFill>
                <a:latin typeface="Arial"/>
                <a:cs typeface="Arial"/>
              </a:rPr>
              <a:t>a</a:t>
            </a:r>
            <a:r>
              <a:rPr sz="1100" i="1" spc="-25" dirty="0">
                <a:solidFill>
                  <a:srgbClr val="22373A"/>
                </a:solidFill>
                <a:latin typeface="Arial"/>
                <a:cs typeface="Arial"/>
              </a:rPr>
              <a:t> </a:t>
            </a:r>
            <a:r>
              <a:rPr sz="1100" i="1" spc="-10" dirty="0">
                <a:solidFill>
                  <a:srgbClr val="22373A"/>
                </a:solidFill>
                <a:latin typeface="Arial"/>
                <a:cs typeface="Arial"/>
              </a:rPr>
              <a:t>row?</a:t>
            </a:r>
            <a:r>
              <a:rPr sz="1100" i="1" spc="75" dirty="0">
                <a:solidFill>
                  <a:srgbClr val="22373A"/>
                </a:solidFill>
                <a:latin typeface="Arial"/>
                <a:cs typeface="Arial"/>
              </a:rPr>
              <a:t> </a:t>
            </a:r>
            <a:r>
              <a:rPr sz="1100" i="1" spc="-45" dirty="0">
                <a:solidFill>
                  <a:srgbClr val="22373A"/>
                </a:solidFill>
                <a:latin typeface="Arial"/>
                <a:cs typeface="Arial"/>
              </a:rPr>
              <a:t>Exercise:</a:t>
            </a:r>
            <a:r>
              <a:rPr sz="1100" i="1" spc="70" dirty="0">
                <a:solidFill>
                  <a:srgbClr val="22373A"/>
                </a:solidFill>
                <a:latin typeface="Arial"/>
                <a:cs typeface="Arial"/>
              </a:rPr>
              <a:t> </a:t>
            </a:r>
            <a:r>
              <a:rPr sz="1100" i="1" spc="-25" dirty="0">
                <a:solidFill>
                  <a:srgbClr val="22373A"/>
                </a:solidFill>
                <a:latin typeface="Arial"/>
                <a:cs typeface="Arial"/>
              </a:rPr>
              <a:t>How </a:t>
            </a:r>
            <a:r>
              <a:rPr sz="1100" i="1" spc="-45" dirty="0">
                <a:solidFill>
                  <a:srgbClr val="22373A"/>
                </a:solidFill>
                <a:latin typeface="Arial"/>
                <a:cs typeface="Arial"/>
              </a:rPr>
              <a:t>many</a:t>
            </a:r>
            <a:r>
              <a:rPr sz="1100" i="1" spc="-25" dirty="0">
                <a:solidFill>
                  <a:srgbClr val="22373A"/>
                </a:solidFill>
                <a:latin typeface="Arial"/>
                <a:cs typeface="Arial"/>
              </a:rPr>
              <a:t> </a:t>
            </a:r>
            <a:r>
              <a:rPr sz="1100" i="1" spc="-85" dirty="0">
                <a:solidFill>
                  <a:srgbClr val="22373A"/>
                </a:solidFill>
                <a:latin typeface="Arial"/>
                <a:cs typeface="Arial"/>
              </a:rPr>
              <a:t>6s</a:t>
            </a:r>
            <a:r>
              <a:rPr sz="1100" i="1" spc="10" dirty="0">
                <a:solidFill>
                  <a:srgbClr val="22373A"/>
                </a:solidFill>
                <a:latin typeface="Arial"/>
                <a:cs typeface="Arial"/>
              </a:rPr>
              <a:t> </a:t>
            </a:r>
            <a:r>
              <a:rPr sz="1100" i="1" dirty="0">
                <a:solidFill>
                  <a:srgbClr val="22373A"/>
                </a:solidFill>
                <a:latin typeface="Arial"/>
                <a:cs typeface="Arial"/>
              </a:rPr>
              <a:t>do </a:t>
            </a:r>
            <a:r>
              <a:rPr sz="1100" i="1" spc="-90" dirty="0">
                <a:solidFill>
                  <a:srgbClr val="22373A"/>
                </a:solidFill>
                <a:latin typeface="Arial"/>
                <a:cs typeface="Arial"/>
              </a:rPr>
              <a:t>we</a:t>
            </a:r>
            <a:r>
              <a:rPr sz="1100" i="1" spc="15" dirty="0">
                <a:solidFill>
                  <a:srgbClr val="22373A"/>
                </a:solidFill>
                <a:latin typeface="Arial"/>
                <a:cs typeface="Arial"/>
              </a:rPr>
              <a:t> </a:t>
            </a:r>
            <a:r>
              <a:rPr sz="1100" i="1" spc="-65" dirty="0">
                <a:solidFill>
                  <a:srgbClr val="22373A"/>
                </a:solidFill>
                <a:latin typeface="Arial"/>
                <a:cs typeface="Arial"/>
              </a:rPr>
              <a:t>have</a:t>
            </a:r>
            <a:r>
              <a:rPr sz="1100" i="1" spc="5" dirty="0">
                <a:solidFill>
                  <a:srgbClr val="22373A"/>
                </a:solidFill>
                <a:latin typeface="Arial"/>
                <a:cs typeface="Arial"/>
              </a:rPr>
              <a:t> </a:t>
            </a:r>
            <a:r>
              <a:rPr sz="1100" i="1" dirty="0">
                <a:solidFill>
                  <a:srgbClr val="22373A"/>
                </a:solidFill>
                <a:latin typeface="Arial"/>
                <a:cs typeface="Arial"/>
              </a:rPr>
              <a:t>to roll</a:t>
            </a:r>
            <a:r>
              <a:rPr sz="1100" i="1" spc="5" dirty="0">
                <a:solidFill>
                  <a:srgbClr val="22373A"/>
                </a:solidFill>
                <a:latin typeface="Arial"/>
                <a:cs typeface="Arial"/>
              </a:rPr>
              <a:t> </a:t>
            </a:r>
            <a:r>
              <a:rPr sz="1100" i="1" dirty="0">
                <a:solidFill>
                  <a:srgbClr val="22373A"/>
                </a:solidFill>
                <a:latin typeface="Arial"/>
                <a:cs typeface="Arial"/>
              </a:rPr>
              <a:t>in</a:t>
            </a:r>
            <a:r>
              <a:rPr sz="1100" i="1" spc="5" dirty="0">
                <a:solidFill>
                  <a:srgbClr val="22373A"/>
                </a:solidFill>
                <a:latin typeface="Arial"/>
                <a:cs typeface="Arial"/>
              </a:rPr>
              <a:t> </a:t>
            </a:r>
            <a:r>
              <a:rPr sz="1100" i="1" spc="-20" dirty="0">
                <a:solidFill>
                  <a:srgbClr val="22373A"/>
                </a:solidFill>
                <a:latin typeface="Arial"/>
                <a:cs typeface="Arial"/>
              </a:rPr>
              <a:t>row</a:t>
            </a:r>
            <a:r>
              <a:rPr sz="1100" i="1" dirty="0">
                <a:solidFill>
                  <a:srgbClr val="22373A"/>
                </a:solidFill>
                <a:latin typeface="Arial"/>
                <a:cs typeface="Arial"/>
              </a:rPr>
              <a:t> </a:t>
            </a:r>
            <a:r>
              <a:rPr sz="1100" i="1" spc="-45" dirty="0">
                <a:solidFill>
                  <a:srgbClr val="22373A"/>
                </a:solidFill>
                <a:latin typeface="Arial"/>
                <a:cs typeface="Arial"/>
              </a:rPr>
              <a:t>before</a:t>
            </a:r>
            <a:r>
              <a:rPr sz="1100" i="1" spc="5" dirty="0">
                <a:solidFill>
                  <a:srgbClr val="22373A"/>
                </a:solidFill>
                <a:latin typeface="Arial"/>
                <a:cs typeface="Arial"/>
              </a:rPr>
              <a:t> </a:t>
            </a:r>
            <a:r>
              <a:rPr sz="1100" i="1" spc="-90" dirty="0">
                <a:solidFill>
                  <a:srgbClr val="22373A"/>
                </a:solidFill>
                <a:latin typeface="Arial"/>
                <a:cs typeface="Arial"/>
              </a:rPr>
              <a:t>we</a:t>
            </a:r>
            <a:r>
              <a:rPr sz="1100" i="1" spc="15" dirty="0">
                <a:solidFill>
                  <a:srgbClr val="22373A"/>
                </a:solidFill>
                <a:latin typeface="Arial"/>
                <a:cs typeface="Arial"/>
              </a:rPr>
              <a:t> </a:t>
            </a:r>
            <a:r>
              <a:rPr sz="1100" i="1" spc="-65" dirty="0">
                <a:solidFill>
                  <a:srgbClr val="22373A"/>
                </a:solidFill>
                <a:latin typeface="Arial"/>
                <a:cs typeface="Arial"/>
              </a:rPr>
              <a:t>are</a:t>
            </a:r>
            <a:r>
              <a:rPr sz="1100" i="1" dirty="0">
                <a:solidFill>
                  <a:srgbClr val="22373A"/>
                </a:solidFill>
                <a:latin typeface="Arial"/>
                <a:cs typeface="Arial"/>
              </a:rPr>
              <a:t> </a:t>
            </a:r>
            <a:r>
              <a:rPr sz="1100" i="1" spc="-25" dirty="0">
                <a:solidFill>
                  <a:srgbClr val="22373A"/>
                </a:solidFill>
                <a:latin typeface="Arial"/>
                <a:cs typeface="Arial"/>
              </a:rPr>
              <a:t>confident</a:t>
            </a:r>
            <a:r>
              <a:rPr sz="1100" i="1" spc="5" dirty="0">
                <a:solidFill>
                  <a:srgbClr val="22373A"/>
                </a:solidFill>
                <a:latin typeface="Arial"/>
                <a:cs typeface="Arial"/>
              </a:rPr>
              <a:t> </a:t>
            </a:r>
            <a:r>
              <a:rPr sz="1100" i="1" dirty="0">
                <a:solidFill>
                  <a:srgbClr val="22373A"/>
                </a:solidFill>
                <a:latin typeface="Arial"/>
                <a:cs typeface="Arial"/>
              </a:rPr>
              <a:t>that</a:t>
            </a:r>
            <a:r>
              <a:rPr sz="1100" i="1" spc="5" dirty="0">
                <a:solidFill>
                  <a:srgbClr val="22373A"/>
                </a:solidFill>
                <a:latin typeface="Arial"/>
                <a:cs typeface="Arial"/>
              </a:rPr>
              <a:t> </a:t>
            </a:r>
            <a:r>
              <a:rPr sz="1100" i="1" spc="-25" dirty="0">
                <a:solidFill>
                  <a:srgbClr val="22373A"/>
                </a:solidFill>
                <a:latin typeface="Arial"/>
                <a:cs typeface="Arial"/>
              </a:rPr>
              <a:t>the die</a:t>
            </a:r>
            <a:r>
              <a:rPr sz="1100" i="1" spc="-55" dirty="0">
                <a:solidFill>
                  <a:srgbClr val="22373A"/>
                </a:solidFill>
                <a:latin typeface="Arial"/>
                <a:cs typeface="Arial"/>
              </a:rPr>
              <a:t> </a:t>
            </a:r>
            <a:r>
              <a:rPr sz="1100" i="1" dirty="0">
                <a:solidFill>
                  <a:srgbClr val="22373A"/>
                </a:solidFill>
                <a:latin typeface="Arial"/>
                <a:cs typeface="Arial"/>
              </a:rPr>
              <a:t>is</a:t>
            </a:r>
            <a:r>
              <a:rPr sz="1100" i="1" spc="-60" dirty="0">
                <a:solidFill>
                  <a:srgbClr val="22373A"/>
                </a:solidFill>
                <a:latin typeface="Arial"/>
                <a:cs typeface="Arial"/>
              </a:rPr>
              <a:t> </a:t>
            </a:r>
            <a:r>
              <a:rPr sz="1100" i="1" spc="-10" dirty="0">
                <a:solidFill>
                  <a:srgbClr val="22373A"/>
                </a:solidFill>
                <a:latin typeface="Arial"/>
                <a:cs typeface="Arial"/>
              </a:rPr>
              <a:t>loaded?</a:t>
            </a:r>
            <a:endParaRPr sz="1100" dirty="0">
              <a:latin typeface="Arial"/>
              <a:cs typeface="Arial"/>
            </a:endParaRPr>
          </a:p>
        </p:txBody>
      </p:sp>
    </p:spTree>
  </p:cSld>
  <p:clrMapOvr>
    <a:masterClrMapping/>
  </p:clrMapOvr>
  <p:transition>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67295" y="1408224"/>
            <a:ext cx="507365" cy="244475"/>
          </a:xfrm>
          <a:prstGeom prst="rect">
            <a:avLst/>
          </a:prstGeom>
        </p:spPr>
        <p:txBody>
          <a:bodyPr vert="horz" wrap="square" lIns="0" tIns="17145" rIns="0" bIns="0" rtlCol="0">
            <a:spAutoFit/>
          </a:bodyPr>
          <a:lstStyle/>
          <a:p>
            <a:pPr marL="12700">
              <a:lnSpc>
                <a:spcPct val="100000"/>
              </a:lnSpc>
              <a:spcBef>
                <a:spcPts val="135"/>
              </a:spcBef>
            </a:pPr>
            <a:r>
              <a:rPr sz="1400" b="1" spc="-40" dirty="0">
                <a:solidFill>
                  <a:srgbClr val="22373A"/>
                </a:solidFill>
                <a:latin typeface="Arial"/>
                <a:cs typeface="Arial"/>
                <a:hlinkClick r:id="rId2" action="ppaction://hlinksldjump"/>
              </a:rPr>
              <a:t>Priors</a:t>
            </a:r>
            <a:endParaRPr sz="1400" dirty="0">
              <a:latin typeface="Arial"/>
              <a:cs typeface="Arial"/>
            </a:endParaRPr>
          </a:p>
        </p:txBody>
      </p:sp>
      <p:grpSp>
        <p:nvGrpSpPr>
          <p:cNvPr id="3" name="object 3"/>
          <p:cNvGrpSpPr/>
          <p:nvPr/>
        </p:nvGrpSpPr>
        <p:grpSpPr>
          <a:xfrm>
            <a:off x="779995" y="1776457"/>
            <a:ext cx="3048635" cy="5080"/>
            <a:chOff x="779995" y="1776457"/>
            <a:chExt cx="3048635" cy="5080"/>
          </a:xfrm>
        </p:grpSpPr>
        <p:sp>
          <p:nvSpPr>
            <p:cNvPr id="4" name="object 4"/>
            <p:cNvSpPr/>
            <p:nvPr/>
          </p:nvSpPr>
          <p:spPr>
            <a:xfrm>
              <a:off x="779995" y="1776457"/>
              <a:ext cx="3048635" cy="5080"/>
            </a:xfrm>
            <a:custGeom>
              <a:avLst/>
              <a:gdLst/>
              <a:ahLst/>
              <a:cxnLst/>
              <a:rect l="l" t="t" r="r" b="b"/>
              <a:pathLst>
                <a:path w="3048635" h="5080">
                  <a:moveTo>
                    <a:pt x="0" y="5060"/>
                  </a:moveTo>
                  <a:lnTo>
                    <a:pt x="0" y="0"/>
                  </a:lnTo>
                  <a:lnTo>
                    <a:pt x="3048038" y="0"/>
                  </a:lnTo>
                  <a:lnTo>
                    <a:pt x="3048038" y="5060"/>
                  </a:lnTo>
                  <a:lnTo>
                    <a:pt x="0" y="5060"/>
                  </a:lnTo>
                  <a:close/>
                </a:path>
              </a:pathLst>
            </a:custGeom>
            <a:solidFill>
              <a:srgbClr val="D5C5B6"/>
            </a:solidFill>
          </p:spPr>
          <p:txBody>
            <a:bodyPr wrap="square" lIns="0" tIns="0" rIns="0" bIns="0" rtlCol="0"/>
            <a:lstStyle/>
            <a:p>
              <a:endParaRPr dirty="0"/>
            </a:p>
          </p:txBody>
        </p:sp>
        <p:sp>
          <p:nvSpPr>
            <p:cNvPr id="5" name="object 5"/>
            <p:cNvSpPr/>
            <p:nvPr/>
          </p:nvSpPr>
          <p:spPr>
            <a:xfrm>
              <a:off x="779995" y="1776457"/>
              <a:ext cx="694690" cy="5080"/>
            </a:xfrm>
            <a:custGeom>
              <a:avLst/>
              <a:gdLst/>
              <a:ahLst/>
              <a:cxnLst/>
              <a:rect l="l" t="t" r="r" b="b"/>
              <a:pathLst>
                <a:path w="694690" h="5080">
                  <a:moveTo>
                    <a:pt x="0" y="5060"/>
                  </a:moveTo>
                  <a:lnTo>
                    <a:pt x="0" y="0"/>
                  </a:lnTo>
                  <a:lnTo>
                    <a:pt x="694477" y="0"/>
                  </a:lnTo>
                  <a:lnTo>
                    <a:pt x="694477" y="5060"/>
                  </a:lnTo>
                  <a:lnTo>
                    <a:pt x="0" y="5060"/>
                  </a:lnTo>
                  <a:close/>
                </a:path>
              </a:pathLst>
            </a:custGeom>
            <a:solidFill>
              <a:srgbClr val="EB801A"/>
            </a:solidFill>
          </p:spPr>
          <p:txBody>
            <a:bodyPr wrap="square" lIns="0" tIns="0" rIns="0" bIns="0" rtlCol="0"/>
            <a:lstStyle/>
            <a:p>
              <a:endParaRPr dirty="0"/>
            </a:p>
          </p:txBody>
        </p:sp>
      </p:grpSp>
    </p:spTree>
  </p:cSld>
  <p:clrMapOvr>
    <a:masterClrMapping/>
  </p:clrMapOvr>
  <p:transition>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dirty="0"/>
              <a:t>What</a:t>
            </a:r>
            <a:r>
              <a:rPr spc="50" dirty="0"/>
              <a:t> </a:t>
            </a:r>
            <a:r>
              <a:rPr spc="-35" dirty="0"/>
              <a:t>is</a:t>
            </a:r>
            <a:r>
              <a:rPr spc="50" dirty="0"/>
              <a:t> </a:t>
            </a:r>
            <a:r>
              <a:rPr dirty="0"/>
              <a:t>a</a:t>
            </a:r>
            <a:r>
              <a:rPr spc="50" dirty="0"/>
              <a:t> </a:t>
            </a:r>
            <a:r>
              <a:rPr spc="-40" dirty="0"/>
              <a:t>prior</a:t>
            </a:r>
            <a:r>
              <a:rPr spc="55" dirty="0"/>
              <a:t> </a:t>
            </a:r>
            <a:r>
              <a:rPr spc="-20" dirty="0"/>
              <a:t>belief?</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19</a:t>
            </a:r>
          </a:p>
        </p:txBody>
      </p:sp>
      <p:sp>
        <p:nvSpPr>
          <p:cNvPr id="3" name="object 3"/>
          <p:cNvSpPr txBox="1"/>
          <p:nvPr/>
        </p:nvSpPr>
        <p:spPr>
          <a:xfrm>
            <a:off x="334594" y="675815"/>
            <a:ext cx="3848100" cy="2576090"/>
          </a:xfrm>
          <a:prstGeom prst="rect">
            <a:avLst/>
          </a:prstGeom>
        </p:spPr>
        <p:txBody>
          <a:bodyPr vert="horz" wrap="square" lIns="0" tIns="33655" rIns="0" bIns="0" rtlCol="0">
            <a:spAutoFit/>
          </a:bodyPr>
          <a:lstStyle/>
          <a:p>
            <a:pPr marL="1240790">
              <a:lnSpc>
                <a:spcPct val="100000"/>
              </a:lnSpc>
              <a:spcBef>
                <a:spcPts val="265"/>
              </a:spcBef>
            </a:pPr>
            <a:r>
              <a:rPr sz="1650" i="1" baseline="-37878" dirty="0">
                <a:solidFill>
                  <a:srgbClr val="22373A"/>
                </a:solidFill>
                <a:latin typeface="Arial"/>
                <a:cs typeface="Arial"/>
              </a:rPr>
              <a:t>P</a:t>
            </a:r>
            <a:r>
              <a:rPr sz="1650" baseline="-37878" dirty="0">
                <a:solidFill>
                  <a:srgbClr val="22373A"/>
                </a:solidFill>
                <a:latin typeface="Tahoma"/>
                <a:cs typeface="Tahoma"/>
              </a:rPr>
              <a:t>(</a:t>
            </a:r>
            <a:r>
              <a:rPr sz="1650" i="1" baseline="-37878" dirty="0">
                <a:solidFill>
                  <a:srgbClr val="22373A"/>
                </a:solidFill>
                <a:latin typeface="Arial"/>
                <a:cs typeface="Arial"/>
              </a:rPr>
              <a:t>H</a:t>
            </a:r>
            <a:r>
              <a:rPr sz="1650" i="1" baseline="-37878" dirty="0">
                <a:solidFill>
                  <a:srgbClr val="22373A"/>
                </a:solidFill>
                <a:latin typeface="Meiryo"/>
                <a:cs typeface="Meiryo"/>
              </a:rPr>
              <a:t>|</a:t>
            </a:r>
            <a:r>
              <a:rPr sz="1650" i="1" baseline="-37878" dirty="0">
                <a:solidFill>
                  <a:srgbClr val="22373A"/>
                </a:solidFill>
                <a:latin typeface="Arial"/>
                <a:cs typeface="Arial"/>
              </a:rPr>
              <a:t>D</a:t>
            </a:r>
            <a:r>
              <a:rPr sz="1650" baseline="-37878" dirty="0">
                <a:solidFill>
                  <a:srgbClr val="22373A"/>
                </a:solidFill>
                <a:latin typeface="Tahoma"/>
                <a:cs typeface="Tahoma"/>
              </a:rPr>
              <a:t>)</a:t>
            </a:r>
            <a:r>
              <a:rPr sz="1650" spc="-67" baseline="-37878" dirty="0">
                <a:solidFill>
                  <a:srgbClr val="22373A"/>
                </a:solidFill>
                <a:latin typeface="Tahoma"/>
                <a:cs typeface="Tahoma"/>
              </a:rPr>
              <a:t> </a:t>
            </a:r>
            <a:r>
              <a:rPr sz="1650" baseline="-37878" dirty="0">
                <a:solidFill>
                  <a:srgbClr val="22373A"/>
                </a:solidFill>
                <a:latin typeface="Tahoma"/>
                <a:cs typeface="Tahoma"/>
              </a:rPr>
              <a:t>=</a:t>
            </a:r>
            <a:r>
              <a:rPr sz="1650" spc="127" baseline="-37878" dirty="0">
                <a:solidFill>
                  <a:srgbClr val="22373A"/>
                </a:solidFill>
                <a:latin typeface="Tahoma"/>
                <a:cs typeface="Tahoma"/>
              </a:rPr>
              <a:t> </a:t>
            </a:r>
            <a:r>
              <a:rPr sz="1100" i="1" u="sng" spc="-10" dirty="0">
                <a:solidFill>
                  <a:srgbClr val="22373A"/>
                </a:solidFill>
                <a:uFill>
                  <a:solidFill>
                    <a:srgbClr val="22373A"/>
                  </a:solidFill>
                </a:uFill>
                <a:latin typeface="Arial"/>
                <a:cs typeface="Arial"/>
              </a:rPr>
              <a:t>P</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D</a:t>
            </a:r>
            <a:r>
              <a:rPr sz="1100" i="1" u="sng" spc="-10" dirty="0">
                <a:solidFill>
                  <a:srgbClr val="22373A"/>
                </a:solidFill>
                <a:uFill>
                  <a:solidFill>
                    <a:srgbClr val="22373A"/>
                  </a:solidFill>
                </a:uFill>
                <a:latin typeface="Meiryo"/>
                <a:cs typeface="Meiryo"/>
              </a:rPr>
              <a:t>|</a:t>
            </a:r>
            <a:r>
              <a:rPr sz="1100" i="1" u="sng" spc="-10" dirty="0">
                <a:solidFill>
                  <a:srgbClr val="22373A"/>
                </a:solidFill>
                <a:uFill>
                  <a:solidFill>
                    <a:srgbClr val="22373A"/>
                  </a:solidFill>
                </a:uFill>
                <a:latin typeface="Arial"/>
                <a:cs typeface="Arial"/>
              </a:rPr>
              <a:t>H</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P</a:t>
            </a:r>
            <a:r>
              <a:rPr sz="1100" u="sng" spc="-10" dirty="0">
                <a:solidFill>
                  <a:srgbClr val="22373A"/>
                </a:solidFill>
                <a:uFill>
                  <a:solidFill>
                    <a:srgbClr val="22373A"/>
                  </a:solidFill>
                </a:uFill>
                <a:latin typeface="Tahoma"/>
                <a:cs typeface="Tahoma"/>
              </a:rPr>
              <a:t>(</a:t>
            </a:r>
            <a:r>
              <a:rPr sz="1100" i="1" u="sng" spc="-10" dirty="0">
                <a:solidFill>
                  <a:srgbClr val="22373A"/>
                </a:solidFill>
                <a:uFill>
                  <a:solidFill>
                    <a:srgbClr val="22373A"/>
                  </a:solidFill>
                </a:uFill>
                <a:latin typeface="Arial"/>
                <a:cs typeface="Arial"/>
              </a:rPr>
              <a:t>H</a:t>
            </a:r>
            <a:r>
              <a:rPr sz="1100" u="sng" spc="-10" dirty="0">
                <a:solidFill>
                  <a:srgbClr val="22373A"/>
                </a:solidFill>
                <a:uFill>
                  <a:solidFill>
                    <a:srgbClr val="22373A"/>
                  </a:solidFill>
                </a:uFill>
                <a:latin typeface="Tahoma"/>
                <a:cs typeface="Tahoma"/>
              </a:rPr>
              <a:t>)</a:t>
            </a:r>
            <a:endParaRPr sz="1100" dirty="0">
              <a:latin typeface="Tahoma"/>
              <a:cs typeface="Tahoma"/>
            </a:endParaRPr>
          </a:p>
          <a:p>
            <a:pPr marL="737870" algn="ctr">
              <a:lnSpc>
                <a:spcPct val="100000"/>
              </a:lnSpc>
              <a:spcBef>
                <a:spcPts val="170"/>
              </a:spcBef>
            </a:pPr>
            <a:r>
              <a:rPr sz="1100" i="1" spc="-20" dirty="0">
                <a:solidFill>
                  <a:srgbClr val="22373A"/>
                </a:solidFill>
                <a:latin typeface="Arial"/>
                <a:cs typeface="Arial"/>
              </a:rPr>
              <a:t>P</a:t>
            </a:r>
            <a:r>
              <a:rPr sz="1100" spc="-20" dirty="0">
                <a:solidFill>
                  <a:srgbClr val="22373A"/>
                </a:solidFill>
                <a:latin typeface="Tahoma"/>
                <a:cs typeface="Tahoma"/>
              </a:rPr>
              <a:t>(</a:t>
            </a:r>
            <a:r>
              <a:rPr sz="1100" i="1" spc="-20" dirty="0">
                <a:solidFill>
                  <a:srgbClr val="22373A"/>
                </a:solidFill>
                <a:latin typeface="Arial"/>
                <a:cs typeface="Arial"/>
              </a:rPr>
              <a:t>D</a:t>
            </a:r>
            <a:r>
              <a:rPr sz="1100" spc="-20" dirty="0">
                <a:solidFill>
                  <a:srgbClr val="22373A"/>
                </a:solidFill>
                <a:latin typeface="Tahoma"/>
                <a:cs typeface="Tahoma"/>
              </a:rPr>
              <a:t>)</a:t>
            </a:r>
            <a:endParaRPr sz="1100" dirty="0">
              <a:latin typeface="Tahoma"/>
              <a:cs typeface="Tahoma"/>
            </a:endParaRPr>
          </a:p>
          <a:p>
            <a:pPr>
              <a:lnSpc>
                <a:spcPct val="100000"/>
              </a:lnSpc>
              <a:spcBef>
                <a:spcPts val="15"/>
              </a:spcBef>
            </a:pPr>
            <a:endParaRPr sz="1950" dirty="0">
              <a:latin typeface="Tahoma"/>
              <a:cs typeface="Tahoma"/>
            </a:endParaRPr>
          </a:p>
          <a:p>
            <a:pPr marL="1256030">
              <a:lnSpc>
                <a:spcPct val="100000"/>
              </a:lnSpc>
            </a:pP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100" i="1" dirty="0">
                <a:solidFill>
                  <a:srgbClr val="22373A"/>
                </a:solidFill>
                <a:latin typeface="Meiryo"/>
                <a:cs typeface="Meiryo"/>
              </a:rPr>
              <a:t>|</a:t>
            </a:r>
            <a:r>
              <a:rPr sz="1100" i="1" dirty="0">
                <a:solidFill>
                  <a:srgbClr val="22373A"/>
                </a:solidFill>
                <a:latin typeface="Arial"/>
                <a:cs typeface="Arial"/>
              </a:rPr>
              <a:t>D</a:t>
            </a:r>
            <a:r>
              <a:rPr sz="1100" dirty="0">
                <a:solidFill>
                  <a:srgbClr val="22373A"/>
                </a:solidFill>
                <a:latin typeface="Tahoma"/>
                <a:cs typeface="Tahoma"/>
              </a:rPr>
              <a:t>)</a:t>
            </a:r>
            <a:r>
              <a:rPr sz="1100" spc="-80" dirty="0">
                <a:solidFill>
                  <a:srgbClr val="22373A"/>
                </a:solidFill>
                <a:latin typeface="Tahoma"/>
                <a:cs typeface="Tahoma"/>
              </a:rPr>
              <a:t> </a:t>
            </a:r>
            <a:r>
              <a:rPr sz="1100" i="1" spc="-50" dirty="0">
                <a:solidFill>
                  <a:srgbClr val="22373A"/>
                </a:solidFill>
                <a:latin typeface="Meiryo"/>
                <a:cs typeface="Meiryo"/>
              </a:rPr>
              <a:t>≈</a:t>
            </a:r>
            <a:r>
              <a:rPr sz="1100" i="1" spc="-75" dirty="0">
                <a:solidFill>
                  <a:srgbClr val="22373A"/>
                </a:solidFill>
                <a:latin typeface="Meiryo"/>
                <a:cs typeface="Meiryo"/>
              </a:rPr>
              <a:t> </a:t>
            </a: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D</a:t>
            </a:r>
            <a:r>
              <a:rPr sz="1100" i="1" spc="-10" dirty="0">
                <a:solidFill>
                  <a:srgbClr val="22373A"/>
                </a:solidFill>
                <a:latin typeface="Meiryo"/>
                <a:cs typeface="Meiryo"/>
              </a:rPr>
              <a:t>|</a:t>
            </a:r>
            <a:r>
              <a:rPr sz="1100" i="1" spc="-10" dirty="0">
                <a:solidFill>
                  <a:srgbClr val="22373A"/>
                </a:solidFill>
                <a:latin typeface="Arial"/>
                <a:cs typeface="Arial"/>
              </a:rPr>
              <a:t>H</a:t>
            </a:r>
            <a:r>
              <a:rPr sz="1100" spc="-10" dirty="0">
                <a:solidFill>
                  <a:srgbClr val="22373A"/>
                </a:solidFill>
                <a:latin typeface="Tahoma"/>
                <a:cs typeface="Tahoma"/>
              </a:rPr>
              <a:t>)</a:t>
            </a:r>
            <a:r>
              <a:rPr sz="1100" i="1" spc="-10" dirty="0">
                <a:solidFill>
                  <a:srgbClr val="22373A"/>
                </a:solidFill>
                <a:latin typeface="Arial"/>
                <a:cs typeface="Arial"/>
              </a:rPr>
              <a:t>P</a:t>
            </a:r>
            <a:r>
              <a:rPr sz="1100" spc="-10" dirty="0">
                <a:solidFill>
                  <a:srgbClr val="22373A"/>
                </a:solidFill>
                <a:latin typeface="Tahoma"/>
                <a:cs typeface="Tahoma"/>
              </a:rPr>
              <a:t>(</a:t>
            </a:r>
            <a:r>
              <a:rPr sz="1100" i="1" spc="-10" dirty="0">
                <a:solidFill>
                  <a:srgbClr val="22373A"/>
                </a:solidFill>
                <a:latin typeface="Arial"/>
                <a:cs typeface="Arial"/>
              </a:rPr>
              <a:t>H</a:t>
            </a:r>
            <a:r>
              <a:rPr sz="1100" spc="-10" dirty="0">
                <a:solidFill>
                  <a:srgbClr val="22373A"/>
                </a:solidFill>
                <a:latin typeface="Tahoma"/>
                <a:cs typeface="Tahoma"/>
              </a:rPr>
              <a:t>)</a:t>
            </a:r>
            <a:endParaRPr sz="1100" dirty="0">
              <a:latin typeface="Tahoma"/>
              <a:cs typeface="Tahoma"/>
            </a:endParaRPr>
          </a:p>
          <a:p>
            <a:pPr marL="25400" marR="104775">
              <a:lnSpc>
                <a:spcPct val="118000"/>
              </a:lnSpc>
              <a:spcBef>
                <a:spcPts val="650"/>
              </a:spcBef>
            </a:pP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100" i="1" dirty="0">
                <a:solidFill>
                  <a:srgbClr val="22373A"/>
                </a:solidFill>
                <a:latin typeface="Meiryo"/>
                <a:cs typeface="Meiryo"/>
              </a:rPr>
              <a:t>|</a:t>
            </a:r>
            <a:r>
              <a:rPr sz="1100" i="1" dirty="0">
                <a:solidFill>
                  <a:srgbClr val="22373A"/>
                </a:solidFill>
                <a:latin typeface="Arial"/>
                <a:cs typeface="Arial"/>
              </a:rPr>
              <a:t>D</a:t>
            </a:r>
            <a:r>
              <a:rPr sz="1100" dirty="0">
                <a:solidFill>
                  <a:srgbClr val="22373A"/>
                </a:solidFill>
                <a:latin typeface="Tahoma"/>
                <a:cs typeface="Tahoma"/>
              </a:rPr>
              <a:t>)</a:t>
            </a:r>
            <a:r>
              <a:rPr sz="1100" spc="-60"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spc="-20" dirty="0">
                <a:solidFill>
                  <a:srgbClr val="22373A"/>
                </a:solidFill>
                <a:latin typeface="Tahoma"/>
                <a:cs typeface="Tahoma"/>
              </a:rPr>
              <a:t>our</a:t>
            </a:r>
            <a:r>
              <a:rPr sz="1100" spc="-35" dirty="0">
                <a:solidFill>
                  <a:srgbClr val="22373A"/>
                </a:solidFill>
                <a:latin typeface="Tahoma"/>
                <a:cs typeface="Tahoma"/>
              </a:rPr>
              <a:t> posterior probability:</a:t>
            </a:r>
            <a:r>
              <a:rPr sz="1100" spc="70" dirty="0">
                <a:solidFill>
                  <a:srgbClr val="22373A"/>
                </a:solidFill>
                <a:latin typeface="Tahoma"/>
                <a:cs typeface="Tahoma"/>
              </a:rPr>
              <a:t> </a:t>
            </a:r>
            <a:r>
              <a:rPr sz="1100" spc="-70" dirty="0">
                <a:solidFill>
                  <a:srgbClr val="22373A"/>
                </a:solidFill>
                <a:latin typeface="Tahoma"/>
                <a:cs typeface="Tahoma"/>
              </a:rPr>
              <a:t>how</a:t>
            </a:r>
            <a:r>
              <a:rPr sz="1100" spc="-15" dirty="0">
                <a:solidFill>
                  <a:srgbClr val="22373A"/>
                </a:solidFill>
                <a:latin typeface="Tahoma"/>
                <a:cs typeface="Tahoma"/>
              </a:rPr>
              <a:t> </a:t>
            </a:r>
            <a:r>
              <a:rPr sz="1100" spc="-20" dirty="0">
                <a:solidFill>
                  <a:srgbClr val="22373A"/>
                </a:solidFill>
                <a:latin typeface="Tahoma"/>
                <a:cs typeface="Tahoma"/>
              </a:rPr>
              <a:t>likely</a:t>
            </a:r>
            <a:r>
              <a:rPr sz="1100" spc="-35"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spc="-20" dirty="0">
                <a:solidFill>
                  <a:srgbClr val="22373A"/>
                </a:solidFill>
                <a:latin typeface="Tahoma"/>
                <a:cs typeface="Tahoma"/>
              </a:rPr>
              <a:t>our</a:t>
            </a:r>
            <a:r>
              <a:rPr sz="1100" spc="-35" dirty="0">
                <a:solidFill>
                  <a:srgbClr val="22373A"/>
                </a:solidFill>
                <a:latin typeface="Tahoma"/>
                <a:cs typeface="Tahoma"/>
              </a:rPr>
              <a:t> </a:t>
            </a:r>
            <a:r>
              <a:rPr sz="1100" spc="-30" dirty="0">
                <a:solidFill>
                  <a:srgbClr val="22373A"/>
                </a:solidFill>
                <a:latin typeface="Tahoma"/>
                <a:cs typeface="Tahoma"/>
              </a:rPr>
              <a:t>hypothesis </a:t>
            </a:r>
            <a:r>
              <a:rPr sz="1100" spc="-40" dirty="0">
                <a:solidFill>
                  <a:srgbClr val="22373A"/>
                </a:solidFill>
                <a:latin typeface="Tahoma"/>
                <a:cs typeface="Tahoma"/>
              </a:rPr>
              <a:t>given</a:t>
            </a:r>
            <a:r>
              <a:rPr sz="1100" spc="-50" dirty="0">
                <a:solidFill>
                  <a:srgbClr val="22373A"/>
                </a:solidFill>
                <a:latin typeface="Tahoma"/>
                <a:cs typeface="Tahoma"/>
              </a:rPr>
              <a:t> </a:t>
            </a:r>
            <a:r>
              <a:rPr sz="1100" spc="-10" dirty="0">
                <a:solidFill>
                  <a:srgbClr val="22373A"/>
                </a:solidFill>
                <a:latin typeface="Tahoma"/>
                <a:cs typeface="Tahoma"/>
              </a:rPr>
              <a:t>the</a:t>
            </a:r>
            <a:r>
              <a:rPr sz="1100" spc="-70" dirty="0">
                <a:solidFill>
                  <a:srgbClr val="22373A"/>
                </a:solidFill>
                <a:latin typeface="Tahoma"/>
                <a:cs typeface="Tahoma"/>
              </a:rPr>
              <a:t> </a:t>
            </a:r>
            <a:r>
              <a:rPr sz="1100" spc="-10" dirty="0">
                <a:solidFill>
                  <a:srgbClr val="22373A"/>
                </a:solidFill>
                <a:latin typeface="Tahoma"/>
                <a:cs typeface="Tahoma"/>
              </a:rPr>
              <a:t>data?</a:t>
            </a:r>
            <a:endParaRPr sz="1100" dirty="0">
              <a:latin typeface="Tahoma"/>
              <a:cs typeface="Tahoma"/>
            </a:endParaRPr>
          </a:p>
          <a:p>
            <a:pPr marL="25400" marR="17780">
              <a:lnSpc>
                <a:spcPct val="118000"/>
              </a:lnSpc>
              <a:spcBef>
                <a:spcPts val="680"/>
              </a:spcBef>
            </a:pP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D</a:t>
            </a:r>
            <a:r>
              <a:rPr sz="1100" i="1" dirty="0">
                <a:solidFill>
                  <a:srgbClr val="22373A"/>
                </a:solidFill>
                <a:latin typeface="Meiryo"/>
                <a:cs typeface="Meiryo"/>
              </a:rPr>
              <a:t>|</a:t>
            </a:r>
            <a:r>
              <a:rPr sz="1100" i="1" dirty="0">
                <a:solidFill>
                  <a:srgbClr val="22373A"/>
                </a:solidFill>
                <a:latin typeface="Arial"/>
                <a:cs typeface="Arial"/>
              </a:rPr>
              <a:t>H</a:t>
            </a:r>
            <a:r>
              <a:rPr sz="1100" dirty="0">
                <a:solidFill>
                  <a:srgbClr val="22373A"/>
                </a:solidFill>
                <a:latin typeface="Tahoma"/>
                <a:cs typeface="Tahoma"/>
              </a:rPr>
              <a:t>)</a:t>
            </a:r>
            <a:r>
              <a:rPr sz="1100" spc="-90" dirty="0">
                <a:solidFill>
                  <a:srgbClr val="22373A"/>
                </a:solidFill>
                <a:latin typeface="Tahoma"/>
                <a:cs typeface="Tahoma"/>
              </a:rPr>
              <a:t> </a:t>
            </a:r>
            <a:r>
              <a:rPr sz="1100" dirty="0">
                <a:solidFill>
                  <a:srgbClr val="22373A"/>
                </a:solidFill>
                <a:latin typeface="Tahoma"/>
                <a:cs typeface="Tahoma"/>
              </a:rPr>
              <a:t>is</a:t>
            </a:r>
            <a:r>
              <a:rPr sz="1100" spc="-65" dirty="0">
                <a:solidFill>
                  <a:srgbClr val="22373A"/>
                </a:solidFill>
                <a:latin typeface="Tahoma"/>
                <a:cs typeface="Tahoma"/>
              </a:rPr>
              <a:t> </a:t>
            </a:r>
            <a:r>
              <a:rPr sz="1100" spc="-10" dirty="0">
                <a:solidFill>
                  <a:srgbClr val="22373A"/>
                </a:solidFill>
                <a:latin typeface="Tahoma"/>
                <a:cs typeface="Tahoma"/>
              </a:rPr>
              <a:t>the</a:t>
            </a:r>
            <a:r>
              <a:rPr sz="1100" spc="-30" dirty="0">
                <a:solidFill>
                  <a:srgbClr val="22373A"/>
                </a:solidFill>
                <a:latin typeface="Tahoma"/>
                <a:cs typeface="Tahoma"/>
              </a:rPr>
              <a:t> </a:t>
            </a:r>
            <a:r>
              <a:rPr sz="1100" spc="-25" dirty="0">
                <a:solidFill>
                  <a:srgbClr val="22373A"/>
                </a:solidFill>
                <a:latin typeface="Tahoma"/>
                <a:cs typeface="Tahoma"/>
              </a:rPr>
              <a:t>likelihood:</a:t>
            </a:r>
            <a:r>
              <a:rPr sz="1100" spc="75" dirty="0">
                <a:solidFill>
                  <a:srgbClr val="22373A"/>
                </a:solidFill>
                <a:latin typeface="Tahoma"/>
                <a:cs typeface="Tahoma"/>
              </a:rPr>
              <a:t> </a:t>
            </a:r>
            <a:r>
              <a:rPr sz="1100" spc="-70" dirty="0">
                <a:solidFill>
                  <a:srgbClr val="22373A"/>
                </a:solidFill>
                <a:latin typeface="Tahoma"/>
                <a:cs typeface="Tahoma"/>
              </a:rPr>
              <a:t>how</a:t>
            </a:r>
            <a:r>
              <a:rPr sz="1100" spc="-15" dirty="0">
                <a:solidFill>
                  <a:srgbClr val="22373A"/>
                </a:solidFill>
                <a:latin typeface="Tahoma"/>
                <a:cs typeface="Tahoma"/>
              </a:rPr>
              <a:t> </a:t>
            </a:r>
            <a:r>
              <a:rPr sz="1100" spc="-20" dirty="0">
                <a:solidFill>
                  <a:srgbClr val="22373A"/>
                </a:solidFill>
                <a:latin typeface="Tahoma"/>
                <a:cs typeface="Tahoma"/>
              </a:rPr>
              <a:t>likely</a:t>
            </a:r>
            <a:r>
              <a:rPr sz="1100" spc="-30" dirty="0">
                <a:solidFill>
                  <a:srgbClr val="22373A"/>
                </a:solidFill>
                <a:latin typeface="Tahoma"/>
                <a:cs typeface="Tahoma"/>
              </a:rPr>
              <a:t> </a:t>
            </a:r>
            <a:r>
              <a:rPr sz="1100" dirty="0">
                <a:solidFill>
                  <a:srgbClr val="22373A"/>
                </a:solidFill>
                <a:latin typeface="Tahoma"/>
                <a:cs typeface="Tahoma"/>
              </a:rPr>
              <a:t>is</a:t>
            </a:r>
            <a:r>
              <a:rPr sz="1100" spc="-30" dirty="0">
                <a:solidFill>
                  <a:srgbClr val="22373A"/>
                </a:solidFill>
                <a:latin typeface="Tahoma"/>
                <a:cs typeface="Tahoma"/>
              </a:rPr>
              <a:t> </a:t>
            </a:r>
            <a:r>
              <a:rPr sz="1100" spc="-20" dirty="0">
                <a:solidFill>
                  <a:srgbClr val="22373A"/>
                </a:solidFill>
                <a:latin typeface="Tahoma"/>
                <a:cs typeface="Tahoma"/>
              </a:rPr>
              <a:t>the</a:t>
            </a:r>
            <a:r>
              <a:rPr sz="1100" spc="-35" dirty="0">
                <a:solidFill>
                  <a:srgbClr val="22373A"/>
                </a:solidFill>
                <a:latin typeface="Tahoma"/>
                <a:cs typeface="Tahoma"/>
              </a:rPr>
              <a:t> </a:t>
            </a:r>
            <a:r>
              <a:rPr sz="1100" spc="-25" dirty="0">
                <a:solidFill>
                  <a:srgbClr val="22373A"/>
                </a:solidFill>
                <a:latin typeface="Tahoma"/>
                <a:cs typeface="Tahoma"/>
              </a:rPr>
              <a:t>data,</a:t>
            </a:r>
            <a:r>
              <a:rPr sz="1100" spc="-30" dirty="0">
                <a:solidFill>
                  <a:srgbClr val="22373A"/>
                </a:solidFill>
                <a:latin typeface="Tahoma"/>
                <a:cs typeface="Tahoma"/>
              </a:rPr>
              <a:t> </a:t>
            </a:r>
            <a:r>
              <a:rPr sz="1100" dirty="0">
                <a:solidFill>
                  <a:srgbClr val="22373A"/>
                </a:solidFill>
                <a:latin typeface="Tahoma"/>
                <a:cs typeface="Tahoma"/>
              </a:rPr>
              <a:t>if</a:t>
            </a:r>
            <a:r>
              <a:rPr sz="1100" spc="-3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70" dirty="0">
                <a:solidFill>
                  <a:srgbClr val="22373A"/>
                </a:solidFill>
                <a:latin typeface="Tahoma"/>
                <a:cs typeface="Tahoma"/>
              </a:rPr>
              <a:t>assume</a:t>
            </a:r>
            <a:r>
              <a:rPr sz="1100" spc="-15" dirty="0">
                <a:solidFill>
                  <a:srgbClr val="22373A"/>
                </a:solidFill>
                <a:latin typeface="Tahoma"/>
                <a:cs typeface="Tahoma"/>
              </a:rPr>
              <a:t> </a:t>
            </a:r>
            <a:r>
              <a:rPr sz="1100" spc="-25" dirty="0">
                <a:solidFill>
                  <a:srgbClr val="22373A"/>
                </a:solidFill>
                <a:latin typeface="Tahoma"/>
                <a:cs typeface="Tahoma"/>
              </a:rPr>
              <a:t>the </a:t>
            </a:r>
            <a:r>
              <a:rPr sz="1100" spc="-45" dirty="0">
                <a:solidFill>
                  <a:srgbClr val="22373A"/>
                </a:solidFill>
                <a:latin typeface="Tahoma"/>
                <a:cs typeface="Tahoma"/>
              </a:rPr>
              <a:t>hypothesis</a:t>
            </a:r>
            <a:r>
              <a:rPr sz="1100" spc="-30" dirty="0">
                <a:solidFill>
                  <a:srgbClr val="22373A"/>
                </a:solidFill>
                <a:latin typeface="Tahoma"/>
                <a:cs typeface="Tahoma"/>
              </a:rPr>
              <a:t> </a:t>
            </a:r>
            <a:r>
              <a:rPr sz="1100" dirty="0">
                <a:solidFill>
                  <a:srgbClr val="22373A"/>
                </a:solidFill>
                <a:latin typeface="Tahoma"/>
                <a:cs typeface="Tahoma"/>
              </a:rPr>
              <a:t>is</a:t>
            </a:r>
            <a:r>
              <a:rPr sz="1100" spc="-25" dirty="0">
                <a:solidFill>
                  <a:srgbClr val="22373A"/>
                </a:solidFill>
                <a:latin typeface="Tahoma"/>
                <a:cs typeface="Tahoma"/>
              </a:rPr>
              <a:t> </a:t>
            </a:r>
            <a:r>
              <a:rPr sz="1100" spc="-10" dirty="0">
                <a:solidFill>
                  <a:srgbClr val="22373A"/>
                </a:solidFill>
                <a:latin typeface="Tahoma"/>
                <a:cs typeface="Tahoma"/>
              </a:rPr>
              <a:t>true?</a:t>
            </a:r>
            <a:endParaRPr sz="1100" dirty="0">
              <a:latin typeface="Tahoma"/>
              <a:cs typeface="Tahoma"/>
            </a:endParaRPr>
          </a:p>
          <a:p>
            <a:pPr marL="25400" marR="38100">
              <a:lnSpc>
                <a:spcPct val="118000"/>
              </a:lnSpc>
              <a:spcBef>
                <a:spcPts val="675"/>
              </a:spcBef>
            </a:pPr>
            <a:r>
              <a:rPr sz="1100" i="1" dirty="0">
                <a:solidFill>
                  <a:srgbClr val="22373A"/>
                </a:solidFill>
                <a:latin typeface="Arial"/>
                <a:cs typeface="Arial"/>
              </a:rPr>
              <a:t>P</a:t>
            </a:r>
            <a:r>
              <a:rPr sz="1100" dirty="0">
                <a:solidFill>
                  <a:srgbClr val="22373A"/>
                </a:solidFill>
                <a:latin typeface="Tahoma"/>
                <a:cs typeface="Tahoma"/>
              </a:rPr>
              <a:t>(</a:t>
            </a:r>
            <a:r>
              <a:rPr sz="1100" i="1" dirty="0">
                <a:solidFill>
                  <a:srgbClr val="22373A"/>
                </a:solidFill>
                <a:latin typeface="Arial"/>
                <a:cs typeface="Arial"/>
              </a:rPr>
              <a:t>H</a:t>
            </a:r>
            <a:r>
              <a:rPr sz="1100" dirty="0">
                <a:solidFill>
                  <a:srgbClr val="22373A"/>
                </a:solidFill>
                <a:latin typeface="Tahoma"/>
                <a:cs typeface="Tahoma"/>
              </a:rPr>
              <a:t>)</a:t>
            </a:r>
            <a:r>
              <a:rPr sz="1100" spc="-45" dirty="0">
                <a:solidFill>
                  <a:srgbClr val="22373A"/>
                </a:solidFill>
                <a:latin typeface="Tahoma"/>
                <a:cs typeface="Tahoma"/>
              </a:rPr>
              <a:t> </a:t>
            </a:r>
            <a:r>
              <a:rPr sz="1100" dirty="0">
                <a:solidFill>
                  <a:srgbClr val="22373A"/>
                </a:solidFill>
                <a:latin typeface="Tahoma"/>
                <a:cs typeface="Tahoma"/>
              </a:rPr>
              <a:t>is</a:t>
            </a:r>
            <a:r>
              <a:rPr sz="1100" spc="-25" dirty="0">
                <a:solidFill>
                  <a:srgbClr val="22373A"/>
                </a:solidFill>
                <a:latin typeface="Tahoma"/>
                <a:cs typeface="Tahoma"/>
              </a:rPr>
              <a:t> </a:t>
            </a:r>
            <a:r>
              <a:rPr sz="1100" spc="-20" dirty="0">
                <a:solidFill>
                  <a:srgbClr val="FF0000"/>
                </a:solidFill>
                <a:latin typeface="Tahoma"/>
                <a:cs typeface="Tahoma"/>
              </a:rPr>
              <a:t>our</a:t>
            </a:r>
            <a:r>
              <a:rPr sz="1100" spc="-25" dirty="0">
                <a:solidFill>
                  <a:srgbClr val="FF0000"/>
                </a:solidFill>
                <a:latin typeface="Tahoma"/>
                <a:cs typeface="Tahoma"/>
              </a:rPr>
              <a:t> </a:t>
            </a:r>
            <a:r>
              <a:rPr sz="1100" spc="-35" dirty="0">
                <a:solidFill>
                  <a:srgbClr val="FF0000"/>
                </a:solidFill>
                <a:latin typeface="Tahoma"/>
                <a:cs typeface="Tahoma"/>
              </a:rPr>
              <a:t>prior</a:t>
            </a:r>
            <a:r>
              <a:rPr sz="1100" spc="-30" dirty="0">
                <a:solidFill>
                  <a:srgbClr val="22373A"/>
                </a:solidFill>
                <a:latin typeface="Tahoma"/>
                <a:cs typeface="Tahoma"/>
              </a:rPr>
              <a:t> </a:t>
            </a:r>
            <a:r>
              <a:rPr sz="1100" spc="-35" dirty="0">
                <a:solidFill>
                  <a:srgbClr val="22373A"/>
                </a:solidFill>
                <a:latin typeface="Tahoma"/>
                <a:cs typeface="Tahoma"/>
              </a:rPr>
              <a:t>probability</a:t>
            </a:r>
            <a:r>
              <a:rPr sz="1100" spc="-25" dirty="0">
                <a:solidFill>
                  <a:srgbClr val="22373A"/>
                </a:solidFill>
                <a:latin typeface="Tahoma"/>
                <a:cs typeface="Tahoma"/>
              </a:rPr>
              <a:t> </a:t>
            </a:r>
            <a:r>
              <a:rPr sz="1100" spc="-20" dirty="0">
                <a:solidFill>
                  <a:srgbClr val="22373A"/>
                </a:solidFill>
                <a:latin typeface="Tahoma"/>
                <a:cs typeface="Tahoma"/>
              </a:rPr>
              <a:t>for</a:t>
            </a:r>
            <a:r>
              <a:rPr sz="1100" spc="-25" dirty="0">
                <a:solidFill>
                  <a:srgbClr val="22373A"/>
                </a:solidFill>
                <a:latin typeface="Tahoma"/>
                <a:cs typeface="Tahoma"/>
              </a:rPr>
              <a:t> </a:t>
            </a:r>
            <a:r>
              <a:rPr sz="1100" spc="-20" dirty="0">
                <a:solidFill>
                  <a:srgbClr val="22373A"/>
                </a:solidFill>
                <a:latin typeface="Tahoma"/>
                <a:cs typeface="Tahoma"/>
              </a:rPr>
              <a:t>our</a:t>
            </a:r>
            <a:r>
              <a:rPr sz="1100" spc="-30" dirty="0">
                <a:solidFill>
                  <a:srgbClr val="22373A"/>
                </a:solidFill>
                <a:latin typeface="Tahoma"/>
                <a:cs typeface="Tahoma"/>
              </a:rPr>
              <a:t> </a:t>
            </a:r>
            <a:r>
              <a:rPr sz="1100" spc="-40" dirty="0">
                <a:solidFill>
                  <a:srgbClr val="22373A"/>
                </a:solidFill>
                <a:latin typeface="Tahoma"/>
                <a:cs typeface="Tahoma"/>
              </a:rPr>
              <a:t>hypothesis:</a:t>
            </a:r>
            <a:r>
              <a:rPr sz="1100" spc="85" dirty="0">
                <a:solidFill>
                  <a:srgbClr val="22373A"/>
                </a:solidFill>
                <a:latin typeface="Tahoma"/>
                <a:cs typeface="Tahoma"/>
              </a:rPr>
              <a:t> </a:t>
            </a:r>
            <a:r>
              <a:rPr sz="1100" spc="-70" dirty="0">
                <a:solidFill>
                  <a:srgbClr val="22373A"/>
                </a:solidFill>
                <a:latin typeface="Tahoma"/>
                <a:cs typeface="Tahoma"/>
              </a:rPr>
              <a:t>how</a:t>
            </a:r>
            <a:r>
              <a:rPr sz="1100" spc="-15" dirty="0">
                <a:solidFill>
                  <a:srgbClr val="22373A"/>
                </a:solidFill>
                <a:latin typeface="Tahoma"/>
                <a:cs typeface="Tahoma"/>
              </a:rPr>
              <a:t> </a:t>
            </a:r>
            <a:r>
              <a:rPr sz="1100" spc="-20" dirty="0">
                <a:solidFill>
                  <a:srgbClr val="22373A"/>
                </a:solidFill>
                <a:latin typeface="Tahoma"/>
                <a:cs typeface="Tahoma"/>
              </a:rPr>
              <a:t>likely</a:t>
            </a:r>
            <a:r>
              <a:rPr sz="1100" spc="-25" dirty="0">
                <a:solidFill>
                  <a:srgbClr val="22373A"/>
                </a:solidFill>
                <a:latin typeface="Tahoma"/>
                <a:cs typeface="Tahoma"/>
              </a:rPr>
              <a:t> </a:t>
            </a:r>
            <a:r>
              <a:rPr sz="1100" spc="-10" dirty="0">
                <a:solidFill>
                  <a:srgbClr val="22373A"/>
                </a:solidFill>
                <a:latin typeface="Tahoma"/>
                <a:cs typeface="Tahoma"/>
              </a:rPr>
              <a:t>do</a:t>
            </a:r>
            <a:r>
              <a:rPr sz="1100" spc="-30" dirty="0">
                <a:solidFill>
                  <a:srgbClr val="22373A"/>
                </a:solidFill>
                <a:latin typeface="Tahoma"/>
                <a:cs typeface="Tahoma"/>
              </a:rPr>
              <a:t> </a:t>
            </a:r>
            <a:r>
              <a:rPr sz="1100" spc="-25" dirty="0">
                <a:solidFill>
                  <a:srgbClr val="22373A"/>
                </a:solidFill>
                <a:latin typeface="Tahoma"/>
                <a:cs typeface="Tahoma"/>
              </a:rPr>
              <a:t>we </a:t>
            </a:r>
            <a:r>
              <a:rPr sz="1100" dirty="0">
                <a:solidFill>
                  <a:srgbClr val="22373A"/>
                </a:solidFill>
                <a:latin typeface="Tahoma"/>
                <a:cs typeface="Tahoma"/>
              </a:rPr>
              <a:t>think</a:t>
            </a:r>
            <a:r>
              <a:rPr sz="1100" spc="-85" dirty="0">
                <a:solidFill>
                  <a:srgbClr val="22373A"/>
                </a:solidFill>
                <a:latin typeface="Tahoma"/>
                <a:cs typeface="Tahoma"/>
              </a:rPr>
              <a:t> </a:t>
            </a:r>
            <a:r>
              <a:rPr sz="1100" dirty="0">
                <a:solidFill>
                  <a:srgbClr val="22373A"/>
                </a:solidFill>
                <a:latin typeface="Tahoma"/>
                <a:cs typeface="Tahoma"/>
              </a:rPr>
              <a:t>it</a:t>
            </a:r>
            <a:r>
              <a:rPr sz="1100" spc="-30" dirty="0">
                <a:solidFill>
                  <a:srgbClr val="22373A"/>
                </a:solidFill>
                <a:latin typeface="Tahoma"/>
                <a:cs typeface="Tahoma"/>
              </a:rPr>
              <a:t> </a:t>
            </a:r>
            <a:r>
              <a:rPr sz="1100" spc="-10" dirty="0">
                <a:solidFill>
                  <a:srgbClr val="22373A"/>
                </a:solidFill>
                <a:latin typeface="Tahoma"/>
                <a:cs typeface="Tahoma"/>
              </a:rPr>
              <a:t>is,</a:t>
            </a:r>
            <a:r>
              <a:rPr sz="1100" spc="-30" dirty="0">
                <a:solidFill>
                  <a:srgbClr val="22373A"/>
                </a:solidFill>
                <a:latin typeface="Tahoma"/>
                <a:cs typeface="Tahoma"/>
              </a:rPr>
              <a:t> </a:t>
            </a:r>
            <a:r>
              <a:rPr sz="1100" spc="-50" dirty="0">
                <a:solidFill>
                  <a:srgbClr val="22373A"/>
                </a:solidFill>
                <a:latin typeface="Tahoma"/>
                <a:cs typeface="Tahoma"/>
              </a:rPr>
              <a:t>before</a:t>
            </a:r>
            <a:r>
              <a:rPr sz="1100" spc="-3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dirty="0">
                <a:solidFill>
                  <a:srgbClr val="22373A"/>
                </a:solidFill>
                <a:latin typeface="Tahoma"/>
                <a:cs typeface="Tahoma"/>
              </a:rPr>
              <a:t>look</a:t>
            </a:r>
            <a:r>
              <a:rPr sz="1100" spc="-30" dirty="0">
                <a:solidFill>
                  <a:srgbClr val="22373A"/>
                </a:solidFill>
                <a:latin typeface="Tahoma"/>
                <a:cs typeface="Tahoma"/>
              </a:rPr>
              <a:t> </a:t>
            </a:r>
            <a:r>
              <a:rPr sz="1100" dirty="0">
                <a:solidFill>
                  <a:srgbClr val="22373A"/>
                </a:solidFill>
                <a:latin typeface="Tahoma"/>
                <a:cs typeface="Tahoma"/>
              </a:rPr>
              <a:t>at</a:t>
            </a:r>
            <a:r>
              <a:rPr sz="1100" spc="-35" dirty="0">
                <a:solidFill>
                  <a:srgbClr val="22373A"/>
                </a:solidFill>
                <a:latin typeface="Tahoma"/>
                <a:cs typeface="Tahoma"/>
              </a:rPr>
              <a:t> </a:t>
            </a:r>
            <a:r>
              <a:rPr sz="1100" spc="-20" dirty="0">
                <a:solidFill>
                  <a:srgbClr val="22373A"/>
                </a:solidFill>
                <a:latin typeface="Tahoma"/>
                <a:cs typeface="Tahoma"/>
              </a:rPr>
              <a:t>the</a:t>
            </a:r>
            <a:r>
              <a:rPr sz="1100" spc="-30" dirty="0">
                <a:solidFill>
                  <a:srgbClr val="22373A"/>
                </a:solidFill>
                <a:latin typeface="Tahoma"/>
                <a:cs typeface="Tahoma"/>
              </a:rPr>
              <a:t> </a:t>
            </a:r>
            <a:r>
              <a:rPr sz="1100" spc="-10" dirty="0">
                <a:solidFill>
                  <a:srgbClr val="22373A"/>
                </a:solidFill>
                <a:latin typeface="Tahoma"/>
                <a:cs typeface="Tahoma"/>
              </a:rPr>
              <a:t>data.</a:t>
            </a:r>
            <a:br>
              <a:rPr lang="en-GB" sz="1100" spc="-10" dirty="0">
                <a:solidFill>
                  <a:srgbClr val="22373A"/>
                </a:solidFill>
                <a:latin typeface="Tahoma"/>
                <a:cs typeface="Tahoma"/>
              </a:rPr>
            </a:br>
            <a:r>
              <a:rPr lang="en-GB" sz="700" spc="-10" dirty="0">
                <a:solidFill>
                  <a:srgbClr val="FF0000"/>
                </a:solidFill>
                <a:latin typeface="Tahoma"/>
                <a:cs typeface="Tahoma"/>
              </a:rPr>
              <a:t>-&gt; a distribution you (informed but) subjectively state as what you assume data WILL look like. (slide 26)</a:t>
            </a:r>
            <a:endParaRPr sz="700" dirty="0">
              <a:solidFill>
                <a:srgbClr val="FF0000"/>
              </a:solidFill>
              <a:latin typeface="Tahoma"/>
              <a:cs typeface="Tahoma"/>
            </a:endParaRPr>
          </a:p>
        </p:txBody>
      </p:sp>
    </p:spTree>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729615" cy="207645"/>
          </a:xfrm>
          <a:prstGeom prst="rect">
            <a:avLst/>
          </a:prstGeom>
        </p:spPr>
        <p:txBody>
          <a:bodyPr vert="horz" wrap="square" lIns="0" tIns="12065" rIns="0" bIns="0" rtlCol="0">
            <a:spAutoFit/>
          </a:bodyPr>
          <a:lstStyle/>
          <a:p>
            <a:pPr marL="12700">
              <a:lnSpc>
                <a:spcPct val="100000"/>
              </a:lnSpc>
              <a:spcBef>
                <a:spcPts val="95"/>
              </a:spcBef>
            </a:pPr>
            <a:r>
              <a:rPr dirty="0"/>
              <a:t>Flat</a:t>
            </a:r>
            <a:r>
              <a:rPr spc="105" dirty="0"/>
              <a:t> </a:t>
            </a:r>
            <a:r>
              <a:rPr spc="-70" dirty="0"/>
              <a:t>priors</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20</a:t>
            </a:r>
          </a:p>
        </p:txBody>
      </p:sp>
      <p:sp>
        <p:nvSpPr>
          <p:cNvPr id="3" name="object 3"/>
          <p:cNvSpPr txBox="1"/>
          <p:nvPr/>
        </p:nvSpPr>
        <p:spPr>
          <a:xfrm>
            <a:off x="342722" y="1035733"/>
            <a:ext cx="3898900" cy="1471295"/>
          </a:xfrm>
          <a:prstGeom prst="rect">
            <a:avLst/>
          </a:prstGeom>
        </p:spPr>
        <p:txBody>
          <a:bodyPr vert="horz" wrap="square" lIns="0" tIns="12700" rIns="0" bIns="0" rtlCol="0">
            <a:spAutoFit/>
          </a:bodyPr>
          <a:lstStyle/>
          <a:p>
            <a:pPr marL="294005" marR="55244" indent="-177165">
              <a:lnSpc>
                <a:spcPct val="118000"/>
              </a:lnSpc>
              <a:spcBef>
                <a:spcPts val="100"/>
              </a:spcBef>
              <a:buChar char="•"/>
              <a:tabLst>
                <a:tab pos="294640" algn="l"/>
              </a:tabLst>
            </a:pPr>
            <a:r>
              <a:rPr sz="1100" spc="65" dirty="0">
                <a:solidFill>
                  <a:srgbClr val="22373A"/>
                </a:solidFill>
                <a:latin typeface="Tahoma"/>
                <a:cs typeface="Tahoma"/>
              </a:rPr>
              <a:t>A</a:t>
            </a:r>
            <a:r>
              <a:rPr sz="1100" spc="-25" dirty="0">
                <a:solidFill>
                  <a:srgbClr val="22373A"/>
                </a:solidFill>
                <a:latin typeface="Tahoma"/>
                <a:cs typeface="Tahoma"/>
              </a:rPr>
              <a:t> </a:t>
            </a:r>
            <a:r>
              <a:rPr sz="1100" i="1" dirty="0">
                <a:solidFill>
                  <a:srgbClr val="FF0000"/>
                </a:solidFill>
                <a:latin typeface="Arial"/>
                <a:cs typeface="Arial"/>
              </a:rPr>
              <a:t>flat</a:t>
            </a:r>
            <a:r>
              <a:rPr sz="1100" i="1" spc="30" dirty="0">
                <a:solidFill>
                  <a:srgbClr val="FF0000"/>
                </a:solidFill>
                <a:latin typeface="Arial"/>
                <a:cs typeface="Arial"/>
              </a:rPr>
              <a:t> </a:t>
            </a:r>
            <a:r>
              <a:rPr sz="1100" spc="-20" dirty="0">
                <a:solidFill>
                  <a:srgbClr val="FF0000"/>
                </a:solidFill>
                <a:latin typeface="Tahoma"/>
                <a:cs typeface="Tahoma"/>
              </a:rPr>
              <a:t>or</a:t>
            </a:r>
            <a:r>
              <a:rPr sz="1100" spc="-5" dirty="0">
                <a:solidFill>
                  <a:srgbClr val="FF0000"/>
                </a:solidFill>
                <a:latin typeface="Tahoma"/>
                <a:cs typeface="Tahoma"/>
              </a:rPr>
              <a:t> </a:t>
            </a:r>
            <a:r>
              <a:rPr sz="1100" i="1" spc="-35" dirty="0">
                <a:solidFill>
                  <a:srgbClr val="FF0000"/>
                </a:solidFill>
                <a:latin typeface="Arial"/>
                <a:cs typeface="Arial"/>
              </a:rPr>
              <a:t>uninformative</a:t>
            </a:r>
            <a:r>
              <a:rPr sz="1100" i="1" spc="40" dirty="0">
                <a:solidFill>
                  <a:srgbClr val="FF0000"/>
                </a:solidFill>
                <a:latin typeface="Arial"/>
                <a:cs typeface="Arial"/>
              </a:rPr>
              <a:t> </a:t>
            </a:r>
            <a:r>
              <a:rPr sz="1100" spc="-40" dirty="0">
                <a:solidFill>
                  <a:srgbClr val="FF0000"/>
                </a:solidFill>
                <a:latin typeface="Tahoma"/>
                <a:cs typeface="Tahoma"/>
              </a:rPr>
              <a:t>prior</a:t>
            </a:r>
            <a:r>
              <a:rPr sz="1100" spc="-5" dirty="0">
                <a:solidFill>
                  <a:srgbClr val="FF0000"/>
                </a:solidFill>
                <a:latin typeface="Tahoma"/>
                <a:cs typeface="Tahoma"/>
              </a:rPr>
              <a:t> </a:t>
            </a:r>
            <a:r>
              <a:rPr sz="1100" dirty="0">
                <a:solidFill>
                  <a:srgbClr val="22373A"/>
                </a:solidFill>
                <a:latin typeface="Tahoma"/>
                <a:cs typeface="Tahoma"/>
              </a:rPr>
              <a:t>is</a:t>
            </a:r>
            <a:r>
              <a:rPr sz="1100" spc="-5" dirty="0">
                <a:solidFill>
                  <a:srgbClr val="22373A"/>
                </a:solidFill>
                <a:latin typeface="Tahoma"/>
                <a:cs typeface="Tahoma"/>
              </a:rPr>
              <a:t> </a:t>
            </a:r>
            <a:r>
              <a:rPr sz="1100" spc="-65" dirty="0">
                <a:solidFill>
                  <a:srgbClr val="22373A"/>
                </a:solidFill>
                <a:latin typeface="Tahoma"/>
                <a:cs typeface="Tahoma"/>
              </a:rPr>
              <a:t>when</a:t>
            </a:r>
            <a:r>
              <a:rPr sz="1100" spc="-10" dirty="0">
                <a:solidFill>
                  <a:srgbClr val="22373A"/>
                </a:solidFill>
                <a:latin typeface="Tahoma"/>
                <a:cs typeface="Tahoma"/>
              </a:rPr>
              <a:t> </a:t>
            </a:r>
            <a:r>
              <a:rPr sz="1100" spc="-100" dirty="0">
                <a:solidFill>
                  <a:srgbClr val="22373A"/>
                </a:solidFill>
                <a:latin typeface="Tahoma"/>
                <a:cs typeface="Tahoma"/>
              </a:rPr>
              <a:t>we</a:t>
            </a:r>
            <a:r>
              <a:rPr sz="1100" spc="15" dirty="0">
                <a:solidFill>
                  <a:srgbClr val="22373A"/>
                </a:solidFill>
                <a:latin typeface="Tahoma"/>
                <a:cs typeface="Tahoma"/>
              </a:rPr>
              <a:t> </a:t>
            </a:r>
            <a:r>
              <a:rPr sz="1100" spc="-70" dirty="0">
                <a:solidFill>
                  <a:srgbClr val="22373A"/>
                </a:solidFill>
                <a:latin typeface="Tahoma"/>
                <a:cs typeface="Tahoma"/>
              </a:rPr>
              <a:t>assume</a:t>
            </a:r>
            <a:r>
              <a:rPr sz="1100" spc="-5" dirty="0">
                <a:solidFill>
                  <a:srgbClr val="22373A"/>
                </a:solidFill>
                <a:latin typeface="Tahoma"/>
                <a:cs typeface="Tahoma"/>
              </a:rPr>
              <a:t> </a:t>
            </a:r>
            <a:r>
              <a:rPr sz="1100" spc="-45" dirty="0">
                <a:solidFill>
                  <a:srgbClr val="22373A"/>
                </a:solidFill>
                <a:latin typeface="Tahoma"/>
                <a:cs typeface="Tahoma"/>
              </a:rPr>
              <a:t>everything</a:t>
            </a:r>
            <a:r>
              <a:rPr sz="1100" spc="-5" dirty="0">
                <a:solidFill>
                  <a:srgbClr val="22373A"/>
                </a:solidFill>
                <a:latin typeface="Tahoma"/>
                <a:cs typeface="Tahoma"/>
              </a:rPr>
              <a:t> </a:t>
            </a:r>
            <a:r>
              <a:rPr sz="1100" spc="-25" dirty="0">
                <a:solidFill>
                  <a:srgbClr val="22373A"/>
                </a:solidFill>
                <a:latin typeface="Tahoma"/>
                <a:cs typeface="Tahoma"/>
              </a:rPr>
              <a:t>is </a:t>
            </a:r>
            <a:r>
              <a:rPr sz="1100" spc="-30" dirty="0">
                <a:solidFill>
                  <a:srgbClr val="22373A"/>
                </a:solidFill>
                <a:latin typeface="Tahoma"/>
                <a:cs typeface="Tahoma"/>
              </a:rPr>
              <a:t>equally</a:t>
            </a:r>
            <a:r>
              <a:rPr sz="1100" spc="-45" dirty="0">
                <a:solidFill>
                  <a:srgbClr val="22373A"/>
                </a:solidFill>
                <a:latin typeface="Tahoma"/>
                <a:cs typeface="Tahoma"/>
              </a:rPr>
              <a:t> </a:t>
            </a:r>
            <a:r>
              <a:rPr sz="1100" spc="-10" dirty="0">
                <a:solidFill>
                  <a:srgbClr val="22373A"/>
                </a:solidFill>
                <a:latin typeface="Tahoma"/>
                <a:cs typeface="Tahoma"/>
              </a:rPr>
              <a:t>likely.</a:t>
            </a:r>
            <a:endParaRPr sz="1100" dirty="0">
              <a:latin typeface="Tahoma"/>
              <a:cs typeface="Tahoma"/>
            </a:endParaRPr>
          </a:p>
          <a:p>
            <a:pPr marL="294005" marR="5080" indent="-177165">
              <a:lnSpc>
                <a:spcPct val="118000"/>
              </a:lnSpc>
              <a:spcBef>
                <a:spcPts val="680"/>
              </a:spcBef>
              <a:buChar char="•"/>
              <a:tabLst>
                <a:tab pos="294640" algn="l"/>
              </a:tabLst>
            </a:pPr>
            <a:r>
              <a:rPr sz="1100" dirty="0">
                <a:solidFill>
                  <a:srgbClr val="22373A"/>
                </a:solidFill>
                <a:latin typeface="Tahoma"/>
                <a:cs typeface="Tahoma"/>
              </a:rPr>
              <a:t>The</a:t>
            </a:r>
            <a:r>
              <a:rPr sz="1100" spc="-30" dirty="0">
                <a:solidFill>
                  <a:srgbClr val="22373A"/>
                </a:solidFill>
                <a:latin typeface="Tahoma"/>
                <a:cs typeface="Tahoma"/>
              </a:rPr>
              <a:t> </a:t>
            </a:r>
            <a:r>
              <a:rPr sz="1100" spc="-40" dirty="0">
                <a:solidFill>
                  <a:srgbClr val="22373A"/>
                </a:solidFill>
                <a:latin typeface="Tahoma"/>
                <a:cs typeface="Tahoma"/>
              </a:rPr>
              <a:t>frequentist</a:t>
            </a:r>
            <a:r>
              <a:rPr sz="1100" spc="-25" dirty="0">
                <a:solidFill>
                  <a:srgbClr val="22373A"/>
                </a:solidFill>
                <a:latin typeface="Tahoma"/>
                <a:cs typeface="Tahoma"/>
              </a:rPr>
              <a:t> </a:t>
            </a:r>
            <a:r>
              <a:rPr sz="1100" spc="-45" dirty="0">
                <a:solidFill>
                  <a:srgbClr val="22373A"/>
                </a:solidFill>
                <a:latin typeface="Tahoma"/>
                <a:cs typeface="Tahoma"/>
              </a:rPr>
              <a:t>models</a:t>
            </a:r>
            <a:r>
              <a:rPr sz="1100" spc="-20" dirty="0">
                <a:solidFill>
                  <a:srgbClr val="22373A"/>
                </a:solidFill>
                <a:latin typeface="Tahoma"/>
                <a:cs typeface="Tahoma"/>
              </a:rPr>
              <a:t> </a:t>
            </a:r>
            <a:r>
              <a:rPr sz="1100" dirty="0">
                <a:solidFill>
                  <a:srgbClr val="22373A"/>
                </a:solidFill>
                <a:latin typeface="Tahoma"/>
                <a:cs typeface="Tahoma"/>
              </a:rPr>
              <a:t>that</a:t>
            </a:r>
            <a:r>
              <a:rPr sz="1100" spc="-25" dirty="0">
                <a:solidFill>
                  <a:srgbClr val="22373A"/>
                </a:solidFill>
                <a:latin typeface="Tahoma"/>
                <a:cs typeface="Tahoma"/>
              </a:rPr>
              <a:t> </a:t>
            </a:r>
            <a:r>
              <a:rPr sz="1100" spc="-50" dirty="0">
                <a:solidFill>
                  <a:srgbClr val="22373A"/>
                </a:solidFill>
                <a:latin typeface="Tahoma"/>
                <a:cs typeface="Tahoma"/>
              </a:rPr>
              <a:t>you</a:t>
            </a:r>
            <a:r>
              <a:rPr sz="1100" spc="-25" dirty="0">
                <a:solidFill>
                  <a:srgbClr val="22373A"/>
                </a:solidFill>
                <a:latin typeface="Tahoma"/>
                <a:cs typeface="Tahoma"/>
              </a:rPr>
              <a:t> </a:t>
            </a:r>
            <a:r>
              <a:rPr sz="1100" spc="-50" dirty="0">
                <a:solidFill>
                  <a:srgbClr val="22373A"/>
                </a:solidFill>
                <a:latin typeface="Tahoma"/>
                <a:cs typeface="Tahoma"/>
              </a:rPr>
              <a:t>may</a:t>
            </a:r>
            <a:r>
              <a:rPr sz="1100" spc="-25" dirty="0">
                <a:solidFill>
                  <a:srgbClr val="22373A"/>
                </a:solidFill>
                <a:latin typeface="Tahoma"/>
                <a:cs typeface="Tahoma"/>
              </a:rPr>
              <a:t> </a:t>
            </a:r>
            <a:r>
              <a:rPr sz="1100" spc="-60" dirty="0">
                <a:solidFill>
                  <a:srgbClr val="22373A"/>
                </a:solidFill>
                <a:latin typeface="Tahoma"/>
                <a:cs typeface="Tahoma"/>
              </a:rPr>
              <a:t>have</a:t>
            </a:r>
            <a:r>
              <a:rPr sz="1100" spc="-25" dirty="0">
                <a:solidFill>
                  <a:srgbClr val="22373A"/>
                </a:solidFill>
                <a:latin typeface="Tahoma"/>
                <a:cs typeface="Tahoma"/>
              </a:rPr>
              <a:t> </a:t>
            </a:r>
            <a:r>
              <a:rPr sz="1100" spc="-65" dirty="0">
                <a:solidFill>
                  <a:srgbClr val="22373A"/>
                </a:solidFill>
                <a:latin typeface="Tahoma"/>
                <a:cs typeface="Tahoma"/>
              </a:rPr>
              <a:t>used</a:t>
            </a:r>
            <a:r>
              <a:rPr sz="1100" spc="-20" dirty="0">
                <a:solidFill>
                  <a:srgbClr val="22373A"/>
                </a:solidFill>
                <a:latin typeface="Tahoma"/>
                <a:cs typeface="Tahoma"/>
              </a:rPr>
              <a:t> </a:t>
            </a:r>
            <a:r>
              <a:rPr sz="1100" spc="-50" dirty="0">
                <a:solidFill>
                  <a:srgbClr val="22373A"/>
                </a:solidFill>
                <a:latin typeface="Tahoma"/>
                <a:cs typeface="Tahoma"/>
              </a:rPr>
              <a:t>previously</a:t>
            </a:r>
            <a:r>
              <a:rPr sz="1100" spc="-25" dirty="0">
                <a:solidFill>
                  <a:srgbClr val="22373A"/>
                </a:solidFill>
                <a:latin typeface="Tahoma"/>
                <a:cs typeface="Tahoma"/>
              </a:rPr>
              <a:t> are </a:t>
            </a:r>
            <a:r>
              <a:rPr sz="1100" spc="-35" dirty="0">
                <a:solidFill>
                  <a:srgbClr val="22373A"/>
                </a:solidFill>
                <a:latin typeface="Tahoma"/>
                <a:cs typeface="Tahoma"/>
              </a:rPr>
              <a:t>equivalent </a:t>
            </a:r>
            <a:r>
              <a:rPr sz="1100" dirty="0">
                <a:solidFill>
                  <a:srgbClr val="22373A"/>
                </a:solidFill>
                <a:latin typeface="Tahoma"/>
                <a:cs typeface="Tahoma"/>
              </a:rPr>
              <a:t>to</a:t>
            </a:r>
            <a:r>
              <a:rPr sz="1100" spc="-35"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spc="-40" dirty="0">
                <a:solidFill>
                  <a:srgbClr val="22373A"/>
                </a:solidFill>
                <a:latin typeface="Tahoma"/>
                <a:cs typeface="Tahoma"/>
              </a:rPr>
              <a:t>Bayesian</a:t>
            </a:r>
            <a:r>
              <a:rPr sz="1100" spc="-30" dirty="0">
                <a:solidFill>
                  <a:srgbClr val="22373A"/>
                </a:solidFill>
                <a:latin typeface="Tahoma"/>
                <a:cs typeface="Tahoma"/>
              </a:rPr>
              <a:t> </a:t>
            </a:r>
            <a:r>
              <a:rPr sz="1100" spc="-35" dirty="0">
                <a:solidFill>
                  <a:srgbClr val="22373A"/>
                </a:solidFill>
                <a:latin typeface="Tahoma"/>
                <a:cs typeface="Tahoma"/>
              </a:rPr>
              <a:t>model </a:t>
            </a:r>
            <a:r>
              <a:rPr sz="1100" spc="-10" dirty="0">
                <a:solidFill>
                  <a:srgbClr val="22373A"/>
                </a:solidFill>
                <a:latin typeface="Tahoma"/>
                <a:cs typeface="Tahoma"/>
              </a:rPr>
              <a:t>with</a:t>
            </a:r>
            <a:r>
              <a:rPr sz="1100" spc="-35"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dirty="0">
                <a:solidFill>
                  <a:srgbClr val="22373A"/>
                </a:solidFill>
                <a:latin typeface="Tahoma"/>
                <a:cs typeface="Tahoma"/>
              </a:rPr>
              <a:t>flat</a:t>
            </a:r>
            <a:r>
              <a:rPr sz="1100" spc="-35" dirty="0">
                <a:solidFill>
                  <a:srgbClr val="22373A"/>
                </a:solidFill>
                <a:latin typeface="Tahoma"/>
                <a:cs typeface="Tahoma"/>
              </a:rPr>
              <a:t> </a:t>
            </a:r>
            <a:r>
              <a:rPr sz="1100" spc="-40" dirty="0">
                <a:solidFill>
                  <a:srgbClr val="22373A"/>
                </a:solidFill>
                <a:latin typeface="Tahoma"/>
                <a:cs typeface="Tahoma"/>
              </a:rPr>
              <a:t>prior</a:t>
            </a:r>
            <a:r>
              <a:rPr sz="1100" spc="-30" dirty="0">
                <a:solidFill>
                  <a:srgbClr val="22373A"/>
                </a:solidFill>
                <a:latin typeface="Tahoma"/>
                <a:cs typeface="Tahoma"/>
              </a:rPr>
              <a:t> </a:t>
            </a:r>
            <a:r>
              <a:rPr sz="1100" spc="-10" dirty="0">
                <a:solidFill>
                  <a:srgbClr val="22373A"/>
                </a:solidFill>
                <a:latin typeface="Tahoma"/>
                <a:cs typeface="Tahoma"/>
              </a:rPr>
              <a:t>(kind</a:t>
            </a:r>
            <a:r>
              <a:rPr sz="1100" spc="-35" dirty="0">
                <a:solidFill>
                  <a:srgbClr val="22373A"/>
                </a:solidFill>
                <a:latin typeface="Tahoma"/>
                <a:cs typeface="Tahoma"/>
              </a:rPr>
              <a:t> </a:t>
            </a:r>
            <a:r>
              <a:rPr sz="1100" spc="-20" dirty="0">
                <a:solidFill>
                  <a:srgbClr val="22373A"/>
                </a:solidFill>
                <a:latin typeface="Tahoma"/>
                <a:cs typeface="Tahoma"/>
              </a:rPr>
              <a:t>of).</a:t>
            </a:r>
            <a:endParaRPr sz="1100" dirty="0">
              <a:latin typeface="Tahoma"/>
              <a:cs typeface="Tahoma"/>
            </a:endParaRPr>
          </a:p>
          <a:p>
            <a:pPr marL="17145">
              <a:lnSpc>
                <a:spcPct val="100000"/>
              </a:lnSpc>
              <a:spcBef>
                <a:spcPts val="915"/>
              </a:spcBef>
            </a:pPr>
            <a:r>
              <a:rPr sz="1100" i="1" spc="-50" dirty="0">
                <a:solidFill>
                  <a:srgbClr val="22373A"/>
                </a:solidFill>
                <a:latin typeface="Arial"/>
                <a:cs typeface="Arial"/>
              </a:rPr>
              <a:t>We</a:t>
            </a:r>
            <a:r>
              <a:rPr sz="1100" i="1" spc="-30" dirty="0">
                <a:solidFill>
                  <a:srgbClr val="22373A"/>
                </a:solidFill>
                <a:latin typeface="Arial"/>
                <a:cs typeface="Arial"/>
              </a:rPr>
              <a:t> </a:t>
            </a:r>
            <a:r>
              <a:rPr sz="1100" i="1" spc="-45" dirty="0">
                <a:solidFill>
                  <a:srgbClr val="22373A"/>
                </a:solidFill>
                <a:latin typeface="Arial"/>
                <a:cs typeface="Arial"/>
              </a:rPr>
              <a:t>can</a:t>
            </a:r>
            <a:r>
              <a:rPr sz="1100" i="1" spc="-30" dirty="0">
                <a:solidFill>
                  <a:srgbClr val="22373A"/>
                </a:solidFill>
                <a:latin typeface="Arial"/>
                <a:cs typeface="Arial"/>
              </a:rPr>
              <a:t> </a:t>
            </a:r>
            <a:r>
              <a:rPr sz="1100" i="1" spc="-55" dirty="0">
                <a:solidFill>
                  <a:srgbClr val="22373A"/>
                </a:solidFill>
                <a:latin typeface="Arial"/>
                <a:cs typeface="Arial"/>
              </a:rPr>
              <a:t>nearly</a:t>
            </a:r>
            <a:r>
              <a:rPr sz="1100" i="1" spc="-20" dirty="0">
                <a:solidFill>
                  <a:srgbClr val="22373A"/>
                </a:solidFill>
                <a:latin typeface="Arial"/>
                <a:cs typeface="Arial"/>
              </a:rPr>
              <a:t> </a:t>
            </a:r>
            <a:r>
              <a:rPr sz="1100" i="1" spc="-75" dirty="0">
                <a:solidFill>
                  <a:srgbClr val="22373A"/>
                </a:solidFill>
                <a:latin typeface="Arial"/>
                <a:cs typeface="Arial"/>
              </a:rPr>
              <a:t>always</a:t>
            </a:r>
            <a:r>
              <a:rPr sz="1100" i="1" spc="-5" dirty="0">
                <a:solidFill>
                  <a:srgbClr val="22373A"/>
                </a:solidFill>
                <a:latin typeface="Arial"/>
                <a:cs typeface="Arial"/>
              </a:rPr>
              <a:t> </a:t>
            </a:r>
            <a:r>
              <a:rPr sz="1100" i="1" spc="-10" dirty="0">
                <a:solidFill>
                  <a:srgbClr val="22373A"/>
                </a:solidFill>
                <a:latin typeface="Arial"/>
                <a:cs typeface="Arial"/>
              </a:rPr>
              <a:t>do</a:t>
            </a:r>
            <a:r>
              <a:rPr sz="1100" i="1" spc="-35" dirty="0">
                <a:solidFill>
                  <a:srgbClr val="22373A"/>
                </a:solidFill>
                <a:latin typeface="Arial"/>
                <a:cs typeface="Arial"/>
              </a:rPr>
              <a:t> </a:t>
            </a:r>
            <a:r>
              <a:rPr sz="1100" i="1" dirty="0">
                <a:solidFill>
                  <a:srgbClr val="22373A"/>
                </a:solidFill>
                <a:latin typeface="Arial"/>
                <a:cs typeface="Arial"/>
              </a:rPr>
              <a:t>better</a:t>
            </a:r>
            <a:r>
              <a:rPr sz="1100" i="1" spc="-20" dirty="0">
                <a:solidFill>
                  <a:srgbClr val="22373A"/>
                </a:solidFill>
                <a:latin typeface="Arial"/>
                <a:cs typeface="Arial"/>
              </a:rPr>
              <a:t> </a:t>
            </a:r>
            <a:r>
              <a:rPr sz="1100" i="1" dirty="0">
                <a:solidFill>
                  <a:srgbClr val="22373A"/>
                </a:solidFill>
                <a:latin typeface="Arial"/>
                <a:cs typeface="Arial"/>
              </a:rPr>
              <a:t>than</a:t>
            </a:r>
            <a:r>
              <a:rPr sz="1100" i="1" spc="-25" dirty="0">
                <a:solidFill>
                  <a:srgbClr val="22373A"/>
                </a:solidFill>
                <a:latin typeface="Arial"/>
                <a:cs typeface="Arial"/>
              </a:rPr>
              <a:t> </a:t>
            </a:r>
            <a:r>
              <a:rPr sz="1100" i="1" spc="-10" dirty="0">
                <a:solidFill>
                  <a:srgbClr val="22373A"/>
                </a:solidFill>
                <a:latin typeface="Arial"/>
                <a:cs typeface="Arial"/>
              </a:rPr>
              <a:t>this!</a:t>
            </a:r>
            <a:endParaRPr sz="1100" dirty="0">
              <a:latin typeface="Arial"/>
              <a:cs typeface="Arial"/>
            </a:endParaRPr>
          </a:p>
          <a:p>
            <a:pPr marL="12700">
              <a:lnSpc>
                <a:spcPct val="100000"/>
              </a:lnSpc>
              <a:spcBef>
                <a:spcPts val="915"/>
              </a:spcBef>
            </a:pPr>
            <a:r>
              <a:rPr sz="1100" dirty="0">
                <a:solidFill>
                  <a:srgbClr val="22373A"/>
                </a:solidFill>
                <a:latin typeface="Tahoma"/>
                <a:cs typeface="Tahoma"/>
              </a:rPr>
              <a:t>And</a:t>
            </a:r>
            <a:r>
              <a:rPr sz="1100" spc="-35" dirty="0">
                <a:solidFill>
                  <a:srgbClr val="22373A"/>
                </a:solidFill>
                <a:latin typeface="Tahoma"/>
                <a:cs typeface="Tahoma"/>
              </a:rPr>
              <a:t> </a:t>
            </a:r>
            <a:r>
              <a:rPr sz="1100" dirty="0">
                <a:solidFill>
                  <a:srgbClr val="22373A"/>
                </a:solidFill>
                <a:latin typeface="Tahoma"/>
                <a:cs typeface="Tahoma"/>
              </a:rPr>
              <a:t>it</a:t>
            </a:r>
            <a:r>
              <a:rPr sz="1100" spc="-25" dirty="0">
                <a:solidFill>
                  <a:srgbClr val="22373A"/>
                </a:solidFill>
                <a:latin typeface="Tahoma"/>
                <a:cs typeface="Tahoma"/>
              </a:rPr>
              <a:t> </a:t>
            </a:r>
            <a:r>
              <a:rPr sz="1100" dirty="0">
                <a:solidFill>
                  <a:srgbClr val="22373A"/>
                </a:solidFill>
                <a:latin typeface="Tahoma"/>
                <a:cs typeface="Tahoma"/>
              </a:rPr>
              <a:t>isn’t</a:t>
            </a:r>
            <a:r>
              <a:rPr sz="1100" spc="-30" dirty="0">
                <a:solidFill>
                  <a:srgbClr val="22373A"/>
                </a:solidFill>
                <a:latin typeface="Tahoma"/>
                <a:cs typeface="Tahoma"/>
              </a:rPr>
              <a:t> </a:t>
            </a:r>
            <a:r>
              <a:rPr sz="1100" spc="-35" dirty="0">
                <a:solidFill>
                  <a:srgbClr val="22373A"/>
                </a:solidFill>
                <a:latin typeface="Tahoma"/>
                <a:cs typeface="Tahoma"/>
              </a:rPr>
              <a:t>as </a:t>
            </a:r>
            <a:r>
              <a:rPr sz="1100" spc="-45" dirty="0">
                <a:solidFill>
                  <a:srgbClr val="22373A"/>
                </a:solidFill>
                <a:latin typeface="Tahoma"/>
                <a:cs typeface="Tahoma"/>
              </a:rPr>
              <a:t>hard</a:t>
            </a:r>
            <a:r>
              <a:rPr sz="1100" spc="-30" dirty="0">
                <a:solidFill>
                  <a:srgbClr val="22373A"/>
                </a:solidFill>
                <a:latin typeface="Tahoma"/>
                <a:cs typeface="Tahoma"/>
              </a:rPr>
              <a:t> </a:t>
            </a:r>
            <a:r>
              <a:rPr sz="1100" spc="-35" dirty="0">
                <a:solidFill>
                  <a:srgbClr val="22373A"/>
                </a:solidFill>
                <a:latin typeface="Tahoma"/>
                <a:cs typeface="Tahoma"/>
              </a:rPr>
              <a:t>as</a:t>
            </a:r>
            <a:r>
              <a:rPr sz="1100" spc="-30" dirty="0">
                <a:solidFill>
                  <a:srgbClr val="22373A"/>
                </a:solidFill>
                <a:latin typeface="Tahoma"/>
                <a:cs typeface="Tahoma"/>
              </a:rPr>
              <a:t> </a:t>
            </a:r>
            <a:r>
              <a:rPr sz="1100" spc="-45" dirty="0">
                <a:solidFill>
                  <a:srgbClr val="22373A"/>
                </a:solidFill>
                <a:latin typeface="Tahoma"/>
                <a:cs typeface="Tahoma"/>
              </a:rPr>
              <a:t>you</a:t>
            </a:r>
            <a:r>
              <a:rPr sz="1100" spc="-25" dirty="0">
                <a:solidFill>
                  <a:srgbClr val="22373A"/>
                </a:solidFill>
                <a:latin typeface="Tahoma"/>
                <a:cs typeface="Tahoma"/>
              </a:rPr>
              <a:t> </a:t>
            </a:r>
            <a:r>
              <a:rPr sz="1100" spc="-10" dirty="0">
                <a:solidFill>
                  <a:srgbClr val="22373A"/>
                </a:solidFill>
                <a:latin typeface="Tahoma"/>
                <a:cs typeface="Tahoma"/>
              </a:rPr>
              <a:t>might</a:t>
            </a:r>
            <a:r>
              <a:rPr sz="1100" spc="-30" dirty="0">
                <a:solidFill>
                  <a:srgbClr val="22373A"/>
                </a:solidFill>
                <a:latin typeface="Tahoma"/>
                <a:cs typeface="Tahoma"/>
              </a:rPr>
              <a:t> </a:t>
            </a:r>
            <a:r>
              <a:rPr sz="1100" spc="-10" dirty="0">
                <a:solidFill>
                  <a:srgbClr val="22373A"/>
                </a:solidFill>
                <a:latin typeface="Tahoma"/>
                <a:cs typeface="Tahoma"/>
              </a:rPr>
              <a:t>think.</a:t>
            </a:r>
            <a:endParaRPr sz="1100" dirty="0">
              <a:latin typeface="Tahoma"/>
              <a:cs typeface="Tahoma"/>
            </a:endParaRPr>
          </a:p>
        </p:txBody>
      </p:sp>
    </p:spTree>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710689" cy="207645"/>
          </a:xfrm>
          <a:prstGeom prst="rect">
            <a:avLst/>
          </a:prstGeom>
        </p:spPr>
        <p:txBody>
          <a:bodyPr vert="horz" wrap="square" lIns="0" tIns="12065" rIns="0" bIns="0" rtlCol="0">
            <a:spAutoFit/>
          </a:bodyPr>
          <a:lstStyle/>
          <a:p>
            <a:pPr marL="12700">
              <a:lnSpc>
                <a:spcPct val="100000"/>
              </a:lnSpc>
              <a:spcBef>
                <a:spcPts val="95"/>
              </a:spcBef>
            </a:pPr>
            <a:r>
              <a:rPr dirty="0"/>
              <a:t>Why</a:t>
            </a:r>
            <a:r>
              <a:rPr spc="30" dirty="0"/>
              <a:t> </a:t>
            </a:r>
            <a:r>
              <a:rPr spc="-10" dirty="0"/>
              <a:t>are</a:t>
            </a:r>
            <a:r>
              <a:rPr spc="35" dirty="0"/>
              <a:t> </a:t>
            </a:r>
            <a:r>
              <a:rPr dirty="0"/>
              <a:t>flat</a:t>
            </a:r>
            <a:r>
              <a:rPr spc="30" dirty="0"/>
              <a:t> </a:t>
            </a:r>
            <a:r>
              <a:rPr spc="-60" dirty="0"/>
              <a:t>priors</a:t>
            </a:r>
            <a:r>
              <a:rPr spc="35" dirty="0"/>
              <a:t> </a:t>
            </a:r>
            <a:r>
              <a:rPr spc="-45" dirty="0"/>
              <a:t>bad?</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21</a:t>
            </a:r>
          </a:p>
        </p:txBody>
      </p:sp>
      <p:sp>
        <p:nvSpPr>
          <p:cNvPr id="3" name="object 3"/>
          <p:cNvSpPr txBox="1"/>
          <p:nvPr/>
        </p:nvSpPr>
        <p:spPr>
          <a:xfrm>
            <a:off x="317195" y="738909"/>
            <a:ext cx="3970020" cy="2559675"/>
          </a:xfrm>
          <a:prstGeom prst="rect">
            <a:avLst/>
          </a:prstGeom>
        </p:spPr>
        <p:txBody>
          <a:bodyPr vert="horz" wrap="square" lIns="0" tIns="12700" rIns="0" bIns="0" rtlCol="0">
            <a:spAutoFit/>
          </a:bodyPr>
          <a:lstStyle/>
          <a:p>
            <a:pPr marL="319405" marR="30480" indent="-177165" algn="just">
              <a:lnSpc>
                <a:spcPct val="118000"/>
              </a:lnSpc>
              <a:spcBef>
                <a:spcPts val="100"/>
              </a:spcBef>
              <a:buChar char="•"/>
              <a:tabLst>
                <a:tab pos="320040" algn="l"/>
              </a:tabLst>
            </a:pPr>
            <a:r>
              <a:rPr sz="1100" spc="55" dirty="0">
                <a:solidFill>
                  <a:srgbClr val="22373A"/>
                </a:solidFill>
                <a:latin typeface="Tahoma"/>
                <a:cs typeface="Tahoma"/>
              </a:rPr>
              <a:t>A</a:t>
            </a:r>
            <a:r>
              <a:rPr sz="1100" spc="-75" dirty="0">
                <a:solidFill>
                  <a:srgbClr val="22373A"/>
                </a:solidFill>
                <a:latin typeface="Tahoma"/>
                <a:cs typeface="Tahoma"/>
              </a:rPr>
              <a:t> </a:t>
            </a:r>
            <a:r>
              <a:rPr sz="1100" dirty="0">
                <a:solidFill>
                  <a:srgbClr val="22373A"/>
                </a:solidFill>
                <a:latin typeface="Tahoma"/>
                <a:cs typeface="Tahoma"/>
              </a:rPr>
              <a:t>flat</a:t>
            </a:r>
            <a:r>
              <a:rPr sz="1100" spc="-30" dirty="0">
                <a:solidFill>
                  <a:srgbClr val="22373A"/>
                </a:solidFill>
                <a:latin typeface="Tahoma"/>
                <a:cs typeface="Tahoma"/>
              </a:rPr>
              <a:t> </a:t>
            </a:r>
            <a:r>
              <a:rPr sz="1100" spc="-35" dirty="0">
                <a:solidFill>
                  <a:srgbClr val="22373A"/>
                </a:solidFill>
                <a:latin typeface="Tahoma"/>
                <a:cs typeface="Tahoma"/>
              </a:rPr>
              <a:t>prior </a:t>
            </a:r>
            <a:r>
              <a:rPr sz="1100" spc="-65" dirty="0">
                <a:solidFill>
                  <a:srgbClr val="22373A"/>
                </a:solidFill>
                <a:latin typeface="Tahoma"/>
                <a:cs typeface="Tahoma"/>
              </a:rPr>
              <a:t>says</a:t>
            </a:r>
            <a:r>
              <a:rPr sz="1100" spc="-20" dirty="0">
                <a:solidFill>
                  <a:srgbClr val="22373A"/>
                </a:solidFill>
                <a:latin typeface="Tahoma"/>
                <a:cs typeface="Tahoma"/>
              </a:rPr>
              <a:t> </a:t>
            </a:r>
            <a:r>
              <a:rPr sz="1100" dirty="0">
                <a:solidFill>
                  <a:srgbClr val="22373A"/>
                </a:solidFill>
                <a:latin typeface="Tahoma"/>
                <a:cs typeface="Tahoma"/>
              </a:rPr>
              <a:t>that</a:t>
            </a:r>
            <a:r>
              <a:rPr sz="1100" spc="-30" dirty="0">
                <a:solidFill>
                  <a:srgbClr val="22373A"/>
                </a:solidFill>
                <a:latin typeface="Tahoma"/>
                <a:cs typeface="Tahoma"/>
              </a:rPr>
              <a:t> </a:t>
            </a:r>
            <a:r>
              <a:rPr sz="1100" spc="-50" dirty="0">
                <a:solidFill>
                  <a:srgbClr val="22373A"/>
                </a:solidFill>
                <a:latin typeface="Tahoma"/>
                <a:cs typeface="Tahoma"/>
              </a:rPr>
              <a:t>you</a:t>
            </a:r>
            <a:r>
              <a:rPr sz="1100" spc="-35" dirty="0">
                <a:solidFill>
                  <a:srgbClr val="22373A"/>
                </a:solidFill>
                <a:latin typeface="Tahoma"/>
                <a:cs typeface="Tahoma"/>
              </a:rPr>
              <a:t> </a:t>
            </a:r>
            <a:r>
              <a:rPr sz="1100" spc="-45" dirty="0">
                <a:solidFill>
                  <a:srgbClr val="22373A"/>
                </a:solidFill>
                <a:latin typeface="Tahoma"/>
                <a:cs typeface="Tahoma"/>
              </a:rPr>
              <a:t>believe</a:t>
            </a:r>
            <a:r>
              <a:rPr sz="1100" spc="-35" dirty="0">
                <a:solidFill>
                  <a:srgbClr val="22373A"/>
                </a:solidFill>
                <a:latin typeface="Tahoma"/>
                <a:cs typeface="Tahoma"/>
              </a:rPr>
              <a:t> </a:t>
            </a:r>
            <a:r>
              <a:rPr sz="1100" dirty="0">
                <a:solidFill>
                  <a:srgbClr val="22373A"/>
                </a:solidFill>
                <a:latin typeface="Tahoma"/>
                <a:cs typeface="Tahoma"/>
              </a:rPr>
              <a:t>that</a:t>
            </a:r>
            <a:r>
              <a:rPr sz="1100" spc="-35" dirty="0">
                <a:solidFill>
                  <a:srgbClr val="22373A"/>
                </a:solidFill>
                <a:latin typeface="Tahoma"/>
                <a:cs typeface="Tahoma"/>
              </a:rPr>
              <a:t> </a:t>
            </a:r>
            <a:r>
              <a:rPr sz="1100" spc="-20" dirty="0">
                <a:solidFill>
                  <a:srgbClr val="22373A"/>
                </a:solidFill>
                <a:latin typeface="Tahoma"/>
                <a:cs typeface="Tahoma"/>
              </a:rPr>
              <a:t>the</a:t>
            </a:r>
            <a:r>
              <a:rPr sz="1100" spc="-30" dirty="0">
                <a:solidFill>
                  <a:srgbClr val="22373A"/>
                </a:solidFill>
                <a:latin typeface="Tahoma"/>
                <a:cs typeface="Tahoma"/>
              </a:rPr>
              <a:t> </a:t>
            </a:r>
            <a:r>
              <a:rPr sz="1100" spc="-75" dirty="0">
                <a:solidFill>
                  <a:srgbClr val="22373A"/>
                </a:solidFill>
                <a:latin typeface="Tahoma"/>
                <a:cs typeface="Tahoma"/>
              </a:rPr>
              <a:t>answer</a:t>
            </a:r>
            <a:r>
              <a:rPr sz="1100" spc="-10"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spc="-50" dirty="0">
                <a:solidFill>
                  <a:srgbClr val="22373A"/>
                </a:solidFill>
                <a:latin typeface="Tahoma"/>
                <a:cs typeface="Tahoma"/>
              </a:rPr>
              <a:t>as</a:t>
            </a:r>
            <a:r>
              <a:rPr sz="1100" spc="-35" dirty="0">
                <a:solidFill>
                  <a:srgbClr val="22373A"/>
                </a:solidFill>
                <a:latin typeface="Tahoma"/>
                <a:cs typeface="Tahoma"/>
              </a:rPr>
              <a:t> </a:t>
            </a:r>
            <a:r>
              <a:rPr sz="1100" spc="-25" dirty="0">
                <a:solidFill>
                  <a:srgbClr val="22373A"/>
                </a:solidFill>
                <a:latin typeface="Tahoma"/>
                <a:cs typeface="Tahoma"/>
              </a:rPr>
              <a:t>likely</a:t>
            </a:r>
            <a:r>
              <a:rPr sz="1100" spc="-30" dirty="0">
                <a:solidFill>
                  <a:srgbClr val="22373A"/>
                </a:solidFill>
                <a:latin typeface="Tahoma"/>
                <a:cs typeface="Tahoma"/>
              </a:rPr>
              <a:t> </a:t>
            </a:r>
            <a:r>
              <a:rPr sz="1100" spc="-25" dirty="0">
                <a:solidFill>
                  <a:srgbClr val="22373A"/>
                </a:solidFill>
                <a:latin typeface="Tahoma"/>
                <a:cs typeface="Tahoma"/>
              </a:rPr>
              <a:t>to </a:t>
            </a:r>
            <a:r>
              <a:rPr sz="1100" spc="-20" dirty="0">
                <a:solidFill>
                  <a:srgbClr val="22373A"/>
                </a:solidFill>
                <a:latin typeface="Tahoma"/>
                <a:cs typeface="Tahoma"/>
              </a:rPr>
              <a:t>be</a:t>
            </a:r>
            <a:r>
              <a:rPr sz="1100" spc="-35" dirty="0">
                <a:solidFill>
                  <a:srgbClr val="22373A"/>
                </a:solidFill>
                <a:latin typeface="Tahoma"/>
                <a:cs typeface="Tahoma"/>
              </a:rPr>
              <a:t> </a:t>
            </a:r>
            <a:r>
              <a:rPr sz="1100" dirty="0">
                <a:solidFill>
                  <a:srgbClr val="22373A"/>
                </a:solidFill>
                <a:latin typeface="Tahoma"/>
                <a:cs typeface="Tahoma"/>
              </a:rPr>
              <a:t>0</a:t>
            </a:r>
            <a:r>
              <a:rPr sz="1100" spc="-35" dirty="0">
                <a:solidFill>
                  <a:srgbClr val="22373A"/>
                </a:solidFill>
                <a:latin typeface="Tahoma"/>
                <a:cs typeface="Tahoma"/>
              </a:rPr>
              <a:t> </a:t>
            </a:r>
            <a:r>
              <a:rPr sz="1100" spc="-30" dirty="0">
                <a:solidFill>
                  <a:srgbClr val="22373A"/>
                </a:solidFill>
                <a:latin typeface="Tahoma"/>
                <a:cs typeface="Tahoma"/>
              </a:rPr>
              <a:t>as</a:t>
            </a:r>
            <a:r>
              <a:rPr sz="1100" spc="-35" dirty="0">
                <a:solidFill>
                  <a:srgbClr val="22373A"/>
                </a:solidFill>
                <a:latin typeface="Tahoma"/>
                <a:cs typeface="Tahoma"/>
              </a:rPr>
              <a:t> </a:t>
            </a:r>
            <a:r>
              <a:rPr sz="1100" dirty="0">
                <a:solidFill>
                  <a:srgbClr val="22373A"/>
                </a:solidFill>
                <a:latin typeface="Tahoma"/>
                <a:cs typeface="Tahoma"/>
              </a:rPr>
              <a:t>it</a:t>
            </a:r>
            <a:r>
              <a:rPr sz="1100" spc="-35"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dirty="0">
                <a:solidFill>
                  <a:srgbClr val="22373A"/>
                </a:solidFill>
                <a:latin typeface="Tahoma"/>
                <a:cs typeface="Tahoma"/>
              </a:rPr>
              <a:t>to</a:t>
            </a:r>
            <a:r>
              <a:rPr sz="1100" spc="-35" dirty="0">
                <a:solidFill>
                  <a:srgbClr val="22373A"/>
                </a:solidFill>
                <a:latin typeface="Tahoma"/>
                <a:cs typeface="Tahoma"/>
              </a:rPr>
              <a:t> </a:t>
            </a:r>
            <a:r>
              <a:rPr sz="1100" spc="-20" dirty="0">
                <a:solidFill>
                  <a:srgbClr val="22373A"/>
                </a:solidFill>
                <a:latin typeface="Tahoma"/>
                <a:cs typeface="Tahoma"/>
              </a:rPr>
              <a:t>be</a:t>
            </a:r>
            <a:r>
              <a:rPr sz="1100" spc="-30" dirty="0">
                <a:solidFill>
                  <a:srgbClr val="22373A"/>
                </a:solidFill>
                <a:latin typeface="Tahoma"/>
                <a:cs typeface="Tahoma"/>
              </a:rPr>
              <a:t> </a:t>
            </a:r>
            <a:r>
              <a:rPr sz="1100" spc="-10" dirty="0">
                <a:solidFill>
                  <a:srgbClr val="22373A"/>
                </a:solidFill>
                <a:latin typeface="Tahoma"/>
                <a:cs typeface="Tahoma"/>
              </a:rPr>
              <a:t>10</a:t>
            </a:r>
            <a:r>
              <a:rPr sz="1200" spc="-15" baseline="27777" dirty="0">
                <a:solidFill>
                  <a:srgbClr val="22373A"/>
                </a:solidFill>
                <a:latin typeface="Trebuchet MS"/>
                <a:cs typeface="Trebuchet MS"/>
              </a:rPr>
              <a:t>100</a:t>
            </a:r>
            <a:r>
              <a:rPr sz="1100" spc="-10" dirty="0">
                <a:solidFill>
                  <a:srgbClr val="22373A"/>
                </a:solidFill>
                <a:latin typeface="Tahoma"/>
                <a:cs typeface="Tahoma"/>
              </a:rPr>
              <a:t>.</a:t>
            </a:r>
            <a:endParaRPr sz="1100" dirty="0">
              <a:latin typeface="Tahoma"/>
              <a:cs typeface="Tahoma"/>
            </a:endParaRPr>
          </a:p>
          <a:p>
            <a:pPr marL="42545" marR="32384" indent="-5080">
              <a:lnSpc>
                <a:spcPct val="118000"/>
              </a:lnSpc>
              <a:spcBef>
                <a:spcPts val="680"/>
              </a:spcBef>
            </a:pPr>
            <a:r>
              <a:rPr sz="1100" dirty="0">
                <a:solidFill>
                  <a:srgbClr val="22373A"/>
                </a:solidFill>
                <a:latin typeface="Tahoma"/>
                <a:cs typeface="Tahoma"/>
              </a:rPr>
              <a:t>This</a:t>
            </a:r>
            <a:r>
              <a:rPr sz="1100" spc="-90" dirty="0">
                <a:solidFill>
                  <a:srgbClr val="22373A"/>
                </a:solidFill>
                <a:latin typeface="Tahoma"/>
                <a:cs typeface="Tahoma"/>
              </a:rPr>
              <a:t> seems</a:t>
            </a:r>
            <a:r>
              <a:rPr sz="1100" spc="5" dirty="0">
                <a:solidFill>
                  <a:srgbClr val="22373A"/>
                </a:solidFill>
                <a:latin typeface="Tahoma"/>
                <a:cs typeface="Tahoma"/>
              </a:rPr>
              <a:t> </a:t>
            </a:r>
            <a:r>
              <a:rPr sz="1100" spc="-65" dirty="0">
                <a:solidFill>
                  <a:srgbClr val="22373A"/>
                </a:solidFill>
                <a:latin typeface="Tahoma"/>
                <a:cs typeface="Tahoma"/>
              </a:rPr>
              <a:t>unreasonable,</a:t>
            </a:r>
            <a:r>
              <a:rPr sz="1100" spc="-20" dirty="0">
                <a:solidFill>
                  <a:srgbClr val="22373A"/>
                </a:solidFill>
                <a:latin typeface="Tahoma"/>
                <a:cs typeface="Tahoma"/>
              </a:rPr>
              <a:t> </a:t>
            </a:r>
            <a:r>
              <a:rPr sz="1100" spc="-55" dirty="0">
                <a:solidFill>
                  <a:srgbClr val="22373A"/>
                </a:solidFill>
                <a:latin typeface="Tahoma"/>
                <a:cs typeface="Tahoma"/>
              </a:rPr>
              <a:t>as</a:t>
            </a:r>
            <a:r>
              <a:rPr sz="1100" spc="-30" dirty="0">
                <a:solidFill>
                  <a:srgbClr val="22373A"/>
                </a:solidFill>
                <a:latin typeface="Tahoma"/>
                <a:cs typeface="Tahoma"/>
              </a:rPr>
              <a:t> </a:t>
            </a:r>
            <a:r>
              <a:rPr sz="1100" dirty="0">
                <a:solidFill>
                  <a:srgbClr val="22373A"/>
                </a:solidFill>
                <a:latin typeface="Tahoma"/>
                <a:cs typeface="Tahoma"/>
              </a:rPr>
              <a:t>10</a:t>
            </a:r>
            <a:r>
              <a:rPr sz="1200" baseline="27777" dirty="0">
                <a:solidFill>
                  <a:srgbClr val="22373A"/>
                </a:solidFill>
                <a:latin typeface="Trebuchet MS"/>
                <a:cs typeface="Trebuchet MS"/>
              </a:rPr>
              <a:t>100</a:t>
            </a:r>
            <a:r>
              <a:rPr sz="1200" spc="37" baseline="27777" dirty="0">
                <a:solidFill>
                  <a:srgbClr val="22373A"/>
                </a:solidFill>
                <a:latin typeface="Trebuchet MS"/>
                <a:cs typeface="Trebuchet MS"/>
              </a:rPr>
              <a:t> </a:t>
            </a:r>
            <a:r>
              <a:rPr sz="1100" dirty="0">
                <a:solidFill>
                  <a:srgbClr val="22373A"/>
                </a:solidFill>
                <a:latin typeface="Tahoma"/>
                <a:cs typeface="Tahoma"/>
              </a:rPr>
              <a:t>is</a:t>
            </a:r>
            <a:r>
              <a:rPr sz="1100" spc="-50" dirty="0">
                <a:solidFill>
                  <a:srgbClr val="22373A"/>
                </a:solidFill>
                <a:latin typeface="Tahoma"/>
                <a:cs typeface="Tahoma"/>
              </a:rPr>
              <a:t> </a:t>
            </a:r>
            <a:r>
              <a:rPr sz="1100" dirty="0">
                <a:solidFill>
                  <a:srgbClr val="22373A"/>
                </a:solidFill>
                <a:latin typeface="Tahoma"/>
                <a:cs typeface="Tahoma"/>
              </a:rPr>
              <a:t>a</a:t>
            </a:r>
            <a:r>
              <a:rPr sz="1100" spc="-40" dirty="0">
                <a:solidFill>
                  <a:srgbClr val="22373A"/>
                </a:solidFill>
                <a:latin typeface="Tahoma"/>
                <a:cs typeface="Tahoma"/>
              </a:rPr>
              <a:t> </a:t>
            </a:r>
            <a:r>
              <a:rPr sz="1100" i="1" spc="-55" dirty="0">
                <a:solidFill>
                  <a:srgbClr val="22373A"/>
                </a:solidFill>
                <a:latin typeface="Arial"/>
                <a:cs typeface="Arial"/>
              </a:rPr>
              <a:t>very</a:t>
            </a:r>
            <a:r>
              <a:rPr sz="1100" i="1" spc="-10" dirty="0">
                <a:solidFill>
                  <a:srgbClr val="22373A"/>
                </a:solidFill>
                <a:latin typeface="Arial"/>
                <a:cs typeface="Arial"/>
              </a:rPr>
              <a:t> </a:t>
            </a:r>
            <a:r>
              <a:rPr sz="1100" spc="-65" dirty="0">
                <a:solidFill>
                  <a:srgbClr val="22373A"/>
                </a:solidFill>
                <a:latin typeface="Tahoma"/>
                <a:cs typeface="Tahoma"/>
              </a:rPr>
              <a:t>large</a:t>
            </a:r>
            <a:r>
              <a:rPr sz="1100" spc="-20" dirty="0">
                <a:solidFill>
                  <a:srgbClr val="22373A"/>
                </a:solidFill>
                <a:latin typeface="Tahoma"/>
                <a:cs typeface="Tahoma"/>
              </a:rPr>
              <a:t> </a:t>
            </a:r>
            <a:r>
              <a:rPr sz="1100" spc="-40" dirty="0">
                <a:solidFill>
                  <a:srgbClr val="22373A"/>
                </a:solidFill>
                <a:latin typeface="Tahoma"/>
                <a:cs typeface="Tahoma"/>
              </a:rPr>
              <a:t>number.</a:t>
            </a:r>
            <a:r>
              <a:rPr sz="1100" spc="60" dirty="0">
                <a:solidFill>
                  <a:srgbClr val="22373A"/>
                </a:solidFill>
                <a:latin typeface="Tahoma"/>
                <a:cs typeface="Tahoma"/>
              </a:rPr>
              <a:t> </a:t>
            </a:r>
            <a:r>
              <a:rPr sz="1100" i="1" dirty="0">
                <a:solidFill>
                  <a:srgbClr val="22373A"/>
                </a:solidFill>
                <a:latin typeface="Arial"/>
                <a:cs typeface="Arial"/>
              </a:rPr>
              <a:t>It’s</a:t>
            </a:r>
            <a:r>
              <a:rPr sz="1100" i="1" spc="-10" dirty="0">
                <a:solidFill>
                  <a:srgbClr val="22373A"/>
                </a:solidFill>
                <a:latin typeface="Arial"/>
                <a:cs typeface="Arial"/>
              </a:rPr>
              <a:t> </a:t>
            </a:r>
            <a:r>
              <a:rPr sz="1100" i="1" spc="-20" dirty="0">
                <a:solidFill>
                  <a:srgbClr val="22373A"/>
                </a:solidFill>
                <a:latin typeface="Arial"/>
                <a:cs typeface="Arial"/>
              </a:rPr>
              <a:t>many </a:t>
            </a:r>
            <a:r>
              <a:rPr sz="1100" i="1" spc="-25" dirty="0">
                <a:solidFill>
                  <a:srgbClr val="22373A"/>
                </a:solidFill>
                <a:latin typeface="Arial"/>
                <a:cs typeface="Arial"/>
              </a:rPr>
              <a:t>times</a:t>
            </a:r>
            <a:r>
              <a:rPr sz="1100" i="1" spc="-20" dirty="0">
                <a:solidFill>
                  <a:srgbClr val="22373A"/>
                </a:solidFill>
                <a:latin typeface="Arial"/>
                <a:cs typeface="Arial"/>
              </a:rPr>
              <a:t> </a:t>
            </a:r>
            <a:r>
              <a:rPr sz="1100" i="1" spc="-55" dirty="0">
                <a:solidFill>
                  <a:srgbClr val="22373A"/>
                </a:solidFill>
                <a:latin typeface="Arial"/>
                <a:cs typeface="Arial"/>
              </a:rPr>
              <a:t>more</a:t>
            </a:r>
            <a:r>
              <a:rPr sz="1100" i="1" spc="-15" dirty="0">
                <a:solidFill>
                  <a:srgbClr val="22373A"/>
                </a:solidFill>
                <a:latin typeface="Arial"/>
                <a:cs typeface="Arial"/>
              </a:rPr>
              <a:t> </a:t>
            </a:r>
            <a:r>
              <a:rPr sz="1100" i="1" dirty="0">
                <a:solidFill>
                  <a:srgbClr val="22373A"/>
                </a:solidFill>
                <a:latin typeface="Arial"/>
                <a:cs typeface="Arial"/>
              </a:rPr>
              <a:t>than</a:t>
            </a:r>
            <a:r>
              <a:rPr sz="1100" i="1" spc="-15" dirty="0">
                <a:solidFill>
                  <a:srgbClr val="22373A"/>
                </a:solidFill>
                <a:latin typeface="Arial"/>
                <a:cs typeface="Arial"/>
              </a:rPr>
              <a:t> </a:t>
            </a:r>
            <a:r>
              <a:rPr sz="1100" i="1" dirty="0">
                <a:solidFill>
                  <a:srgbClr val="22373A"/>
                </a:solidFill>
                <a:latin typeface="Arial"/>
                <a:cs typeface="Arial"/>
              </a:rPr>
              <a:t>the</a:t>
            </a:r>
            <a:r>
              <a:rPr sz="1100" i="1" spc="-15" dirty="0">
                <a:solidFill>
                  <a:srgbClr val="22373A"/>
                </a:solidFill>
                <a:latin typeface="Arial"/>
                <a:cs typeface="Arial"/>
              </a:rPr>
              <a:t> </a:t>
            </a:r>
            <a:r>
              <a:rPr sz="1100" i="1" spc="-40" dirty="0">
                <a:solidFill>
                  <a:srgbClr val="22373A"/>
                </a:solidFill>
                <a:latin typeface="Arial"/>
                <a:cs typeface="Arial"/>
              </a:rPr>
              <a:t>estimated</a:t>
            </a:r>
            <a:r>
              <a:rPr sz="1100" i="1" spc="-15" dirty="0">
                <a:solidFill>
                  <a:srgbClr val="22373A"/>
                </a:solidFill>
                <a:latin typeface="Arial"/>
                <a:cs typeface="Arial"/>
              </a:rPr>
              <a:t> </a:t>
            </a:r>
            <a:r>
              <a:rPr sz="1100" i="1" spc="-50" dirty="0">
                <a:solidFill>
                  <a:srgbClr val="22373A"/>
                </a:solidFill>
                <a:latin typeface="Arial"/>
                <a:cs typeface="Arial"/>
              </a:rPr>
              <a:t>number</a:t>
            </a:r>
            <a:r>
              <a:rPr sz="1100" i="1" spc="-15" dirty="0">
                <a:solidFill>
                  <a:srgbClr val="22373A"/>
                </a:solidFill>
                <a:latin typeface="Arial"/>
                <a:cs typeface="Arial"/>
              </a:rPr>
              <a:t> </a:t>
            </a:r>
            <a:r>
              <a:rPr sz="1100" i="1" dirty="0">
                <a:solidFill>
                  <a:srgbClr val="22373A"/>
                </a:solidFill>
                <a:latin typeface="Arial"/>
                <a:cs typeface="Arial"/>
              </a:rPr>
              <a:t>of</a:t>
            </a:r>
            <a:r>
              <a:rPr sz="1100" i="1" spc="-15" dirty="0">
                <a:solidFill>
                  <a:srgbClr val="22373A"/>
                </a:solidFill>
                <a:latin typeface="Arial"/>
                <a:cs typeface="Arial"/>
              </a:rPr>
              <a:t> </a:t>
            </a:r>
            <a:r>
              <a:rPr sz="1100" i="1" spc="-40" dirty="0">
                <a:solidFill>
                  <a:srgbClr val="22373A"/>
                </a:solidFill>
                <a:latin typeface="Arial"/>
                <a:cs typeface="Arial"/>
              </a:rPr>
              <a:t>atoms</a:t>
            </a:r>
            <a:r>
              <a:rPr sz="1100" i="1" spc="-15" dirty="0">
                <a:solidFill>
                  <a:srgbClr val="22373A"/>
                </a:solidFill>
                <a:latin typeface="Arial"/>
                <a:cs typeface="Arial"/>
              </a:rPr>
              <a:t> </a:t>
            </a:r>
            <a:r>
              <a:rPr sz="1100" i="1" dirty="0">
                <a:solidFill>
                  <a:srgbClr val="22373A"/>
                </a:solidFill>
                <a:latin typeface="Arial"/>
                <a:cs typeface="Arial"/>
              </a:rPr>
              <a:t>in</a:t>
            </a:r>
            <a:r>
              <a:rPr sz="1100" i="1" spc="-15" dirty="0">
                <a:solidFill>
                  <a:srgbClr val="22373A"/>
                </a:solidFill>
                <a:latin typeface="Arial"/>
                <a:cs typeface="Arial"/>
              </a:rPr>
              <a:t> </a:t>
            </a:r>
            <a:r>
              <a:rPr sz="1100" i="1" dirty="0">
                <a:solidFill>
                  <a:srgbClr val="22373A"/>
                </a:solidFill>
                <a:latin typeface="Arial"/>
                <a:cs typeface="Arial"/>
              </a:rPr>
              <a:t>the</a:t>
            </a:r>
            <a:r>
              <a:rPr sz="1100" i="1" spc="-20" dirty="0">
                <a:solidFill>
                  <a:srgbClr val="22373A"/>
                </a:solidFill>
                <a:latin typeface="Arial"/>
                <a:cs typeface="Arial"/>
              </a:rPr>
              <a:t> </a:t>
            </a:r>
            <a:r>
              <a:rPr sz="1100" i="1" spc="-10" dirty="0">
                <a:solidFill>
                  <a:srgbClr val="22373A"/>
                </a:solidFill>
                <a:latin typeface="Arial"/>
                <a:cs typeface="Arial"/>
              </a:rPr>
              <a:t>entire universe.</a:t>
            </a:r>
            <a:endParaRPr sz="1100" dirty="0">
              <a:latin typeface="Arial"/>
              <a:cs typeface="Arial"/>
            </a:endParaRPr>
          </a:p>
          <a:p>
            <a:pPr marL="319405" marR="30480" indent="-177165" algn="just">
              <a:lnSpc>
                <a:spcPct val="118000"/>
              </a:lnSpc>
              <a:spcBef>
                <a:spcPts val="675"/>
              </a:spcBef>
              <a:buChar char="•"/>
              <a:tabLst>
                <a:tab pos="320040" algn="l"/>
              </a:tabLst>
            </a:pPr>
            <a:r>
              <a:rPr sz="1100" spc="65" dirty="0">
                <a:solidFill>
                  <a:srgbClr val="22373A"/>
                </a:solidFill>
                <a:latin typeface="Tahoma"/>
                <a:cs typeface="Tahoma"/>
              </a:rPr>
              <a:t>A</a:t>
            </a:r>
            <a:r>
              <a:rPr sz="1100" spc="-35" dirty="0">
                <a:solidFill>
                  <a:srgbClr val="22373A"/>
                </a:solidFill>
                <a:latin typeface="Tahoma"/>
                <a:cs typeface="Tahoma"/>
              </a:rPr>
              <a:t> </a:t>
            </a:r>
            <a:r>
              <a:rPr sz="1100" dirty="0">
                <a:solidFill>
                  <a:srgbClr val="22373A"/>
                </a:solidFill>
                <a:latin typeface="Tahoma"/>
                <a:cs typeface="Tahoma"/>
              </a:rPr>
              <a:t>flat</a:t>
            </a:r>
            <a:r>
              <a:rPr sz="1100" spc="-25" dirty="0">
                <a:solidFill>
                  <a:srgbClr val="22373A"/>
                </a:solidFill>
                <a:latin typeface="Tahoma"/>
                <a:cs typeface="Tahoma"/>
              </a:rPr>
              <a:t> </a:t>
            </a:r>
            <a:r>
              <a:rPr sz="1100" spc="-35" dirty="0">
                <a:solidFill>
                  <a:srgbClr val="22373A"/>
                </a:solidFill>
                <a:latin typeface="Tahoma"/>
                <a:cs typeface="Tahoma"/>
              </a:rPr>
              <a:t>prior </a:t>
            </a:r>
            <a:r>
              <a:rPr sz="1100" spc="-30" dirty="0">
                <a:solidFill>
                  <a:srgbClr val="22373A"/>
                </a:solidFill>
                <a:latin typeface="Tahoma"/>
                <a:cs typeface="Tahoma"/>
              </a:rPr>
              <a:t>also</a:t>
            </a:r>
            <a:r>
              <a:rPr sz="1100" spc="-25" dirty="0">
                <a:solidFill>
                  <a:srgbClr val="22373A"/>
                </a:solidFill>
                <a:latin typeface="Tahoma"/>
                <a:cs typeface="Tahoma"/>
              </a:rPr>
              <a:t> </a:t>
            </a:r>
            <a:r>
              <a:rPr sz="1100" spc="-35" dirty="0">
                <a:solidFill>
                  <a:srgbClr val="22373A"/>
                </a:solidFill>
                <a:latin typeface="Tahoma"/>
                <a:cs typeface="Tahoma"/>
              </a:rPr>
              <a:t>states</a:t>
            </a:r>
            <a:r>
              <a:rPr sz="1100" spc="-30" dirty="0">
                <a:solidFill>
                  <a:srgbClr val="22373A"/>
                </a:solidFill>
                <a:latin typeface="Tahoma"/>
                <a:cs typeface="Tahoma"/>
              </a:rPr>
              <a:t> </a:t>
            </a:r>
            <a:r>
              <a:rPr sz="1100" dirty="0">
                <a:solidFill>
                  <a:srgbClr val="22373A"/>
                </a:solidFill>
                <a:latin typeface="Tahoma"/>
                <a:cs typeface="Tahoma"/>
              </a:rPr>
              <a:t>that</a:t>
            </a:r>
            <a:r>
              <a:rPr sz="1100" spc="-30" dirty="0">
                <a:solidFill>
                  <a:srgbClr val="22373A"/>
                </a:solidFill>
                <a:latin typeface="Tahoma"/>
                <a:cs typeface="Tahoma"/>
              </a:rPr>
              <a:t> </a:t>
            </a:r>
            <a:r>
              <a:rPr sz="1100" spc="-50" dirty="0">
                <a:solidFill>
                  <a:srgbClr val="22373A"/>
                </a:solidFill>
                <a:latin typeface="Tahoma"/>
                <a:cs typeface="Tahoma"/>
              </a:rPr>
              <a:t>you</a:t>
            </a:r>
            <a:r>
              <a:rPr sz="1100" spc="-30" dirty="0">
                <a:solidFill>
                  <a:srgbClr val="22373A"/>
                </a:solidFill>
                <a:latin typeface="Tahoma"/>
                <a:cs typeface="Tahoma"/>
              </a:rPr>
              <a:t> </a:t>
            </a:r>
            <a:r>
              <a:rPr sz="1100" spc="-45" dirty="0">
                <a:solidFill>
                  <a:srgbClr val="22373A"/>
                </a:solidFill>
                <a:latin typeface="Tahoma"/>
                <a:cs typeface="Tahoma"/>
              </a:rPr>
              <a:t>believe</a:t>
            </a:r>
            <a:r>
              <a:rPr sz="1100" spc="-25" dirty="0">
                <a:solidFill>
                  <a:srgbClr val="22373A"/>
                </a:solidFill>
                <a:latin typeface="Tahoma"/>
                <a:cs typeface="Tahoma"/>
              </a:rPr>
              <a:t> </a:t>
            </a:r>
            <a:r>
              <a:rPr sz="1100" dirty="0">
                <a:solidFill>
                  <a:srgbClr val="22373A"/>
                </a:solidFill>
                <a:latin typeface="Tahoma"/>
                <a:cs typeface="Tahoma"/>
              </a:rPr>
              <a:t>that</a:t>
            </a:r>
            <a:r>
              <a:rPr sz="1100" spc="-35" dirty="0">
                <a:solidFill>
                  <a:srgbClr val="22373A"/>
                </a:solidFill>
                <a:latin typeface="Tahoma"/>
                <a:cs typeface="Tahoma"/>
              </a:rPr>
              <a:t> </a:t>
            </a:r>
            <a:r>
              <a:rPr sz="1100" dirty="0">
                <a:solidFill>
                  <a:srgbClr val="22373A"/>
                </a:solidFill>
                <a:latin typeface="Tahoma"/>
                <a:cs typeface="Tahoma"/>
              </a:rPr>
              <a:t>a</a:t>
            </a:r>
            <a:r>
              <a:rPr sz="1100" spc="-25" dirty="0">
                <a:solidFill>
                  <a:srgbClr val="22373A"/>
                </a:solidFill>
                <a:latin typeface="Tahoma"/>
                <a:cs typeface="Tahoma"/>
              </a:rPr>
              <a:t> </a:t>
            </a:r>
            <a:r>
              <a:rPr sz="1100" spc="-45" dirty="0">
                <a:solidFill>
                  <a:srgbClr val="22373A"/>
                </a:solidFill>
                <a:latin typeface="Tahoma"/>
                <a:cs typeface="Tahoma"/>
              </a:rPr>
              <a:t>negative</a:t>
            </a:r>
            <a:r>
              <a:rPr sz="1100" spc="-30" dirty="0">
                <a:solidFill>
                  <a:srgbClr val="22373A"/>
                </a:solidFill>
                <a:latin typeface="Tahoma"/>
                <a:cs typeface="Tahoma"/>
              </a:rPr>
              <a:t> </a:t>
            </a:r>
            <a:r>
              <a:rPr sz="1100" spc="-45" dirty="0">
                <a:solidFill>
                  <a:srgbClr val="22373A"/>
                </a:solidFill>
                <a:latin typeface="Tahoma"/>
                <a:cs typeface="Tahoma"/>
              </a:rPr>
              <a:t>answer </a:t>
            </a:r>
            <a:r>
              <a:rPr sz="1100" dirty="0">
                <a:solidFill>
                  <a:srgbClr val="22373A"/>
                </a:solidFill>
                <a:latin typeface="Tahoma"/>
                <a:cs typeface="Tahoma"/>
              </a:rPr>
              <a:t>is</a:t>
            </a:r>
            <a:r>
              <a:rPr sz="1100" spc="-55" dirty="0">
                <a:solidFill>
                  <a:srgbClr val="22373A"/>
                </a:solidFill>
                <a:latin typeface="Tahoma"/>
                <a:cs typeface="Tahoma"/>
              </a:rPr>
              <a:t> </a:t>
            </a:r>
            <a:r>
              <a:rPr sz="1100" spc="-30" dirty="0">
                <a:solidFill>
                  <a:srgbClr val="22373A"/>
                </a:solidFill>
                <a:latin typeface="Tahoma"/>
                <a:cs typeface="Tahoma"/>
              </a:rPr>
              <a:t>as</a:t>
            </a:r>
            <a:r>
              <a:rPr sz="1100" spc="-50" dirty="0">
                <a:solidFill>
                  <a:srgbClr val="22373A"/>
                </a:solidFill>
                <a:latin typeface="Tahoma"/>
                <a:cs typeface="Tahoma"/>
              </a:rPr>
              <a:t> </a:t>
            </a:r>
            <a:r>
              <a:rPr sz="1100" spc="-20" dirty="0">
                <a:solidFill>
                  <a:srgbClr val="22373A"/>
                </a:solidFill>
                <a:latin typeface="Tahoma"/>
                <a:cs typeface="Tahoma"/>
              </a:rPr>
              <a:t>likely</a:t>
            </a:r>
            <a:r>
              <a:rPr sz="1100" spc="-50" dirty="0">
                <a:solidFill>
                  <a:srgbClr val="22373A"/>
                </a:solidFill>
                <a:latin typeface="Tahoma"/>
                <a:cs typeface="Tahoma"/>
              </a:rPr>
              <a:t> </a:t>
            </a:r>
            <a:r>
              <a:rPr sz="1100" spc="-30" dirty="0">
                <a:solidFill>
                  <a:srgbClr val="22373A"/>
                </a:solidFill>
                <a:latin typeface="Tahoma"/>
                <a:cs typeface="Tahoma"/>
              </a:rPr>
              <a:t>as</a:t>
            </a:r>
            <a:r>
              <a:rPr sz="1100" spc="-50" dirty="0">
                <a:solidFill>
                  <a:srgbClr val="22373A"/>
                </a:solidFill>
                <a:latin typeface="Tahoma"/>
                <a:cs typeface="Tahoma"/>
              </a:rPr>
              <a:t> </a:t>
            </a:r>
            <a:r>
              <a:rPr sz="1100" dirty="0">
                <a:solidFill>
                  <a:srgbClr val="22373A"/>
                </a:solidFill>
                <a:latin typeface="Tahoma"/>
                <a:cs typeface="Tahoma"/>
              </a:rPr>
              <a:t>a</a:t>
            </a:r>
            <a:r>
              <a:rPr sz="1100" spc="-55" dirty="0">
                <a:solidFill>
                  <a:srgbClr val="22373A"/>
                </a:solidFill>
                <a:latin typeface="Tahoma"/>
                <a:cs typeface="Tahoma"/>
              </a:rPr>
              <a:t> </a:t>
            </a:r>
            <a:r>
              <a:rPr sz="1100" spc="-30" dirty="0">
                <a:solidFill>
                  <a:srgbClr val="22373A"/>
                </a:solidFill>
                <a:latin typeface="Tahoma"/>
                <a:cs typeface="Tahoma"/>
              </a:rPr>
              <a:t>positive</a:t>
            </a:r>
            <a:r>
              <a:rPr sz="1100" spc="-50" dirty="0">
                <a:solidFill>
                  <a:srgbClr val="22373A"/>
                </a:solidFill>
                <a:latin typeface="Tahoma"/>
                <a:cs typeface="Tahoma"/>
              </a:rPr>
              <a:t> </a:t>
            </a:r>
            <a:r>
              <a:rPr sz="1100" spc="-40" dirty="0">
                <a:solidFill>
                  <a:srgbClr val="22373A"/>
                </a:solidFill>
                <a:latin typeface="Tahoma"/>
                <a:cs typeface="Tahoma"/>
              </a:rPr>
              <a:t>answer.</a:t>
            </a:r>
            <a:r>
              <a:rPr sz="1100" spc="45" dirty="0">
                <a:solidFill>
                  <a:srgbClr val="22373A"/>
                </a:solidFill>
                <a:latin typeface="Tahoma"/>
                <a:cs typeface="Tahoma"/>
              </a:rPr>
              <a:t> </a:t>
            </a:r>
            <a:r>
              <a:rPr sz="1100" dirty="0">
                <a:solidFill>
                  <a:srgbClr val="22373A"/>
                </a:solidFill>
                <a:latin typeface="Tahoma"/>
                <a:cs typeface="Tahoma"/>
              </a:rPr>
              <a:t>This</a:t>
            </a:r>
            <a:r>
              <a:rPr sz="1100" spc="-55" dirty="0">
                <a:solidFill>
                  <a:srgbClr val="22373A"/>
                </a:solidFill>
                <a:latin typeface="Tahoma"/>
                <a:cs typeface="Tahoma"/>
              </a:rPr>
              <a:t> </a:t>
            </a:r>
            <a:r>
              <a:rPr sz="1100" dirty="0">
                <a:solidFill>
                  <a:srgbClr val="22373A"/>
                </a:solidFill>
                <a:latin typeface="Tahoma"/>
                <a:cs typeface="Tahoma"/>
              </a:rPr>
              <a:t>is</a:t>
            </a:r>
            <a:r>
              <a:rPr sz="1100" spc="-50" dirty="0">
                <a:solidFill>
                  <a:srgbClr val="22373A"/>
                </a:solidFill>
                <a:latin typeface="Tahoma"/>
                <a:cs typeface="Tahoma"/>
              </a:rPr>
              <a:t> </a:t>
            </a:r>
            <a:r>
              <a:rPr sz="1100" spc="-30" dirty="0">
                <a:solidFill>
                  <a:srgbClr val="22373A"/>
                </a:solidFill>
                <a:latin typeface="Tahoma"/>
                <a:cs typeface="Tahoma"/>
              </a:rPr>
              <a:t>often</a:t>
            </a:r>
            <a:r>
              <a:rPr sz="1100" spc="-50" dirty="0">
                <a:solidFill>
                  <a:srgbClr val="22373A"/>
                </a:solidFill>
                <a:latin typeface="Tahoma"/>
                <a:cs typeface="Tahoma"/>
              </a:rPr>
              <a:t> </a:t>
            </a:r>
            <a:r>
              <a:rPr sz="1100" spc="-20" dirty="0">
                <a:solidFill>
                  <a:srgbClr val="22373A"/>
                </a:solidFill>
                <a:latin typeface="Tahoma"/>
                <a:cs typeface="Tahoma"/>
              </a:rPr>
              <a:t>an</a:t>
            </a:r>
            <a:r>
              <a:rPr sz="1100" spc="-55" dirty="0">
                <a:solidFill>
                  <a:srgbClr val="22373A"/>
                </a:solidFill>
                <a:latin typeface="Tahoma"/>
                <a:cs typeface="Tahoma"/>
              </a:rPr>
              <a:t> </a:t>
            </a:r>
            <a:r>
              <a:rPr sz="1100" spc="-30" dirty="0">
                <a:solidFill>
                  <a:srgbClr val="22373A"/>
                </a:solidFill>
                <a:latin typeface="Tahoma"/>
                <a:cs typeface="Tahoma"/>
              </a:rPr>
              <a:t>unreasonable </a:t>
            </a:r>
            <a:r>
              <a:rPr sz="1100" spc="-10" dirty="0">
                <a:solidFill>
                  <a:srgbClr val="22373A"/>
                </a:solidFill>
                <a:latin typeface="Tahoma"/>
                <a:cs typeface="Tahoma"/>
              </a:rPr>
              <a:t>assumption.</a:t>
            </a:r>
            <a:endParaRPr sz="1100" dirty="0">
              <a:latin typeface="Tahoma"/>
              <a:cs typeface="Tahoma"/>
            </a:endParaRPr>
          </a:p>
          <a:p>
            <a:pPr marL="42545">
              <a:lnSpc>
                <a:spcPct val="100000"/>
              </a:lnSpc>
              <a:spcBef>
                <a:spcPts val="915"/>
              </a:spcBef>
            </a:pPr>
            <a:r>
              <a:rPr sz="1100" i="1" spc="-70" dirty="0">
                <a:solidFill>
                  <a:srgbClr val="22373A"/>
                </a:solidFill>
                <a:latin typeface="Arial"/>
                <a:cs typeface="Arial"/>
              </a:rPr>
              <a:t>Can</a:t>
            </a:r>
            <a:r>
              <a:rPr sz="1100" i="1" spc="5" dirty="0">
                <a:solidFill>
                  <a:srgbClr val="22373A"/>
                </a:solidFill>
                <a:latin typeface="Arial"/>
                <a:cs typeface="Arial"/>
              </a:rPr>
              <a:t> </a:t>
            </a:r>
            <a:r>
              <a:rPr sz="1100" i="1" spc="-45" dirty="0">
                <a:solidFill>
                  <a:srgbClr val="22373A"/>
                </a:solidFill>
                <a:latin typeface="Arial"/>
                <a:cs typeface="Arial"/>
              </a:rPr>
              <a:t>you</a:t>
            </a:r>
            <a:r>
              <a:rPr sz="1100" i="1" spc="5" dirty="0">
                <a:solidFill>
                  <a:srgbClr val="22373A"/>
                </a:solidFill>
                <a:latin typeface="Arial"/>
                <a:cs typeface="Arial"/>
              </a:rPr>
              <a:t> </a:t>
            </a:r>
            <a:r>
              <a:rPr sz="1100" i="1" dirty="0">
                <a:solidFill>
                  <a:srgbClr val="22373A"/>
                </a:solidFill>
                <a:latin typeface="Arial"/>
                <a:cs typeface="Arial"/>
              </a:rPr>
              <a:t>think</a:t>
            </a:r>
            <a:r>
              <a:rPr sz="1100" i="1" spc="5" dirty="0">
                <a:solidFill>
                  <a:srgbClr val="22373A"/>
                </a:solidFill>
                <a:latin typeface="Arial"/>
                <a:cs typeface="Arial"/>
              </a:rPr>
              <a:t> </a:t>
            </a:r>
            <a:r>
              <a:rPr sz="1100" i="1" dirty="0">
                <a:solidFill>
                  <a:srgbClr val="22373A"/>
                </a:solidFill>
                <a:latin typeface="Arial"/>
                <a:cs typeface="Arial"/>
              </a:rPr>
              <a:t>of</a:t>
            </a:r>
            <a:r>
              <a:rPr sz="1100" i="1" spc="5" dirty="0">
                <a:solidFill>
                  <a:srgbClr val="22373A"/>
                </a:solidFill>
                <a:latin typeface="Arial"/>
                <a:cs typeface="Arial"/>
              </a:rPr>
              <a:t> </a:t>
            </a:r>
            <a:r>
              <a:rPr sz="1100" i="1" spc="-45" dirty="0">
                <a:solidFill>
                  <a:srgbClr val="22373A"/>
                </a:solidFill>
                <a:latin typeface="Arial"/>
                <a:cs typeface="Arial"/>
              </a:rPr>
              <a:t>any</a:t>
            </a:r>
            <a:r>
              <a:rPr sz="1100" i="1" spc="5" dirty="0">
                <a:solidFill>
                  <a:srgbClr val="22373A"/>
                </a:solidFill>
                <a:latin typeface="Arial"/>
                <a:cs typeface="Arial"/>
              </a:rPr>
              <a:t> </a:t>
            </a:r>
            <a:r>
              <a:rPr sz="1100" i="1" spc="-10" dirty="0">
                <a:solidFill>
                  <a:srgbClr val="22373A"/>
                </a:solidFill>
                <a:latin typeface="Arial"/>
                <a:cs typeface="Arial"/>
              </a:rPr>
              <a:t>examples?</a:t>
            </a:r>
            <a:endParaRPr lang="en-GB" sz="1100" i="1" spc="-10" dirty="0">
              <a:solidFill>
                <a:srgbClr val="22373A"/>
              </a:solidFill>
              <a:latin typeface="Arial"/>
              <a:cs typeface="Arial"/>
            </a:endParaRPr>
          </a:p>
          <a:p>
            <a:pPr marL="42545">
              <a:lnSpc>
                <a:spcPct val="100000"/>
              </a:lnSpc>
              <a:spcBef>
                <a:spcPts val="915"/>
              </a:spcBef>
            </a:pPr>
            <a:r>
              <a:rPr lang="en-GB" sz="800" i="1" spc="-10" dirty="0">
                <a:solidFill>
                  <a:srgbClr val="22373A"/>
                </a:solidFill>
                <a:latin typeface="Arial"/>
                <a:cs typeface="Arial"/>
              </a:rPr>
              <a:t>Because of the above -&gt; idea is to always give some parameters to the computer in terms of what we would expect from data (e.g., we know weight will very unlikely/never be negative… or likely)</a:t>
            </a:r>
            <a:endParaRPr sz="800" dirty="0">
              <a:latin typeface="Arial"/>
              <a:cs typeface="Arial"/>
            </a:endParaRPr>
          </a:p>
        </p:txBody>
      </p:sp>
    </p:spTree>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7370" y="76375"/>
            <a:ext cx="3459479" cy="196849"/>
          </a:xfrm>
          <a:prstGeom prst="rect">
            <a:avLst/>
          </a:prstGeom>
        </p:spPr>
        <p:txBody>
          <a:bodyPr vert="horz" wrap="square" lIns="0" tIns="12065" rIns="0" bIns="0" rtlCol="0">
            <a:spAutoFit/>
          </a:bodyPr>
          <a:lstStyle/>
          <a:p>
            <a:pPr marL="38100">
              <a:lnSpc>
                <a:spcPct val="100000"/>
              </a:lnSpc>
              <a:spcBef>
                <a:spcPts val="95"/>
              </a:spcBef>
            </a:pPr>
            <a:r>
              <a:rPr spc="-25" dirty="0">
                <a:solidFill>
                  <a:srgbClr val="FF0000"/>
                </a:solidFill>
              </a:rPr>
              <a:t>Informative</a:t>
            </a:r>
            <a:r>
              <a:rPr spc="35" dirty="0"/>
              <a:t> </a:t>
            </a:r>
            <a:r>
              <a:rPr spc="-40" dirty="0"/>
              <a:t>Priors</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22</a:t>
            </a:r>
          </a:p>
        </p:txBody>
      </p:sp>
      <p:sp>
        <p:nvSpPr>
          <p:cNvPr id="3" name="object 3"/>
          <p:cNvSpPr txBox="1"/>
          <p:nvPr/>
        </p:nvSpPr>
        <p:spPr>
          <a:xfrm>
            <a:off x="346392" y="403536"/>
            <a:ext cx="3917315" cy="3062698"/>
          </a:xfrm>
          <a:prstGeom prst="rect">
            <a:avLst/>
          </a:prstGeom>
        </p:spPr>
        <p:txBody>
          <a:bodyPr vert="horz" wrap="square" lIns="0" tIns="12700" rIns="0" bIns="0" rtlCol="0">
            <a:spAutoFit/>
          </a:bodyPr>
          <a:lstStyle/>
          <a:p>
            <a:pPr marL="289560" marR="5080" indent="-177165">
              <a:lnSpc>
                <a:spcPct val="118000"/>
              </a:lnSpc>
              <a:spcBef>
                <a:spcPts val="100"/>
              </a:spcBef>
              <a:buChar char="•"/>
              <a:tabLst>
                <a:tab pos="290195" algn="l"/>
              </a:tabLst>
            </a:pPr>
            <a:r>
              <a:rPr sz="1100" spc="-10" dirty="0">
                <a:solidFill>
                  <a:srgbClr val="22373A"/>
                </a:solidFill>
                <a:latin typeface="Tahoma"/>
                <a:cs typeface="Tahoma"/>
              </a:rPr>
              <a:t>We</a:t>
            </a:r>
            <a:r>
              <a:rPr sz="1100" spc="-60" dirty="0">
                <a:solidFill>
                  <a:srgbClr val="22373A"/>
                </a:solidFill>
                <a:latin typeface="Tahoma"/>
                <a:cs typeface="Tahoma"/>
              </a:rPr>
              <a:t> </a:t>
            </a:r>
            <a:r>
              <a:rPr sz="1100" spc="-25" dirty="0">
                <a:solidFill>
                  <a:srgbClr val="22373A"/>
                </a:solidFill>
                <a:latin typeface="Tahoma"/>
                <a:cs typeface="Tahoma"/>
              </a:rPr>
              <a:t>can</a:t>
            </a:r>
            <a:r>
              <a:rPr sz="1100" spc="-40" dirty="0">
                <a:solidFill>
                  <a:srgbClr val="22373A"/>
                </a:solidFill>
                <a:latin typeface="Tahoma"/>
                <a:cs typeface="Tahoma"/>
              </a:rPr>
              <a:t> </a:t>
            </a:r>
            <a:r>
              <a:rPr sz="1100" spc="-35" dirty="0">
                <a:solidFill>
                  <a:srgbClr val="22373A"/>
                </a:solidFill>
                <a:latin typeface="Tahoma"/>
                <a:cs typeface="Tahoma"/>
              </a:rPr>
              <a:t>often</a:t>
            </a:r>
            <a:r>
              <a:rPr sz="1100" spc="-45" dirty="0">
                <a:solidFill>
                  <a:srgbClr val="22373A"/>
                </a:solidFill>
                <a:latin typeface="Tahoma"/>
                <a:cs typeface="Tahoma"/>
              </a:rPr>
              <a:t> </a:t>
            </a:r>
            <a:r>
              <a:rPr sz="1100" spc="-40" dirty="0">
                <a:solidFill>
                  <a:srgbClr val="FF0000"/>
                </a:solidFill>
                <a:latin typeface="Tahoma"/>
                <a:cs typeface="Tahoma"/>
              </a:rPr>
              <a:t>estimate </a:t>
            </a:r>
            <a:r>
              <a:rPr sz="1100" spc="-20" dirty="0">
                <a:solidFill>
                  <a:srgbClr val="FF0000"/>
                </a:solidFill>
                <a:latin typeface="Tahoma"/>
                <a:cs typeface="Tahoma"/>
              </a:rPr>
              <a:t>our</a:t>
            </a:r>
            <a:r>
              <a:rPr sz="1100" spc="-40" dirty="0">
                <a:solidFill>
                  <a:srgbClr val="FF0000"/>
                </a:solidFill>
                <a:latin typeface="Tahoma"/>
                <a:cs typeface="Tahoma"/>
              </a:rPr>
              <a:t> </a:t>
            </a:r>
            <a:r>
              <a:rPr sz="1100" spc="-45" dirty="0">
                <a:solidFill>
                  <a:srgbClr val="FF0000"/>
                </a:solidFill>
                <a:latin typeface="Tahoma"/>
                <a:cs typeface="Tahoma"/>
              </a:rPr>
              <a:t>priors</a:t>
            </a:r>
            <a:r>
              <a:rPr sz="1100" spc="-40" dirty="0">
                <a:solidFill>
                  <a:srgbClr val="FF0000"/>
                </a:solidFill>
                <a:latin typeface="Tahoma"/>
                <a:cs typeface="Tahoma"/>
              </a:rPr>
              <a:t> </a:t>
            </a:r>
            <a:r>
              <a:rPr sz="1100" spc="-40" dirty="0">
                <a:solidFill>
                  <a:srgbClr val="22373A"/>
                </a:solidFill>
                <a:latin typeface="Tahoma"/>
                <a:cs typeface="Tahoma"/>
              </a:rPr>
              <a:t>from </a:t>
            </a:r>
            <a:r>
              <a:rPr sz="1100" spc="-20" dirty="0">
                <a:solidFill>
                  <a:srgbClr val="FF0000"/>
                </a:solidFill>
                <a:latin typeface="Tahoma"/>
                <a:cs typeface="Tahoma"/>
              </a:rPr>
              <a:t>the</a:t>
            </a:r>
            <a:r>
              <a:rPr sz="1100" spc="-45" dirty="0">
                <a:solidFill>
                  <a:srgbClr val="FF0000"/>
                </a:solidFill>
                <a:latin typeface="Tahoma"/>
                <a:cs typeface="Tahoma"/>
              </a:rPr>
              <a:t> </a:t>
            </a:r>
            <a:r>
              <a:rPr sz="1100" spc="-35" dirty="0">
                <a:solidFill>
                  <a:srgbClr val="FF0000"/>
                </a:solidFill>
                <a:latin typeface="Tahoma"/>
                <a:cs typeface="Tahoma"/>
              </a:rPr>
              <a:t>literature</a:t>
            </a:r>
            <a:r>
              <a:rPr sz="1100" spc="-35" dirty="0">
                <a:solidFill>
                  <a:srgbClr val="22373A"/>
                </a:solidFill>
                <a:latin typeface="Tahoma"/>
                <a:cs typeface="Tahoma"/>
              </a:rPr>
              <a:t>,</a:t>
            </a:r>
            <a:r>
              <a:rPr sz="1100" spc="-40" dirty="0">
                <a:solidFill>
                  <a:srgbClr val="22373A"/>
                </a:solidFill>
                <a:latin typeface="Tahoma"/>
                <a:cs typeface="Tahoma"/>
              </a:rPr>
              <a:t> </a:t>
            </a:r>
            <a:r>
              <a:rPr sz="1100" spc="-65" dirty="0">
                <a:solidFill>
                  <a:srgbClr val="FF0000"/>
                </a:solidFill>
                <a:latin typeface="Tahoma"/>
                <a:cs typeface="Tahoma"/>
              </a:rPr>
              <a:t>every</a:t>
            </a:r>
            <a:r>
              <a:rPr sz="1100" spc="-20" dirty="0">
                <a:solidFill>
                  <a:srgbClr val="FF0000"/>
                </a:solidFill>
                <a:latin typeface="Tahoma"/>
                <a:cs typeface="Tahoma"/>
              </a:rPr>
              <a:t> </a:t>
            </a:r>
            <a:r>
              <a:rPr sz="1100" spc="-25" dirty="0">
                <a:solidFill>
                  <a:srgbClr val="FF0000"/>
                </a:solidFill>
                <a:latin typeface="Tahoma"/>
                <a:cs typeface="Tahoma"/>
              </a:rPr>
              <a:t>day </a:t>
            </a:r>
            <a:r>
              <a:rPr sz="1100" spc="-50" dirty="0">
                <a:solidFill>
                  <a:srgbClr val="22373A"/>
                </a:solidFill>
                <a:latin typeface="Tahoma"/>
                <a:cs typeface="Tahoma"/>
              </a:rPr>
              <a:t>experience,</a:t>
            </a:r>
            <a:r>
              <a:rPr sz="1100" spc="-40" dirty="0">
                <a:solidFill>
                  <a:srgbClr val="22373A"/>
                </a:solidFill>
                <a:latin typeface="Tahoma"/>
                <a:cs typeface="Tahoma"/>
              </a:rPr>
              <a:t> and </a:t>
            </a:r>
            <a:r>
              <a:rPr sz="1100" spc="-20" dirty="0">
                <a:solidFill>
                  <a:srgbClr val="FF0000"/>
                </a:solidFill>
                <a:latin typeface="Tahoma"/>
                <a:cs typeface="Tahoma"/>
              </a:rPr>
              <a:t>best</a:t>
            </a:r>
            <a:r>
              <a:rPr sz="1100" spc="-40" dirty="0">
                <a:solidFill>
                  <a:srgbClr val="FF0000"/>
                </a:solidFill>
                <a:latin typeface="Tahoma"/>
                <a:cs typeface="Tahoma"/>
              </a:rPr>
              <a:t> </a:t>
            </a:r>
            <a:r>
              <a:rPr sz="1100" spc="-10" dirty="0">
                <a:solidFill>
                  <a:srgbClr val="FF0000"/>
                </a:solidFill>
                <a:latin typeface="Tahoma"/>
                <a:cs typeface="Tahoma"/>
              </a:rPr>
              <a:t>guesses</a:t>
            </a:r>
            <a:r>
              <a:rPr sz="1100" spc="-10" dirty="0">
                <a:solidFill>
                  <a:srgbClr val="22373A"/>
                </a:solidFill>
                <a:latin typeface="Tahoma"/>
                <a:cs typeface="Tahoma"/>
              </a:rPr>
              <a:t>.</a:t>
            </a:r>
            <a:endParaRPr sz="1100" dirty="0">
              <a:latin typeface="Tahoma"/>
              <a:cs typeface="Tahoma"/>
            </a:endParaRPr>
          </a:p>
          <a:p>
            <a:pPr marL="289560" marR="133350" indent="-177165">
              <a:lnSpc>
                <a:spcPct val="118000"/>
              </a:lnSpc>
              <a:spcBef>
                <a:spcPts val="680"/>
              </a:spcBef>
              <a:buFontTx/>
              <a:buChar char="•"/>
              <a:tabLst>
                <a:tab pos="290195" algn="l"/>
              </a:tabLst>
            </a:pPr>
            <a:r>
              <a:rPr sz="1100" dirty="0">
                <a:solidFill>
                  <a:srgbClr val="22373A"/>
                </a:solidFill>
                <a:latin typeface="Tahoma"/>
                <a:cs typeface="Tahoma"/>
              </a:rPr>
              <a:t>To</a:t>
            </a:r>
            <a:r>
              <a:rPr sz="1100" spc="-45" dirty="0">
                <a:solidFill>
                  <a:srgbClr val="22373A"/>
                </a:solidFill>
                <a:latin typeface="Tahoma"/>
                <a:cs typeface="Tahoma"/>
              </a:rPr>
              <a:t> </a:t>
            </a:r>
            <a:r>
              <a:rPr sz="1100" spc="-30" dirty="0">
                <a:solidFill>
                  <a:srgbClr val="FF0000"/>
                </a:solidFill>
                <a:latin typeface="Tahoma"/>
                <a:cs typeface="Tahoma"/>
              </a:rPr>
              <a:t>specify</a:t>
            </a:r>
            <a:r>
              <a:rPr sz="1100" spc="-10" dirty="0">
                <a:solidFill>
                  <a:srgbClr val="FF0000"/>
                </a:solidFill>
                <a:latin typeface="Tahoma"/>
                <a:cs typeface="Tahoma"/>
              </a:rPr>
              <a:t> </a:t>
            </a:r>
            <a:r>
              <a:rPr sz="1100" spc="-20" dirty="0">
                <a:solidFill>
                  <a:srgbClr val="FF0000"/>
                </a:solidFill>
                <a:latin typeface="Tahoma"/>
                <a:cs typeface="Tahoma"/>
              </a:rPr>
              <a:t>an</a:t>
            </a:r>
            <a:r>
              <a:rPr sz="1100" spc="-15" dirty="0">
                <a:solidFill>
                  <a:srgbClr val="FF0000"/>
                </a:solidFill>
                <a:latin typeface="Tahoma"/>
                <a:cs typeface="Tahoma"/>
              </a:rPr>
              <a:t> </a:t>
            </a:r>
            <a:r>
              <a:rPr sz="1100" spc="-40" dirty="0">
                <a:solidFill>
                  <a:srgbClr val="FF0000"/>
                </a:solidFill>
                <a:latin typeface="Tahoma"/>
                <a:cs typeface="Tahoma"/>
              </a:rPr>
              <a:t>informative</a:t>
            </a:r>
            <a:r>
              <a:rPr sz="1100" spc="-10" dirty="0">
                <a:solidFill>
                  <a:srgbClr val="FF0000"/>
                </a:solidFill>
                <a:latin typeface="Tahoma"/>
                <a:cs typeface="Tahoma"/>
              </a:rPr>
              <a:t> </a:t>
            </a:r>
            <a:r>
              <a:rPr sz="1100" spc="-35" dirty="0">
                <a:solidFill>
                  <a:srgbClr val="22373A"/>
                </a:solidFill>
                <a:latin typeface="Tahoma"/>
                <a:cs typeface="Tahoma"/>
              </a:rPr>
              <a:t>prior,</a:t>
            </a:r>
            <a:r>
              <a:rPr sz="1100" spc="-10" dirty="0">
                <a:solidFill>
                  <a:srgbClr val="22373A"/>
                </a:solidFill>
                <a:latin typeface="Tahoma"/>
                <a:cs typeface="Tahoma"/>
              </a:rPr>
              <a:t> </a:t>
            </a:r>
            <a:r>
              <a:rPr sz="1100" spc="-105" dirty="0">
                <a:solidFill>
                  <a:srgbClr val="22373A"/>
                </a:solidFill>
                <a:latin typeface="Tahoma"/>
                <a:cs typeface="Tahoma"/>
              </a:rPr>
              <a:t>we</a:t>
            </a:r>
            <a:r>
              <a:rPr sz="1100" spc="15" dirty="0">
                <a:solidFill>
                  <a:srgbClr val="22373A"/>
                </a:solidFill>
                <a:latin typeface="Tahoma"/>
                <a:cs typeface="Tahoma"/>
              </a:rPr>
              <a:t> </a:t>
            </a:r>
            <a:r>
              <a:rPr sz="1100" spc="-70" dirty="0">
                <a:solidFill>
                  <a:srgbClr val="22373A"/>
                </a:solidFill>
                <a:latin typeface="Tahoma"/>
                <a:cs typeface="Tahoma"/>
              </a:rPr>
              <a:t>need</a:t>
            </a:r>
            <a:r>
              <a:rPr sz="1100" spc="-10" dirty="0">
                <a:solidFill>
                  <a:srgbClr val="22373A"/>
                </a:solidFill>
                <a:latin typeface="Tahoma"/>
                <a:cs typeface="Tahoma"/>
              </a:rPr>
              <a:t> </a:t>
            </a:r>
            <a:r>
              <a:rPr sz="1100" dirty="0">
                <a:solidFill>
                  <a:srgbClr val="22373A"/>
                </a:solidFill>
                <a:latin typeface="Tahoma"/>
                <a:cs typeface="Tahoma"/>
              </a:rPr>
              <a:t>to</a:t>
            </a:r>
            <a:r>
              <a:rPr sz="1100" spc="-10" dirty="0">
                <a:solidFill>
                  <a:srgbClr val="22373A"/>
                </a:solidFill>
                <a:latin typeface="Tahoma"/>
                <a:cs typeface="Tahoma"/>
              </a:rPr>
              <a:t> </a:t>
            </a:r>
            <a:r>
              <a:rPr sz="1100" spc="-60" dirty="0">
                <a:solidFill>
                  <a:srgbClr val="FF0000"/>
                </a:solidFill>
                <a:latin typeface="Tahoma"/>
                <a:cs typeface="Tahoma"/>
              </a:rPr>
              <a:t>define</a:t>
            </a:r>
            <a:r>
              <a:rPr sz="1100" spc="-15" dirty="0">
                <a:solidFill>
                  <a:srgbClr val="FF0000"/>
                </a:solidFill>
                <a:latin typeface="Tahoma"/>
                <a:cs typeface="Tahoma"/>
              </a:rPr>
              <a:t> </a:t>
            </a:r>
            <a:r>
              <a:rPr sz="1100" spc="-70" dirty="0">
                <a:solidFill>
                  <a:srgbClr val="FF0000"/>
                </a:solidFill>
                <a:latin typeface="Tahoma"/>
                <a:cs typeface="Tahoma"/>
              </a:rPr>
              <a:t>how</a:t>
            </a:r>
            <a:r>
              <a:rPr sz="1100" spc="-15" dirty="0">
                <a:solidFill>
                  <a:srgbClr val="FF0000"/>
                </a:solidFill>
                <a:latin typeface="Tahoma"/>
                <a:cs typeface="Tahoma"/>
              </a:rPr>
              <a:t> </a:t>
            </a:r>
            <a:r>
              <a:rPr sz="1100" spc="-10" dirty="0">
                <a:solidFill>
                  <a:srgbClr val="FF0000"/>
                </a:solidFill>
                <a:latin typeface="Tahoma"/>
                <a:cs typeface="Tahoma"/>
              </a:rPr>
              <a:t>likely </a:t>
            </a:r>
            <a:r>
              <a:rPr sz="1100" spc="-60" dirty="0">
                <a:solidFill>
                  <a:srgbClr val="FF0000"/>
                </a:solidFill>
                <a:latin typeface="Tahoma"/>
                <a:cs typeface="Tahoma"/>
              </a:rPr>
              <a:t>every</a:t>
            </a:r>
            <a:r>
              <a:rPr sz="1100" dirty="0">
                <a:solidFill>
                  <a:srgbClr val="FF0000"/>
                </a:solidFill>
                <a:latin typeface="Tahoma"/>
                <a:cs typeface="Tahoma"/>
              </a:rPr>
              <a:t> </a:t>
            </a:r>
            <a:r>
              <a:rPr sz="1100" spc="-40" dirty="0">
                <a:solidFill>
                  <a:srgbClr val="FF0000"/>
                </a:solidFill>
                <a:latin typeface="Tahoma"/>
                <a:cs typeface="Tahoma"/>
              </a:rPr>
              <a:t>possible</a:t>
            </a:r>
            <a:r>
              <a:rPr sz="1100" dirty="0">
                <a:solidFill>
                  <a:srgbClr val="FF0000"/>
                </a:solidFill>
                <a:latin typeface="Tahoma"/>
                <a:cs typeface="Tahoma"/>
              </a:rPr>
              <a:t> </a:t>
            </a:r>
            <a:r>
              <a:rPr sz="1100" spc="-70" dirty="0">
                <a:solidFill>
                  <a:srgbClr val="FF0000"/>
                </a:solidFill>
                <a:latin typeface="Tahoma"/>
                <a:cs typeface="Tahoma"/>
              </a:rPr>
              <a:t>answer</a:t>
            </a:r>
            <a:r>
              <a:rPr sz="1100" dirty="0">
                <a:solidFill>
                  <a:srgbClr val="FF0000"/>
                </a:solidFill>
                <a:latin typeface="Tahoma"/>
                <a:cs typeface="Tahoma"/>
              </a:rPr>
              <a:t> </a:t>
            </a:r>
            <a:r>
              <a:rPr sz="1100" spc="-25" dirty="0">
                <a:solidFill>
                  <a:srgbClr val="FF0000"/>
                </a:solidFill>
                <a:latin typeface="Tahoma"/>
                <a:cs typeface="Tahoma"/>
              </a:rPr>
              <a:t>is</a:t>
            </a:r>
            <a:r>
              <a:rPr sz="1100" spc="-25" dirty="0">
                <a:solidFill>
                  <a:srgbClr val="22373A"/>
                </a:solidFill>
                <a:latin typeface="Tahoma"/>
                <a:cs typeface="Tahoma"/>
              </a:rPr>
              <a:t>.</a:t>
            </a:r>
            <a:r>
              <a:rPr lang="en-GB" sz="1100" spc="-25" dirty="0">
                <a:solidFill>
                  <a:srgbClr val="22373A"/>
                </a:solidFill>
                <a:latin typeface="Tahoma"/>
                <a:cs typeface="Tahoma"/>
              </a:rPr>
              <a:t> </a:t>
            </a:r>
            <a:r>
              <a:rPr sz="1100" spc="-75" dirty="0">
                <a:solidFill>
                  <a:srgbClr val="22373A"/>
                </a:solidFill>
                <a:latin typeface="Tahoma"/>
                <a:cs typeface="Tahoma"/>
              </a:rPr>
              <a:t>In</a:t>
            </a:r>
            <a:r>
              <a:rPr sz="1100" spc="-15" dirty="0">
                <a:solidFill>
                  <a:srgbClr val="22373A"/>
                </a:solidFill>
                <a:latin typeface="Tahoma"/>
                <a:cs typeface="Tahoma"/>
              </a:rPr>
              <a:t> </a:t>
            </a:r>
            <a:r>
              <a:rPr sz="1100" spc="-35" dirty="0">
                <a:solidFill>
                  <a:srgbClr val="22373A"/>
                </a:solidFill>
                <a:latin typeface="Tahoma"/>
                <a:cs typeface="Tahoma"/>
              </a:rPr>
              <a:t>practice,</a:t>
            </a:r>
            <a:r>
              <a:rPr sz="1100" spc="-5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b="1" spc="-25" dirty="0">
                <a:solidFill>
                  <a:srgbClr val="7030A0"/>
                </a:solidFill>
                <a:latin typeface="Tahoma"/>
                <a:cs typeface="Tahoma"/>
              </a:rPr>
              <a:t>often</a:t>
            </a:r>
            <a:r>
              <a:rPr sz="1100" b="1" spc="-60" dirty="0">
                <a:solidFill>
                  <a:srgbClr val="7030A0"/>
                </a:solidFill>
                <a:latin typeface="Tahoma"/>
                <a:cs typeface="Tahoma"/>
              </a:rPr>
              <a:t> </a:t>
            </a:r>
            <a:r>
              <a:rPr sz="1100" b="1" spc="-70" dirty="0">
                <a:solidFill>
                  <a:srgbClr val="7030A0"/>
                </a:solidFill>
                <a:latin typeface="Tahoma"/>
                <a:cs typeface="Tahoma"/>
              </a:rPr>
              <a:t>use</a:t>
            </a:r>
            <a:r>
              <a:rPr sz="1100" b="1" spc="-15" dirty="0">
                <a:solidFill>
                  <a:srgbClr val="7030A0"/>
                </a:solidFill>
                <a:latin typeface="Tahoma"/>
                <a:cs typeface="Tahoma"/>
              </a:rPr>
              <a:t> </a:t>
            </a:r>
            <a:r>
              <a:rPr sz="1100" b="1" dirty="0">
                <a:solidFill>
                  <a:srgbClr val="7030A0"/>
                </a:solidFill>
                <a:latin typeface="Tahoma"/>
                <a:cs typeface="Tahoma"/>
              </a:rPr>
              <a:t>a</a:t>
            </a:r>
            <a:r>
              <a:rPr sz="1100" b="1" spc="-35" dirty="0">
                <a:solidFill>
                  <a:srgbClr val="7030A0"/>
                </a:solidFill>
                <a:latin typeface="Tahoma"/>
                <a:cs typeface="Tahoma"/>
              </a:rPr>
              <a:t> </a:t>
            </a:r>
            <a:r>
              <a:rPr sz="1100" b="1" spc="-40" dirty="0">
                <a:solidFill>
                  <a:srgbClr val="7030A0"/>
                </a:solidFill>
                <a:latin typeface="Tahoma"/>
                <a:cs typeface="Tahoma"/>
              </a:rPr>
              <a:t>normal</a:t>
            </a:r>
            <a:r>
              <a:rPr sz="1100" b="1" spc="-20" dirty="0">
                <a:solidFill>
                  <a:srgbClr val="7030A0"/>
                </a:solidFill>
                <a:latin typeface="Tahoma"/>
                <a:cs typeface="Tahoma"/>
              </a:rPr>
              <a:t> </a:t>
            </a:r>
            <a:r>
              <a:rPr sz="1100" b="1" spc="-25" dirty="0">
                <a:solidFill>
                  <a:srgbClr val="7030A0"/>
                </a:solidFill>
                <a:latin typeface="Tahoma"/>
                <a:cs typeface="Tahoma"/>
              </a:rPr>
              <a:t>distribution</a:t>
            </a:r>
            <a:r>
              <a:rPr sz="1100" b="1" spc="-30" dirty="0">
                <a:solidFill>
                  <a:srgbClr val="7030A0"/>
                </a:solidFill>
                <a:latin typeface="Tahoma"/>
                <a:cs typeface="Tahoma"/>
              </a:rPr>
              <a:t> </a:t>
            </a:r>
            <a:r>
              <a:rPr sz="1100" b="1" dirty="0">
                <a:solidFill>
                  <a:srgbClr val="7030A0"/>
                </a:solidFill>
                <a:latin typeface="Tahoma"/>
                <a:cs typeface="Tahoma"/>
              </a:rPr>
              <a:t>to</a:t>
            </a:r>
            <a:r>
              <a:rPr sz="1100" b="1" spc="-25" dirty="0">
                <a:solidFill>
                  <a:srgbClr val="7030A0"/>
                </a:solidFill>
                <a:latin typeface="Tahoma"/>
                <a:cs typeface="Tahoma"/>
              </a:rPr>
              <a:t> </a:t>
            </a:r>
            <a:r>
              <a:rPr sz="1100" b="1" dirty="0">
                <a:solidFill>
                  <a:srgbClr val="7030A0"/>
                </a:solidFill>
                <a:latin typeface="Tahoma"/>
                <a:cs typeface="Tahoma"/>
              </a:rPr>
              <a:t>do</a:t>
            </a:r>
            <a:r>
              <a:rPr sz="1100" b="1" spc="-25" dirty="0">
                <a:solidFill>
                  <a:srgbClr val="7030A0"/>
                </a:solidFill>
                <a:latin typeface="Tahoma"/>
                <a:cs typeface="Tahoma"/>
              </a:rPr>
              <a:t> </a:t>
            </a:r>
            <a:r>
              <a:rPr sz="1100" b="1" spc="-20" dirty="0">
                <a:solidFill>
                  <a:srgbClr val="7030A0"/>
                </a:solidFill>
                <a:latin typeface="Tahoma"/>
                <a:cs typeface="Tahoma"/>
              </a:rPr>
              <a:t>this:</a:t>
            </a:r>
            <a:r>
              <a:rPr lang="en-GB" sz="1100" b="1" spc="-20" dirty="0">
                <a:solidFill>
                  <a:srgbClr val="7030A0"/>
                </a:solidFill>
                <a:latin typeface="Tahoma"/>
                <a:cs typeface="Tahoma"/>
              </a:rPr>
              <a:t> </a:t>
            </a:r>
            <a:r>
              <a:rPr sz="1100" b="1" i="1" dirty="0">
                <a:solidFill>
                  <a:srgbClr val="7030A0"/>
                </a:solidFill>
                <a:latin typeface="Arial"/>
                <a:cs typeface="Arial"/>
              </a:rPr>
              <a:t>x</a:t>
            </a:r>
            <a:r>
              <a:rPr sz="1100" b="1" i="1" spc="100" dirty="0">
                <a:solidFill>
                  <a:srgbClr val="7030A0"/>
                </a:solidFill>
                <a:latin typeface="Arial"/>
                <a:cs typeface="Arial"/>
              </a:rPr>
              <a:t> </a:t>
            </a:r>
            <a:r>
              <a:rPr sz="1100" b="1" i="1" spc="-40" dirty="0">
                <a:solidFill>
                  <a:srgbClr val="7030A0"/>
                </a:solidFill>
                <a:latin typeface="Meiryo"/>
                <a:cs typeface="Meiryo"/>
              </a:rPr>
              <a:t>∼</a:t>
            </a:r>
            <a:r>
              <a:rPr sz="1100" b="1" i="1" spc="-75" dirty="0">
                <a:solidFill>
                  <a:srgbClr val="7030A0"/>
                </a:solidFill>
                <a:latin typeface="Meiryo"/>
                <a:cs typeface="Meiryo"/>
              </a:rPr>
              <a:t> </a:t>
            </a:r>
            <a:r>
              <a:rPr sz="1100" b="1" i="1" spc="-35" dirty="0">
                <a:solidFill>
                  <a:srgbClr val="7030A0"/>
                </a:solidFill>
                <a:latin typeface="Arial"/>
                <a:cs typeface="Arial"/>
              </a:rPr>
              <a:t>N</a:t>
            </a:r>
            <a:r>
              <a:rPr sz="1100" b="1" spc="-35" dirty="0">
                <a:solidFill>
                  <a:srgbClr val="7030A0"/>
                </a:solidFill>
                <a:latin typeface="Tahoma"/>
                <a:cs typeface="Tahoma"/>
              </a:rPr>
              <a:t>(</a:t>
            </a:r>
            <a:r>
              <a:rPr sz="1100" b="1" i="1" spc="-35" dirty="0">
                <a:solidFill>
                  <a:srgbClr val="7030A0"/>
                </a:solidFill>
                <a:latin typeface="Verdana"/>
                <a:cs typeface="Verdana"/>
              </a:rPr>
              <a:t>µ,</a:t>
            </a:r>
            <a:r>
              <a:rPr sz="1100" b="1" i="1" spc="-210" dirty="0">
                <a:solidFill>
                  <a:srgbClr val="7030A0"/>
                </a:solidFill>
                <a:latin typeface="Verdana"/>
                <a:cs typeface="Verdana"/>
              </a:rPr>
              <a:t> </a:t>
            </a:r>
            <a:r>
              <a:rPr sz="1100" b="1" i="1" spc="-25" dirty="0">
                <a:solidFill>
                  <a:srgbClr val="7030A0"/>
                </a:solidFill>
                <a:latin typeface="Verdana"/>
                <a:cs typeface="Verdana"/>
              </a:rPr>
              <a:t>σ</a:t>
            </a:r>
            <a:r>
              <a:rPr sz="1100" b="1" spc="-25" dirty="0">
                <a:solidFill>
                  <a:srgbClr val="7030A0"/>
                </a:solidFill>
                <a:latin typeface="Tahoma"/>
                <a:cs typeface="Tahoma"/>
              </a:rPr>
              <a:t>)</a:t>
            </a:r>
            <a:br>
              <a:rPr lang="en-GB" sz="1100" spc="-25" dirty="0">
                <a:solidFill>
                  <a:srgbClr val="22373A"/>
                </a:solidFill>
                <a:latin typeface="Tahoma"/>
                <a:cs typeface="Tahoma"/>
              </a:rPr>
            </a:br>
            <a:r>
              <a:rPr lang="en-GB" sz="700" spc="-25" dirty="0">
                <a:solidFill>
                  <a:srgbClr val="22373A"/>
                </a:solidFill>
                <a:latin typeface="Tahoma"/>
                <a:cs typeface="Tahoma"/>
              </a:rPr>
              <a:t>e.g., by setting a confidence interval of e.g., 95% -&gt; saying that average expected height is 170, and that we are 95% confidence the actual answer will fall between 150 and 200 = tells us about the SD. If you are more certain/informed on probability, can make that range 160-180…  </a:t>
            </a:r>
            <a:r>
              <a:rPr lang="en-GB" sz="700" spc="-25" dirty="0">
                <a:solidFill>
                  <a:srgbClr val="FF0000"/>
                </a:solidFill>
                <a:latin typeface="Tahoma"/>
                <a:cs typeface="Tahoma"/>
              </a:rPr>
              <a:t>whole idea is: does not matter if numbers are wrong or even the distribution is wrong 1) start somewhere and 2) if you are not as sure about the exact values make the distribution wider </a:t>
            </a:r>
            <a:endParaRPr sz="700" dirty="0">
              <a:solidFill>
                <a:srgbClr val="FF0000"/>
              </a:solidFill>
              <a:latin typeface="Tahoma"/>
              <a:cs typeface="Tahoma"/>
            </a:endParaRPr>
          </a:p>
          <a:p>
            <a:pPr marL="12700">
              <a:lnSpc>
                <a:spcPct val="100000"/>
              </a:lnSpc>
              <a:spcBef>
                <a:spcPts val="915"/>
              </a:spcBef>
            </a:pPr>
            <a:r>
              <a:rPr sz="1100" i="1" spc="-55" dirty="0">
                <a:solidFill>
                  <a:srgbClr val="22373A"/>
                </a:solidFill>
                <a:latin typeface="Arial"/>
                <a:cs typeface="Arial"/>
              </a:rPr>
              <a:t>Exercise:</a:t>
            </a:r>
            <a:r>
              <a:rPr sz="1100" i="1" spc="60" dirty="0">
                <a:solidFill>
                  <a:srgbClr val="22373A"/>
                </a:solidFill>
                <a:latin typeface="Arial"/>
                <a:cs typeface="Arial"/>
              </a:rPr>
              <a:t> </a:t>
            </a:r>
            <a:r>
              <a:rPr sz="1100" i="1" dirty="0">
                <a:solidFill>
                  <a:srgbClr val="22373A"/>
                </a:solidFill>
                <a:latin typeface="Arial"/>
                <a:cs typeface="Arial"/>
              </a:rPr>
              <a:t>What</a:t>
            </a:r>
            <a:r>
              <a:rPr sz="1100" i="1" spc="-30" dirty="0">
                <a:solidFill>
                  <a:srgbClr val="22373A"/>
                </a:solidFill>
                <a:latin typeface="Arial"/>
                <a:cs typeface="Arial"/>
              </a:rPr>
              <a:t> </a:t>
            </a:r>
            <a:r>
              <a:rPr sz="1100" i="1" dirty="0">
                <a:solidFill>
                  <a:srgbClr val="22373A"/>
                </a:solidFill>
                <a:latin typeface="Arial"/>
                <a:cs typeface="Arial"/>
              </a:rPr>
              <a:t>is</a:t>
            </a:r>
            <a:r>
              <a:rPr sz="1100" i="1" spc="-30" dirty="0">
                <a:solidFill>
                  <a:srgbClr val="22373A"/>
                </a:solidFill>
                <a:latin typeface="Arial"/>
                <a:cs typeface="Arial"/>
              </a:rPr>
              <a:t> </a:t>
            </a:r>
            <a:r>
              <a:rPr sz="1100" i="1" spc="-25" dirty="0">
                <a:solidFill>
                  <a:srgbClr val="22373A"/>
                </a:solidFill>
                <a:latin typeface="Arial"/>
                <a:cs typeface="Arial"/>
              </a:rPr>
              <a:t>your</a:t>
            </a:r>
            <a:r>
              <a:rPr sz="1100" i="1" spc="-30" dirty="0">
                <a:solidFill>
                  <a:srgbClr val="22373A"/>
                </a:solidFill>
                <a:latin typeface="Arial"/>
                <a:cs typeface="Arial"/>
              </a:rPr>
              <a:t> </a:t>
            </a:r>
            <a:r>
              <a:rPr sz="1100" i="1" spc="-20" dirty="0">
                <a:solidFill>
                  <a:srgbClr val="22373A"/>
                </a:solidFill>
                <a:latin typeface="Arial"/>
                <a:cs typeface="Arial"/>
              </a:rPr>
              <a:t>prior</a:t>
            </a:r>
            <a:r>
              <a:rPr sz="1100" i="1" spc="-25" dirty="0">
                <a:solidFill>
                  <a:srgbClr val="22373A"/>
                </a:solidFill>
                <a:latin typeface="Arial"/>
                <a:cs typeface="Arial"/>
              </a:rPr>
              <a:t> </a:t>
            </a:r>
            <a:r>
              <a:rPr sz="1100" i="1" dirty="0">
                <a:solidFill>
                  <a:srgbClr val="22373A"/>
                </a:solidFill>
                <a:latin typeface="Arial"/>
                <a:cs typeface="Arial"/>
              </a:rPr>
              <a:t>for</a:t>
            </a:r>
            <a:r>
              <a:rPr sz="1100" i="1" spc="-30" dirty="0">
                <a:solidFill>
                  <a:srgbClr val="22373A"/>
                </a:solidFill>
                <a:latin typeface="Arial"/>
                <a:cs typeface="Arial"/>
              </a:rPr>
              <a:t> </a:t>
            </a:r>
            <a:r>
              <a:rPr sz="1100" i="1" dirty="0">
                <a:solidFill>
                  <a:srgbClr val="22373A"/>
                </a:solidFill>
                <a:latin typeface="Arial"/>
                <a:cs typeface="Arial"/>
              </a:rPr>
              <a:t>the</a:t>
            </a:r>
            <a:r>
              <a:rPr sz="1100" i="1" spc="-30" dirty="0">
                <a:solidFill>
                  <a:srgbClr val="22373A"/>
                </a:solidFill>
                <a:latin typeface="Arial"/>
                <a:cs typeface="Arial"/>
              </a:rPr>
              <a:t> </a:t>
            </a:r>
            <a:r>
              <a:rPr sz="1100" i="1" spc="-25" dirty="0">
                <a:solidFill>
                  <a:srgbClr val="22373A"/>
                </a:solidFill>
                <a:latin typeface="Arial"/>
                <a:cs typeface="Arial"/>
              </a:rPr>
              <a:t>height</a:t>
            </a:r>
            <a:r>
              <a:rPr sz="1100" i="1" spc="-30" dirty="0">
                <a:solidFill>
                  <a:srgbClr val="22373A"/>
                </a:solidFill>
                <a:latin typeface="Arial"/>
                <a:cs typeface="Arial"/>
              </a:rPr>
              <a:t> </a:t>
            </a:r>
            <a:r>
              <a:rPr sz="1100" i="1" dirty="0">
                <a:solidFill>
                  <a:srgbClr val="22373A"/>
                </a:solidFill>
                <a:latin typeface="Arial"/>
                <a:cs typeface="Arial"/>
              </a:rPr>
              <a:t>of</a:t>
            </a:r>
            <a:r>
              <a:rPr sz="1100" i="1" spc="-30" dirty="0">
                <a:solidFill>
                  <a:srgbClr val="22373A"/>
                </a:solidFill>
                <a:latin typeface="Arial"/>
                <a:cs typeface="Arial"/>
              </a:rPr>
              <a:t> </a:t>
            </a:r>
            <a:r>
              <a:rPr sz="1100" i="1" dirty="0">
                <a:solidFill>
                  <a:srgbClr val="22373A"/>
                </a:solidFill>
                <a:latin typeface="Arial"/>
                <a:cs typeface="Arial"/>
              </a:rPr>
              <a:t>my</a:t>
            </a:r>
            <a:r>
              <a:rPr sz="1100" i="1" spc="-30" dirty="0">
                <a:solidFill>
                  <a:srgbClr val="22373A"/>
                </a:solidFill>
                <a:latin typeface="Arial"/>
                <a:cs typeface="Arial"/>
              </a:rPr>
              <a:t> </a:t>
            </a:r>
            <a:r>
              <a:rPr sz="1100" i="1" spc="-10" dirty="0">
                <a:solidFill>
                  <a:srgbClr val="22373A"/>
                </a:solidFill>
                <a:latin typeface="Arial"/>
                <a:cs typeface="Arial"/>
              </a:rPr>
              <a:t>brother?</a:t>
            </a:r>
            <a:br>
              <a:rPr lang="en-GB" sz="1100" i="1" spc="-10" dirty="0">
                <a:solidFill>
                  <a:srgbClr val="22373A"/>
                </a:solidFill>
                <a:latin typeface="Arial"/>
                <a:cs typeface="Arial"/>
              </a:rPr>
            </a:br>
            <a:r>
              <a:rPr lang="en-GB" sz="800" i="1" spc="-10" dirty="0">
                <a:solidFill>
                  <a:srgbClr val="22373A"/>
                </a:solidFill>
                <a:latin typeface="Arial"/>
                <a:cs typeface="Arial"/>
              </a:rPr>
              <a:t>(our prior knowledge = looking at Alasdair, or looking up the average height in the UK, …)</a:t>
            </a:r>
            <a:endParaRPr sz="800" i="1" dirty="0">
              <a:latin typeface="Arial"/>
              <a:cs typeface="Arial"/>
            </a:endParaRPr>
          </a:p>
          <a:p>
            <a:pPr marL="283845" marR="6985" indent="-172085">
              <a:lnSpc>
                <a:spcPct val="118000"/>
              </a:lnSpc>
              <a:spcBef>
                <a:spcPts val="675"/>
              </a:spcBef>
              <a:buChar char="•"/>
              <a:tabLst>
                <a:tab pos="290195" algn="l"/>
              </a:tabLst>
            </a:pPr>
            <a:r>
              <a:rPr sz="1100" spc="-50" dirty="0">
                <a:solidFill>
                  <a:srgbClr val="22373A"/>
                </a:solidFill>
                <a:latin typeface="Tahoma"/>
                <a:cs typeface="Tahoma"/>
              </a:rPr>
              <a:t>Weakly-</a:t>
            </a:r>
            <a:r>
              <a:rPr sz="1100" spc="-45" dirty="0">
                <a:solidFill>
                  <a:srgbClr val="22373A"/>
                </a:solidFill>
                <a:latin typeface="Tahoma"/>
                <a:cs typeface="Tahoma"/>
              </a:rPr>
              <a:t>Informative </a:t>
            </a:r>
            <a:r>
              <a:rPr sz="1100" spc="-10" dirty="0">
                <a:solidFill>
                  <a:srgbClr val="22373A"/>
                </a:solidFill>
                <a:latin typeface="Tahoma"/>
                <a:cs typeface="Tahoma"/>
              </a:rPr>
              <a:t>Priors:</a:t>
            </a:r>
            <a:r>
              <a:rPr sz="1100" spc="15" dirty="0">
                <a:solidFill>
                  <a:srgbClr val="22373A"/>
                </a:solidFill>
                <a:latin typeface="Tahoma"/>
                <a:cs typeface="Tahoma"/>
              </a:rPr>
              <a:t> </a:t>
            </a:r>
            <a:r>
              <a:rPr sz="1100" i="1" dirty="0">
                <a:solidFill>
                  <a:srgbClr val="22373A"/>
                </a:solidFill>
                <a:latin typeface="Arial"/>
                <a:cs typeface="Arial"/>
              </a:rPr>
              <a:t>x</a:t>
            </a:r>
            <a:r>
              <a:rPr sz="1100" i="1" spc="70" dirty="0">
                <a:solidFill>
                  <a:srgbClr val="22373A"/>
                </a:solidFill>
                <a:latin typeface="Arial"/>
                <a:cs typeface="Arial"/>
              </a:rPr>
              <a:t> </a:t>
            </a:r>
            <a:r>
              <a:rPr sz="1100" i="1" spc="-40" dirty="0">
                <a:solidFill>
                  <a:srgbClr val="22373A"/>
                </a:solidFill>
                <a:latin typeface="Meiryo"/>
                <a:cs typeface="Meiryo"/>
              </a:rPr>
              <a:t>∼</a:t>
            </a:r>
            <a:r>
              <a:rPr sz="1100" i="1" spc="-75" dirty="0">
                <a:solidFill>
                  <a:srgbClr val="22373A"/>
                </a:solidFill>
                <a:latin typeface="Meiryo"/>
                <a:cs typeface="Meiryo"/>
              </a:rPr>
              <a:t> </a:t>
            </a:r>
            <a:r>
              <a:rPr sz="1100" i="1" spc="-35" dirty="0">
                <a:solidFill>
                  <a:srgbClr val="22373A"/>
                </a:solidFill>
                <a:latin typeface="Arial"/>
                <a:cs typeface="Arial"/>
              </a:rPr>
              <a:t>N</a:t>
            </a:r>
            <a:r>
              <a:rPr sz="1100" spc="-35" dirty="0">
                <a:solidFill>
                  <a:srgbClr val="22373A"/>
                </a:solidFill>
                <a:latin typeface="Tahoma"/>
                <a:cs typeface="Tahoma"/>
              </a:rPr>
              <a:t>(0</a:t>
            </a:r>
            <a:r>
              <a:rPr sz="1100" i="1" spc="-35" dirty="0">
                <a:solidFill>
                  <a:srgbClr val="22373A"/>
                </a:solidFill>
                <a:latin typeface="Verdana"/>
                <a:cs typeface="Verdana"/>
              </a:rPr>
              <a:t>,</a:t>
            </a:r>
            <a:r>
              <a:rPr sz="1100" i="1" spc="-210" dirty="0">
                <a:solidFill>
                  <a:srgbClr val="22373A"/>
                </a:solidFill>
                <a:latin typeface="Verdana"/>
                <a:cs typeface="Verdana"/>
              </a:rPr>
              <a:t> </a:t>
            </a:r>
            <a:r>
              <a:rPr sz="1100" dirty="0">
                <a:solidFill>
                  <a:srgbClr val="22373A"/>
                </a:solidFill>
                <a:latin typeface="Tahoma"/>
                <a:cs typeface="Tahoma"/>
              </a:rPr>
              <a:t>1)</a:t>
            </a:r>
            <a:r>
              <a:rPr sz="1100" spc="-20" dirty="0">
                <a:solidFill>
                  <a:srgbClr val="22373A"/>
                </a:solidFill>
                <a:latin typeface="Tahoma"/>
                <a:cs typeface="Tahoma"/>
              </a:rPr>
              <a:t> or </a:t>
            </a:r>
            <a:r>
              <a:rPr sz="1100" i="1" dirty="0">
                <a:solidFill>
                  <a:srgbClr val="22373A"/>
                </a:solidFill>
                <a:latin typeface="Arial"/>
                <a:cs typeface="Arial"/>
              </a:rPr>
              <a:t>x</a:t>
            </a:r>
            <a:r>
              <a:rPr sz="1100" i="1" spc="70" dirty="0">
                <a:solidFill>
                  <a:srgbClr val="22373A"/>
                </a:solidFill>
                <a:latin typeface="Arial"/>
                <a:cs typeface="Arial"/>
              </a:rPr>
              <a:t> </a:t>
            </a:r>
            <a:r>
              <a:rPr sz="1100" i="1" spc="-40" dirty="0">
                <a:solidFill>
                  <a:srgbClr val="22373A"/>
                </a:solidFill>
                <a:latin typeface="Meiryo"/>
                <a:cs typeface="Meiryo"/>
              </a:rPr>
              <a:t>∼</a:t>
            </a:r>
            <a:r>
              <a:rPr sz="1100" i="1" spc="-75" dirty="0">
                <a:solidFill>
                  <a:srgbClr val="22373A"/>
                </a:solidFill>
                <a:latin typeface="Meiryo"/>
                <a:cs typeface="Meiryo"/>
              </a:rPr>
              <a:t> </a:t>
            </a:r>
            <a:r>
              <a:rPr sz="1100" i="1" spc="-35" dirty="0">
                <a:solidFill>
                  <a:srgbClr val="22373A"/>
                </a:solidFill>
                <a:latin typeface="Arial"/>
                <a:cs typeface="Arial"/>
              </a:rPr>
              <a:t>N</a:t>
            </a:r>
            <a:r>
              <a:rPr sz="1100" spc="-35" dirty="0">
                <a:solidFill>
                  <a:srgbClr val="22373A"/>
                </a:solidFill>
                <a:latin typeface="Tahoma"/>
                <a:cs typeface="Tahoma"/>
              </a:rPr>
              <a:t>(0</a:t>
            </a:r>
            <a:r>
              <a:rPr sz="1100" i="1" spc="-35" dirty="0">
                <a:solidFill>
                  <a:srgbClr val="22373A"/>
                </a:solidFill>
                <a:latin typeface="Verdana"/>
                <a:cs typeface="Verdana"/>
              </a:rPr>
              <a:t>,</a:t>
            </a:r>
            <a:r>
              <a:rPr sz="1100" i="1" spc="-210" dirty="0">
                <a:solidFill>
                  <a:srgbClr val="22373A"/>
                </a:solidFill>
                <a:latin typeface="Verdana"/>
                <a:cs typeface="Verdana"/>
              </a:rPr>
              <a:t> </a:t>
            </a:r>
            <a:r>
              <a:rPr sz="1100" spc="-10" dirty="0">
                <a:solidFill>
                  <a:srgbClr val="22373A"/>
                </a:solidFill>
                <a:latin typeface="Tahoma"/>
                <a:cs typeface="Tahoma"/>
              </a:rPr>
              <a:t>10)</a:t>
            </a:r>
            <a:r>
              <a:rPr sz="1100" spc="-20" dirty="0">
                <a:solidFill>
                  <a:srgbClr val="22373A"/>
                </a:solidFill>
                <a:latin typeface="Tahoma"/>
                <a:cs typeface="Tahoma"/>
              </a:rPr>
              <a:t> </a:t>
            </a:r>
            <a:r>
              <a:rPr sz="1100" spc="-25" dirty="0">
                <a:solidFill>
                  <a:srgbClr val="22373A"/>
                </a:solidFill>
                <a:latin typeface="Tahoma"/>
                <a:cs typeface="Tahoma"/>
              </a:rPr>
              <a:t>are </a:t>
            </a:r>
            <a:r>
              <a:rPr sz="1100" spc="-40" dirty="0">
                <a:solidFill>
                  <a:srgbClr val="22373A"/>
                </a:solidFill>
                <a:latin typeface="Tahoma"/>
                <a:cs typeface="Tahoma"/>
              </a:rPr>
              <a:t>commonly</a:t>
            </a:r>
            <a:r>
              <a:rPr sz="1100" spc="-50" dirty="0">
                <a:solidFill>
                  <a:srgbClr val="22373A"/>
                </a:solidFill>
                <a:latin typeface="Tahoma"/>
                <a:cs typeface="Tahoma"/>
              </a:rPr>
              <a:t> </a:t>
            </a:r>
            <a:r>
              <a:rPr sz="1100" spc="-65" dirty="0">
                <a:solidFill>
                  <a:srgbClr val="22373A"/>
                </a:solidFill>
                <a:latin typeface="Tahoma"/>
                <a:cs typeface="Tahoma"/>
              </a:rPr>
              <a:t>used,</a:t>
            </a:r>
            <a:r>
              <a:rPr sz="1100" spc="-20" dirty="0">
                <a:solidFill>
                  <a:srgbClr val="22373A"/>
                </a:solidFill>
                <a:latin typeface="Tahoma"/>
                <a:cs typeface="Tahoma"/>
              </a:rPr>
              <a:t> </a:t>
            </a:r>
            <a:r>
              <a:rPr sz="1100" spc="-35" dirty="0">
                <a:solidFill>
                  <a:srgbClr val="22373A"/>
                </a:solidFill>
                <a:latin typeface="Tahoma"/>
                <a:cs typeface="Tahoma"/>
              </a:rPr>
              <a:t>especially</a:t>
            </a:r>
            <a:r>
              <a:rPr sz="1100" spc="-20" dirty="0">
                <a:solidFill>
                  <a:srgbClr val="22373A"/>
                </a:solidFill>
                <a:latin typeface="Tahoma"/>
                <a:cs typeface="Tahoma"/>
              </a:rPr>
              <a:t> </a:t>
            </a:r>
            <a:r>
              <a:rPr sz="1100" dirty="0">
                <a:solidFill>
                  <a:srgbClr val="22373A"/>
                </a:solidFill>
                <a:latin typeface="Tahoma"/>
                <a:cs typeface="Tahoma"/>
              </a:rPr>
              <a:t>if</a:t>
            </a:r>
            <a:r>
              <a:rPr sz="1100" spc="-20" dirty="0">
                <a:solidFill>
                  <a:srgbClr val="22373A"/>
                </a:solidFill>
                <a:latin typeface="Tahoma"/>
                <a:cs typeface="Tahoma"/>
              </a:rPr>
              <a:t> </a:t>
            </a:r>
            <a:r>
              <a:rPr sz="1100" spc="-114" dirty="0">
                <a:solidFill>
                  <a:srgbClr val="22373A"/>
                </a:solidFill>
                <a:latin typeface="Tahoma"/>
                <a:cs typeface="Tahoma"/>
              </a:rPr>
              <a:t>we</a:t>
            </a:r>
            <a:r>
              <a:rPr sz="1100" spc="15" dirty="0">
                <a:solidFill>
                  <a:srgbClr val="22373A"/>
                </a:solidFill>
                <a:latin typeface="Tahoma"/>
                <a:cs typeface="Tahoma"/>
              </a:rPr>
              <a:t> </a:t>
            </a:r>
            <a:r>
              <a:rPr sz="1100" spc="-10" dirty="0">
                <a:solidFill>
                  <a:srgbClr val="22373A"/>
                </a:solidFill>
                <a:latin typeface="Tahoma"/>
                <a:cs typeface="Tahoma"/>
              </a:rPr>
              <a:t>first</a:t>
            </a:r>
            <a:r>
              <a:rPr sz="1100" spc="-15" dirty="0">
                <a:solidFill>
                  <a:srgbClr val="22373A"/>
                </a:solidFill>
                <a:latin typeface="Tahoma"/>
                <a:cs typeface="Tahoma"/>
              </a:rPr>
              <a:t> </a:t>
            </a:r>
            <a:r>
              <a:rPr sz="1100" spc="-50" dirty="0">
                <a:solidFill>
                  <a:srgbClr val="22373A"/>
                </a:solidFill>
                <a:latin typeface="Tahoma"/>
                <a:cs typeface="Tahoma"/>
              </a:rPr>
              <a:t>scale</a:t>
            </a:r>
            <a:r>
              <a:rPr sz="1100" spc="-20" dirty="0">
                <a:solidFill>
                  <a:srgbClr val="22373A"/>
                </a:solidFill>
                <a:latin typeface="Tahoma"/>
                <a:cs typeface="Tahoma"/>
              </a:rPr>
              <a:t> </a:t>
            </a:r>
            <a:r>
              <a:rPr sz="1100" spc="-40" dirty="0">
                <a:solidFill>
                  <a:srgbClr val="22373A"/>
                </a:solidFill>
                <a:latin typeface="Tahoma"/>
                <a:cs typeface="Tahoma"/>
              </a:rPr>
              <a:t>and</a:t>
            </a:r>
            <a:r>
              <a:rPr sz="1100" spc="-20" dirty="0">
                <a:solidFill>
                  <a:srgbClr val="22373A"/>
                </a:solidFill>
                <a:latin typeface="Tahoma"/>
                <a:cs typeface="Tahoma"/>
              </a:rPr>
              <a:t> </a:t>
            </a:r>
            <a:r>
              <a:rPr sz="1100" spc="-35" dirty="0">
                <a:solidFill>
                  <a:srgbClr val="22373A"/>
                </a:solidFill>
                <a:latin typeface="Tahoma"/>
                <a:cs typeface="Tahoma"/>
              </a:rPr>
              <a:t>centre</a:t>
            </a:r>
            <a:r>
              <a:rPr sz="1100" spc="-15" dirty="0">
                <a:solidFill>
                  <a:srgbClr val="22373A"/>
                </a:solidFill>
                <a:latin typeface="Tahoma"/>
                <a:cs typeface="Tahoma"/>
              </a:rPr>
              <a:t> </a:t>
            </a:r>
            <a:r>
              <a:rPr sz="1100" spc="-30" dirty="0">
                <a:solidFill>
                  <a:srgbClr val="22373A"/>
                </a:solidFill>
                <a:latin typeface="Tahoma"/>
                <a:cs typeface="Tahoma"/>
              </a:rPr>
              <a:t>our</a:t>
            </a:r>
            <a:r>
              <a:rPr sz="1100" spc="-20" dirty="0">
                <a:solidFill>
                  <a:srgbClr val="22373A"/>
                </a:solidFill>
                <a:latin typeface="Tahoma"/>
                <a:cs typeface="Tahoma"/>
              </a:rPr>
              <a:t> data </a:t>
            </a:r>
            <a:r>
              <a:rPr sz="1100" spc="-55" dirty="0">
                <a:solidFill>
                  <a:srgbClr val="22373A"/>
                </a:solidFill>
                <a:latin typeface="Tahoma"/>
                <a:cs typeface="Tahoma"/>
              </a:rPr>
              <a:t>(more</a:t>
            </a:r>
            <a:r>
              <a:rPr sz="1100" spc="-35" dirty="0">
                <a:solidFill>
                  <a:srgbClr val="22373A"/>
                </a:solidFill>
                <a:latin typeface="Tahoma"/>
                <a:cs typeface="Tahoma"/>
              </a:rPr>
              <a:t> </a:t>
            </a:r>
            <a:r>
              <a:rPr sz="1100" spc="-10" dirty="0">
                <a:solidFill>
                  <a:srgbClr val="22373A"/>
                </a:solidFill>
                <a:latin typeface="Tahoma"/>
                <a:cs typeface="Tahoma"/>
              </a:rPr>
              <a:t>on</a:t>
            </a:r>
            <a:r>
              <a:rPr sz="1100" spc="-45" dirty="0">
                <a:solidFill>
                  <a:srgbClr val="22373A"/>
                </a:solidFill>
                <a:latin typeface="Tahoma"/>
                <a:cs typeface="Tahoma"/>
              </a:rPr>
              <a:t> </a:t>
            </a:r>
            <a:r>
              <a:rPr sz="1100" spc="-10" dirty="0">
                <a:solidFill>
                  <a:srgbClr val="22373A"/>
                </a:solidFill>
                <a:latin typeface="Tahoma"/>
                <a:cs typeface="Tahoma"/>
              </a:rPr>
              <a:t>this</a:t>
            </a:r>
            <a:r>
              <a:rPr sz="1100" spc="-45" dirty="0">
                <a:solidFill>
                  <a:srgbClr val="22373A"/>
                </a:solidFill>
                <a:latin typeface="Tahoma"/>
                <a:cs typeface="Tahoma"/>
              </a:rPr>
              <a:t> </a:t>
            </a:r>
            <a:r>
              <a:rPr sz="1100" spc="-10" dirty="0">
                <a:solidFill>
                  <a:srgbClr val="22373A"/>
                </a:solidFill>
                <a:latin typeface="Tahoma"/>
                <a:cs typeface="Tahoma"/>
              </a:rPr>
              <a:t>tomorrow).</a:t>
            </a:r>
            <a:endParaRPr sz="1100" dirty="0">
              <a:latin typeface="Tahoma"/>
              <a:cs typeface="Tahoma"/>
            </a:endParaRPr>
          </a:p>
        </p:txBody>
      </p:sp>
    </p:spTree>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831339" cy="207645"/>
          </a:xfrm>
          <a:prstGeom prst="rect">
            <a:avLst/>
          </a:prstGeom>
        </p:spPr>
        <p:txBody>
          <a:bodyPr vert="horz" wrap="square" lIns="0" tIns="12065" rIns="0" bIns="0" rtlCol="0">
            <a:spAutoFit/>
          </a:bodyPr>
          <a:lstStyle/>
          <a:p>
            <a:pPr marL="12700">
              <a:lnSpc>
                <a:spcPct val="100000"/>
              </a:lnSpc>
              <a:spcBef>
                <a:spcPts val="95"/>
              </a:spcBef>
            </a:pPr>
            <a:r>
              <a:rPr spc="-10" dirty="0"/>
              <a:t>Weakly</a:t>
            </a:r>
            <a:r>
              <a:rPr spc="-5" dirty="0"/>
              <a:t> </a:t>
            </a:r>
            <a:r>
              <a:rPr spc="-20" dirty="0"/>
              <a:t>Informative</a:t>
            </a:r>
            <a:r>
              <a:rPr spc="-5" dirty="0"/>
              <a:t> </a:t>
            </a:r>
            <a:r>
              <a:rPr spc="-30" dirty="0"/>
              <a:t>Priors</a:t>
            </a:r>
          </a:p>
        </p:txBody>
      </p:sp>
      <p:sp>
        <p:nvSpPr>
          <p:cNvPr id="3" name="object 3"/>
          <p:cNvSpPr/>
          <p:nvPr/>
        </p:nvSpPr>
        <p:spPr>
          <a:xfrm>
            <a:off x="322046" y="909231"/>
            <a:ext cx="3964304" cy="401320"/>
          </a:xfrm>
          <a:custGeom>
            <a:avLst/>
            <a:gdLst/>
            <a:ahLst/>
            <a:cxnLst/>
            <a:rect l="l" t="t" r="r" b="b"/>
            <a:pathLst>
              <a:path w="3964304" h="401319">
                <a:moveTo>
                  <a:pt x="3963911" y="0"/>
                </a:moveTo>
                <a:lnTo>
                  <a:pt x="0" y="0"/>
                </a:lnTo>
                <a:lnTo>
                  <a:pt x="0" y="400799"/>
                </a:lnTo>
                <a:lnTo>
                  <a:pt x="3963911" y="400799"/>
                </a:lnTo>
                <a:lnTo>
                  <a:pt x="3963911" y="0"/>
                </a:lnTo>
                <a:close/>
              </a:path>
            </a:pathLst>
          </a:custGeom>
          <a:solidFill>
            <a:srgbClr val="F8F8F8"/>
          </a:solidFill>
        </p:spPr>
        <p:txBody>
          <a:bodyPr wrap="square" lIns="0" tIns="0" rIns="0" bIns="0" rtlCol="0"/>
          <a:lstStyle/>
          <a:p>
            <a:endParaRPr dirty="0"/>
          </a:p>
        </p:txBody>
      </p:sp>
      <p:sp>
        <p:nvSpPr>
          <p:cNvPr id="4" name="object 4"/>
          <p:cNvSpPr txBox="1"/>
          <p:nvPr/>
        </p:nvSpPr>
        <p:spPr>
          <a:xfrm>
            <a:off x="347294" y="546135"/>
            <a:ext cx="3953510" cy="735965"/>
          </a:xfrm>
          <a:prstGeom prst="rect">
            <a:avLst/>
          </a:prstGeom>
        </p:spPr>
        <p:txBody>
          <a:bodyPr vert="horz" wrap="square" lIns="0" tIns="100965" rIns="0" bIns="0" rtlCol="0">
            <a:spAutoFit/>
          </a:bodyPr>
          <a:lstStyle/>
          <a:p>
            <a:pPr marL="12700">
              <a:lnSpc>
                <a:spcPct val="100000"/>
              </a:lnSpc>
              <a:spcBef>
                <a:spcPts val="795"/>
              </a:spcBef>
            </a:pPr>
            <a:r>
              <a:rPr sz="1100" spc="-25" dirty="0">
                <a:solidFill>
                  <a:srgbClr val="22373A"/>
                </a:solidFill>
                <a:latin typeface="Tahoma"/>
                <a:cs typeface="Tahoma"/>
              </a:rPr>
              <a:t>Even</a:t>
            </a:r>
            <a:r>
              <a:rPr sz="1100" spc="-50" dirty="0">
                <a:solidFill>
                  <a:srgbClr val="22373A"/>
                </a:solidFill>
                <a:latin typeface="Tahoma"/>
                <a:cs typeface="Tahoma"/>
              </a:rPr>
              <a:t> </a:t>
            </a:r>
            <a:r>
              <a:rPr sz="1100" i="1" spc="-85" dirty="0">
                <a:solidFill>
                  <a:srgbClr val="22373A"/>
                </a:solidFill>
                <a:latin typeface="Verdana"/>
                <a:cs typeface="Verdana"/>
              </a:rPr>
              <a:t>σ</a:t>
            </a:r>
            <a:r>
              <a:rPr sz="1100" i="1" spc="-45" dirty="0">
                <a:solidFill>
                  <a:srgbClr val="22373A"/>
                </a:solidFill>
                <a:latin typeface="Verdana"/>
                <a:cs typeface="Verdana"/>
              </a:rPr>
              <a:t> </a:t>
            </a:r>
            <a:r>
              <a:rPr sz="1100" dirty="0">
                <a:solidFill>
                  <a:srgbClr val="22373A"/>
                </a:solidFill>
                <a:latin typeface="Tahoma"/>
                <a:cs typeface="Tahoma"/>
              </a:rPr>
              <a:t>=</a:t>
            </a:r>
            <a:r>
              <a:rPr sz="1100" spc="-70" dirty="0">
                <a:solidFill>
                  <a:srgbClr val="22373A"/>
                </a:solidFill>
                <a:latin typeface="Tahoma"/>
                <a:cs typeface="Tahoma"/>
              </a:rPr>
              <a:t> 0</a:t>
            </a:r>
            <a:r>
              <a:rPr sz="1100" i="1" spc="-70" dirty="0">
                <a:solidFill>
                  <a:srgbClr val="22373A"/>
                </a:solidFill>
                <a:latin typeface="Verdana"/>
                <a:cs typeface="Verdana"/>
              </a:rPr>
              <a:t>.</a:t>
            </a:r>
            <a:r>
              <a:rPr sz="1100" spc="-70" dirty="0">
                <a:solidFill>
                  <a:srgbClr val="22373A"/>
                </a:solidFill>
                <a:latin typeface="Tahoma"/>
                <a:cs typeface="Tahoma"/>
              </a:rPr>
              <a:t>1</a:t>
            </a:r>
            <a:r>
              <a:rPr sz="1100" spc="-15" dirty="0">
                <a:solidFill>
                  <a:srgbClr val="22373A"/>
                </a:solidFill>
                <a:latin typeface="Tahoma"/>
                <a:cs typeface="Tahoma"/>
              </a:rPr>
              <a:t> </a:t>
            </a:r>
            <a:r>
              <a:rPr sz="1100" spc="-20" dirty="0">
                <a:solidFill>
                  <a:srgbClr val="22373A"/>
                </a:solidFill>
                <a:latin typeface="Tahoma"/>
                <a:cs typeface="Tahoma"/>
              </a:rPr>
              <a:t>can</a:t>
            </a:r>
            <a:r>
              <a:rPr sz="1100" spc="-10" dirty="0">
                <a:solidFill>
                  <a:srgbClr val="22373A"/>
                </a:solidFill>
                <a:latin typeface="Tahoma"/>
                <a:cs typeface="Tahoma"/>
              </a:rPr>
              <a:t> </a:t>
            </a:r>
            <a:r>
              <a:rPr sz="1100" spc="-20" dirty="0">
                <a:solidFill>
                  <a:srgbClr val="22373A"/>
                </a:solidFill>
                <a:latin typeface="Tahoma"/>
                <a:cs typeface="Tahoma"/>
              </a:rPr>
              <a:t>be</a:t>
            </a:r>
            <a:r>
              <a:rPr sz="1100" spc="-15" dirty="0">
                <a:solidFill>
                  <a:srgbClr val="22373A"/>
                </a:solidFill>
                <a:latin typeface="Tahoma"/>
                <a:cs typeface="Tahoma"/>
              </a:rPr>
              <a:t> </a:t>
            </a:r>
            <a:r>
              <a:rPr sz="1100" spc="-20" dirty="0">
                <a:solidFill>
                  <a:srgbClr val="22373A"/>
                </a:solidFill>
                <a:latin typeface="Tahoma"/>
                <a:cs typeface="Tahoma"/>
              </a:rPr>
              <a:t>good!</a:t>
            </a:r>
            <a:endParaRPr sz="1100" dirty="0">
              <a:latin typeface="Tahoma"/>
              <a:cs typeface="Tahoma"/>
            </a:endParaRPr>
          </a:p>
          <a:p>
            <a:pPr marL="158115" marR="5080" indent="-146050">
              <a:lnSpc>
                <a:spcPct val="118000"/>
              </a:lnSpc>
              <a:spcBef>
                <a:spcPts val="459"/>
              </a:spcBef>
            </a:pPr>
            <a:r>
              <a:rPr sz="1100" spc="110" dirty="0">
                <a:latin typeface="Palatino Linotype"/>
                <a:cs typeface="Palatino Linotype"/>
              </a:rPr>
              <a:t>tibble</a:t>
            </a:r>
            <a:r>
              <a:rPr sz="1100" spc="110" dirty="0">
                <a:solidFill>
                  <a:srgbClr val="22373A"/>
                </a:solidFill>
                <a:latin typeface="Palatino Linotype"/>
                <a:cs typeface="Palatino Linotype"/>
              </a:rPr>
              <a:t>(</a:t>
            </a:r>
            <a:r>
              <a:rPr sz="1100" spc="110" dirty="0">
                <a:solidFill>
                  <a:srgbClr val="C4A000"/>
                </a:solidFill>
                <a:latin typeface="Palatino Linotype"/>
                <a:cs typeface="Palatino Linotype"/>
              </a:rPr>
              <a:t>x</a:t>
            </a:r>
            <a:r>
              <a:rPr sz="1100" spc="30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10" dirty="0">
                <a:solidFill>
                  <a:srgbClr val="C4A000"/>
                </a:solidFill>
                <a:latin typeface="Palatino Linotype"/>
                <a:cs typeface="Palatino Linotype"/>
              </a:rPr>
              <a:t> </a:t>
            </a:r>
            <a:r>
              <a:rPr sz="1100" spc="100" dirty="0">
                <a:latin typeface="Palatino Linotype"/>
                <a:cs typeface="Palatino Linotype"/>
              </a:rPr>
              <a:t>seq</a:t>
            </a:r>
            <a:r>
              <a:rPr sz="1100" spc="100" dirty="0">
                <a:solidFill>
                  <a:srgbClr val="22373A"/>
                </a:solidFill>
                <a:latin typeface="Palatino Linotype"/>
                <a:cs typeface="Palatino Linotype"/>
              </a:rPr>
              <a:t>(</a:t>
            </a:r>
            <a:r>
              <a:rPr sz="1100" spc="100" dirty="0">
                <a:latin typeface="Palatino Linotype"/>
                <a:cs typeface="Palatino Linotype"/>
              </a:rPr>
              <a:t>-</a:t>
            </a:r>
            <a:r>
              <a:rPr sz="1100" spc="155" dirty="0">
                <a:solidFill>
                  <a:srgbClr val="0000CE"/>
                </a:solidFill>
                <a:latin typeface="Palatino Linotype"/>
                <a:cs typeface="Palatino Linotype"/>
              </a:rPr>
              <a:t>1</a:t>
            </a:r>
            <a:r>
              <a:rPr sz="1100" spc="155" dirty="0">
                <a:solidFill>
                  <a:srgbClr val="22373A"/>
                </a:solidFill>
                <a:latin typeface="Palatino Linotype"/>
                <a:cs typeface="Palatino Linotype"/>
              </a:rPr>
              <a:t>,</a:t>
            </a:r>
            <a:r>
              <a:rPr sz="1100" spc="305" dirty="0">
                <a:solidFill>
                  <a:srgbClr val="22373A"/>
                </a:solidFill>
                <a:latin typeface="Palatino Linotype"/>
                <a:cs typeface="Palatino Linotype"/>
              </a:rPr>
              <a:t> </a:t>
            </a:r>
            <a:r>
              <a:rPr sz="1100" spc="155" dirty="0">
                <a:solidFill>
                  <a:srgbClr val="0000CE"/>
                </a:solidFill>
                <a:latin typeface="Palatino Linotype"/>
                <a:cs typeface="Palatino Linotype"/>
              </a:rPr>
              <a:t>1</a:t>
            </a:r>
            <a:r>
              <a:rPr sz="1100" spc="155" dirty="0">
                <a:solidFill>
                  <a:srgbClr val="22373A"/>
                </a:solidFill>
                <a:latin typeface="Palatino Linotype"/>
                <a:cs typeface="Palatino Linotype"/>
              </a:rPr>
              <a:t>,</a:t>
            </a:r>
            <a:r>
              <a:rPr sz="1100" spc="310" dirty="0">
                <a:solidFill>
                  <a:srgbClr val="22373A"/>
                </a:solidFill>
                <a:latin typeface="Palatino Linotype"/>
                <a:cs typeface="Palatino Linotype"/>
              </a:rPr>
              <a:t> </a:t>
            </a:r>
            <a:r>
              <a:rPr sz="1100" spc="140" dirty="0">
                <a:solidFill>
                  <a:srgbClr val="0000CE"/>
                </a:solidFill>
                <a:latin typeface="Palatino Linotype"/>
                <a:cs typeface="Palatino Linotype"/>
              </a:rPr>
              <a:t>0.01</a:t>
            </a:r>
            <a:r>
              <a:rPr sz="1100" spc="140" dirty="0">
                <a:solidFill>
                  <a:srgbClr val="22373A"/>
                </a:solidFill>
                <a:latin typeface="Palatino Linotype"/>
                <a:cs typeface="Palatino Linotype"/>
              </a:rPr>
              <a:t>),</a:t>
            </a:r>
            <a:r>
              <a:rPr sz="1100" spc="310" dirty="0">
                <a:solidFill>
                  <a:srgbClr val="22373A"/>
                </a:solidFill>
                <a:latin typeface="Palatino Linotype"/>
                <a:cs typeface="Palatino Linotype"/>
              </a:rPr>
              <a:t> </a:t>
            </a:r>
            <a:r>
              <a:rPr sz="1100" dirty="0">
                <a:solidFill>
                  <a:srgbClr val="C4A000"/>
                </a:solidFill>
                <a:latin typeface="Palatino Linotype"/>
                <a:cs typeface="Palatino Linotype"/>
              </a:rPr>
              <a:t>y</a:t>
            </a:r>
            <a:r>
              <a:rPr sz="1100" spc="30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10" dirty="0">
                <a:solidFill>
                  <a:srgbClr val="C4A000"/>
                </a:solidFill>
                <a:latin typeface="Palatino Linotype"/>
                <a:cs typeface="Palatino Linotype"/>
              </a:rPr>
              <a:t> </a:t>
            </a:r>
            <a:r>
              <a:rPr sz="1100" dirty="0">
                <a:latin typeface="Palatino Linotype"/>
                <a:cs typeface="Palatino Linotype"/>
              </a:rPr>
              <a:t>dnorm</a:t>
            </a:r>
            <a:r>
              <a:rPr sz="1100" dirty="0">
                <a:solidFill>
                  <a:srgbClr val="22373A"/>
                </a:solidFill>
                <a:latin typeface="Palatino Linotype"/>
                <a:cs typeface="Palatino Linotype"/>
              </a:rPr>
              <a:t>(x,</a:t>
            </a:r>
            <a:r>
              <a:rPr sz="1100" spc="305" dirty="0">
                <a:solidFill>
                  <a:srgbClr val="22373A"/>
                </a:solidFill>
                <a:latin typeface="Palatino Linotype"/>
                <a:cs typeface="Palatino Linotype"/>
              </a:rPr>
              <a:t> </a:t>
            </a:r>
            <a:r>
              <a:rPr sz="1100" spc="155" dirty="0">
                <a:solidFill>
                  <a:srgbClr val="0000CE"/>
                </a:solidFill>
                <a:latin typeface="Palatino Linotype"/>
                <a:cs typeface="Palatino Linotype"/>
              </a:rPr>
              <a:t>0</a:t>
            </a:r>
            <a:r>
              <a:rPr sz="1100" spc="155" dirty="0">
                <a:solidFill>
                  <a:srgbClr val="22373A"/>
                </a:solidFill>
                <a:latin typeface="Palatino Linotype"/>
                <a:cs typeface="Palatino Linotype"/>
              </a:rPr>
              <a:t>,</a:t>
            </a:r>
            <a:r>
              <a:rPr sz="1100" spc="310" dirty="0">
                <a:solidFill>
                  <a:srgbClr val="22373A"/>
                </a:solidFill>
                <a:latin typeface="Palatino Linotype"/>
                <a:cs typeface="Palatino Linotype"/>
              </a:rPr>
              <a:t> </a:t>
            </a:r>
            <a:r>
              <a:rPr sz="1100" spc="145" dirty="0">
                <a:solidFill>
                  <a:srgbClr val="0000CE"/>
                </a:solidFill>
                <a:latin typeface="Palatino Linotype"/>
                <a:cs typeface="Palatino Linotype"/>
              </a:rPr>
              <a:t>0.1</a:t>
            </a:r>
            <a:r>
              <a:rPr sz="1100" spc="145" dirty="0">
                <a:solidFill>
                  <a:srgbClr val="22373A"/>
                </a:solidFill>
                <a:latin typeface="Palatino Linotype"/>
                <a:cs typeface="Palatino Linotype"/>
              </a:rPr>
              <a:t>))</a:t>
            </a:r>
            <a:r>
              <a:rPr sz="1100" spc="310" dirty="0">
                <a:solidFill>
                  <a:srgbClr val="22373A"/>
                </a:solidFill>
                <a:latin typeface="Palatino Linotype"/>
                <a:cs typeface="Palatino Linotype"/>
              </a:rPr>
              <a:t> </a:t>
            </a:r>
            <a:r>
              <a:rPr sz="1100" spc="-210" dirty="0">
                <a:latin typeface="Palatino Linotype"/>
                <a:cs typeface="Palatino Linotype"/>
              </a:rPr>
              <a:t>%&gt;%</a:t>
            </a:r>
            <a:r>
              <a:rPr sz="1100" spc="85" dirty="0">
                <a:latin typeface="Palatino Linotype"/>
                <a:cs typeface="Palatino Linotype"/>
              </a:rPr>
              <a:t> ggplot</a:t>
            </a:r>
            <a:r>
              <a:rPr sz="1100" spc="85" dirty="0">
                <a:solidFill>
                  <a:srgbClr val="22373A"/>
                </a:solidFill>
                <a:latin typeface="Palatino Linotype"/>
                <a:cs typeface="Palatino Linotype"/>
              </a:rPr>
              <a:t>(</a:t>
            </a:r>
            <a:r>
              <a:rPr sz="1100" spc="85" dirty="0">
                <a:latin typeface="Palatino Linotype"/>
                <a:cs typeface="Palatino Linotype"/>
              </a:rPr>
              <a:t>aes</a:t>
            </a:r>
            <a:r>
              <a:rPr sz="1100" spc="85" dirty="0">
                <a:solidFill>
                  <a:srgbClr val="22373A"/>
                </a:solidFill>
                <a:latin typeface="Palatino Linotype"/>
                <a:cs typeface="Palatino Linotype"/>
              </a:rPr>
              <a:t>(x,</a:t>
            </a:r>
            <a:r>
              <a:rPr sz="1100" spc="310" dirty="0">
                <a:solidFill>
                  <a:srgbClr val="22373A"/>
                </a:solidFill>
                <a:latin typeface="Palatino Linotype"/>
                <a:cs typeface="Palatino Linotype"/>
              </a:rPr>
              <a:t> </a:t>
            </a:r>
            <a:r>
              <a:rPr sz="1100" spc="120" dirty="0">
                <a:solidFill>
                  <a:srgbClr val="22373A"/>
                </a:solidFill>
                <a:latin typeface="Palatino Linotype"/>
                <a:cs typeface="Palatino Linotype"/>
              </a:rPr>
              <a:t>y))</a:t>
            </a:r>
            <a:r>
              <a:rPr sz="1100" spc="315" dirty="0">
                <a:solidFill>
                  <a:srgbClr val="22373A"/>
                </a:solidFill>
                <a:latin typeface="Palatino Linotype"/>
                <a:cs typeface="Palatino Linotype"/>
              </a:rPr>
              <a:t> </a:t>
            </a:r>
            <a:r>
              <a:rPr sz="1100" dirty="0">
                <a:latin typeface="Palatino Linotype"/>
                <a:cs typeface="Palatino Linotype"/>
              </a:rPr>
              <a:t>+</a:t>
            </a:r>
            <a:r>
              <a:rPr sz="1100" spc="315" dirty="0">
                <a:latin typeface="Palatino Linotype"/>
                <a:cs typeface="Palatino Linotype"/>
              </a:rPr>
              <a:t> </a:t>
            </a:r>
            <a:r>
              <a:rPr sz="1100" spc="-10" dirty="0">
                <a:latin typeface="Palatino Linotype"/>
                <a:cs typeface="Palatino Linotype"/>
              </a:rPr>
              <a:t>geom_path</a:t>
            </a:r>
            <a:r>
              <a:rPr sz="1100" spc="-10" dirty="0">
                <a:solidFill>
                  <a:srgbClr val="22373A"/>
                </a:solidFill>
                <a:latin typeface="Palatino Linotype"/>
                <a:cs typeface="Palatino Linotype"/>
              </a:rPr>
              <a:t>()</a:t>
            </a:r>
            <a:endParaRPr sz="1100" dirty="0">
              <a:latin typeface="Palatino Linotype"/>
              <a:cs typeface="Palatino Linotype"/>
            </a:endParaRPr>
          </a:p>
        </p:txBody>
      </p:sp>
      <p:grpSp>
        <p:nvGrpSpPr>
          <p:cNvPr id="5" name="object 5"/>
          <p:cNvGrpSpPr/>
          <p:nvPr/>
        </p:nvGrpSpPr>
        <p:grpSpPr>
          <a:xfrm>
            <a:off x="359994" y="1408171"/>
            <a:ext cx="3888740" cy="1516380"/>
            <a:chOff x="359994" y="1408171"/>
            <a:chExt cx="3888740" cy="1516380"/>
          </a:xfrm>
        </p:grpSpPr>
        <p:sp>
          <p:nvSpPr>
            <p:cNvPr id="6" name="object 6"/>
            <p:cNvSpPr/>
            <p:nvPr/>
          </p:nvSpPr>
          <p:spPr>
            <a:xfrm>
              <a:off x="359994" y="1408710"/>
              <a:ext cx="3888740" cy="1515745"/>
            </a:xfrm>
            <a:custGeom>
              <a:avLst/>
              <a:gdLst/>
              <a:ahLst/>
              <a:cxnLst/>
              <a:rect l="l" t="t" r="r" b="b"/>
              <a:pathLst>
                <a:path w="3888740" h="1515745">
                  <a:moveTo>
                    <a:pt x="3888147" y="0"/>
                  </a:moveTo>
                  <a:lnTo>
                    <a:pt x="0" y="0"/>
                  </a:lnTo>
                  <a:lnTo>
                    <a:pt x="0" y="1515718"/>
                  </a:lnTo>
                  <a:lnTo>
                    <a:pt x="3888147" y="1515718"/>
                  </a:lnTo>
                  <a:lnTo>
                    <a:pt x="3888147" y="0"/>
                  </a:lnTo>
                  <a:close/>
                </a:path>
              </a:pathLst>
            </a:custGeom>
            <a:solidFill>
              <a:srgbClr val="FFFFFF"/>
            </a:solidFill>
          </p:spPr>
          <p:txBody>
            <a:bodyPr wrap="square" lIns="0" tIns="0" rIns="0" bIns="0" rtlCol="0"/>
            <a:lstStyle/>
            <a:p>
              <a:endParaRPr dirty="0"/>
            </a:p>
          </p:txBody>
        </p:sp>
        <p:sp>
          <p:nvSpPr>
            <p:cNvPr id="7" name="object 7"/>
            <p:cNvSpPr/>
            <p:nvPr/>
          </p:nvSpPr>
          <p:spPr>
            <a:xfrm>
              <a:off x="477901" y="1411346"/>
              <a:ext cx="3768090" cy="1376680"/>
            </a:xfrm>
            <a:custGeom>
              <a:avLst/>
              <a:gdLst/>
              <a:ahLst/>
              <a:cxnLst/>
              <a:rect l="l" t="t" r="r" b="b"/>
              <a:pathLst>
                <a:path w="3768090" h="1376680">
                  <a:moveTo>
                    <a:pt x="3767603" y="0"/>
                  </a:moveTo>
                  <a:lnTo>
                    <a:pt x="0" y="0"/>
                  </a:lnTo>
                  <a:lnTo>
                    <a:pt x="0" y="1376283"/>
                  </a:lnTo>
                  <a:lnTo>
                    <a:pt x="3767603" y="1376283"/>
                  </a:lnTo>
                  <a:lnTo>
                    <a:pt x="3767603" y="0"/>
                  </a:lnTo>
                  <a:close/>
                </a:path>
              </a:pathLst>
            </a:custGeom>
            <a:solidFill>
              <a:srgbClr val="EBEBEB"/>
            </a:solidFill>
          </p:spPr>
          <p:txBody>
            <a:bodyPr wrap="square" lIns="0" tIns="0" rIns="0" bIns="0" rtlCol="0"/>
            <a:lstStyle/>
            <a:p>
              <a:endParaRPr dirty="0"/>
            </a:p>
          </p:txBody>
        </p:sp>
        <p:sp>
          <p:nvSpPr>
            <p:cNvPr id="8" name="object 8"/>
            <p:cNvSpPr/>
            <p:nvPr/>
          </p:nvSpPr>
          <p:spPr>
            <a:xfrm>
              <a:off x="477901" y="1411346"/>
              <a:ext cx="3768090" cy="1376680"/>
            </a:xfrm>
            <a:custGeom>
              <a:avLst/>
              <a:gdLst/>
              <a:ahLst/>
              <a:cxnLst/>
              <a:rect l="l" t="t" r="r" b="b"/>
              <a:pathLst>
                <a:path w="3768090" h="1376680">
                  <a:moveTo>
                    <a:pt x="0" y="1156888"/>
                  </a:moveTo>
                  <a:lnTo>
                    <a:pt x="3767603" y="1156888"/>
                  </a:lnTo>
                </a:path>
                <a:path w="3768090" h="1376680">
                  <a:moveTo>
                    <a:pt x="0" y="843310"/>
                  </a:moveTo>
                  <a:lnTo>
                    <a:pt x="3767603" y="843310"/>
                  </a:lnTo>
                </a:path>
                <a:path w="3768090" h="1376680">
                  <a:moveTo>
                    <a:pt x="0" y="529677"/>
                  </a:moveTo>
                  <a:lnTo>
                    <a:pt x="3767603" y="529677"/>
                  </a:lnTo>
                </a:path>
                <a:path w="3768090" h="1376680">
                  <a:moveTo>
                    <a:pt x="0" y="216044"/>
                  </a:moveTo>
                  <a:lnTo>
                    <a:pt x="3767603" y="216044"/>
                  </a:lnTo>
                </a:path>
                <a:path w="3768090" h="1376680">
                  <a:moveTo>
                    <a:pt x="599422" y="1376283"/>
                  </a:moveTo>
                  <a:lnTo>
                    <a:pt x="599422" y="0"/>
                  </a:lnTo>
                </a:path>
                <a:path w="3768090" h="1376680">
                  <a:moveTo>
                    <a:pt x="1455693" y="1376283"/>
                  </a:moveTo>
                  <a:lnTo>
                    <a:pt x="1455693" y="0"/>
                  </a:lnTo>
                </a:path>
                <a:path w="3768090" h="1376680">
                  <a:moveTo>
                    <a:pt x="2311965" y="1376283"/>
                  </a:moveTo>
                  <a:lnTo>
                    <a:pt x="2311965" y="0"/>
                  </a:lnTo>
                </a:path>
                <a:path w="3768090" h="1376680">
                  <a:moveTo>
                    <a:pt x="3168236" y="1376283"/>
                  </a:moveTo>
                  <a:lnTo>
                    <a:pt x="3168236" y="0"/>
                  </a:lnTo>
                </a:path>
              </a:pathLst>
            </a:custGeom>
            <a:ln w="3175">
              <a:solidFill>
                <a:srgbClr val="FFFFFF"/>
              </a:solidFill>
            </a:ln>
          </p:spPr>
          <p:txBody>
            <a:bodyPr wrap="square" lIns="0" tIns="0" rIns="0" bIns="0" rtlCol="0"/>
            <a:lstStyle/>
            <a:p>
              <a:endParaRPr dirty="0"/>
            </a:p>
          </p:txBody>
        </p:sp>
        <p:sp>
          <p:nvSpPr>
            <p:cNvPr id="9" name="object 9"/>
            <p:cNvSpPr/>
            <p:nvPr/>
          </p:nvSpPr>
          <p:spPr>
            <a:xfrm>
              <a:off x="477901" y="1411346"/>
              <a:ext cx="3768090" cy="1376680"/>
            </a:xfrm>
            <a:custGeom>
              <a:avLst/>
              <a:gdLst/>
              <a:ahLst/>
              <a:cxnLst/>
              <a:rect l="l" t="t" r="r" b="b"/>
              <a:pathLst>
                <a:path w="3768090" h="1376680">
                  <a:moveTo>
                    <a:pt x="0" y="1313732"/>
                  </a:moveTo>
                  <a:lnTo>
                    <a:pt x="3767603" y="1313732"/>
                  </a:lnTo>
                </a:path>
                <a:path w="3768090" h="1376680">
                  <a:moveTo>
                    <a:pt x="0" y="1000099"/>
                  </a:moveTo>
                  <a:lnTo>
                    <a:pt x="3767603" y="1000099"/>
                  </a:lnTo>
                </a:path>
                <a:path w="3768090" h="1376680">
                  <a:moveTo>
                    <a:pt x="0" y="686466"/>
                  </a:moveTo>
                  <a:lnTo>
                    <a:pt x="3767603" y="686466"/>
                  </a:lnTo>
                </a:path>
                <a:path w="3768090" h="1376680">
                  <a:moveTo>
                    <a:pt x="0" y="372833"/>
                  </a:moveTo>
                  <a:lnTo>
                    <a:pt x="3767603" y="372833"/>
                  </a:lnTo>
                </a:path>
                <a:path w="3768090" h="1376680">
                  <a:moveTo>
                    <a:pt x="0" y="59255"/>
                  </a:moveTo>
                  <a:lnTo>
                    <a:pt x="3767603" y="59255"/>
                  </a:lnTo>
                </a:path>
                <a:path w="3768090" h="1376680">
                  <a:moveTo>
                    <a:pt x="171287" y="1376283"/>
                  </a:moveTo>
                  <a:lnTo>
                    <a:pt x="171287" y="0"/>
                  </a:lnTo>
                </a:path>
                <a:path w="3768090" h="1376680">
                  <a:moveTo>
                    <a:pt x="1027558" y="1376283"/>
                  </a:moveTo>
                  <a:lnTo>
                    <a:pt x="1027558" y="0"/>
                  </a:lnTo>
                </a:path>
                <a:path w="3768090" h="1376680">
                  <a:moveTo>
                    <a:pt x="1883829" y="1376283"/>
                  </a:moveTo>
                  <a:lnTo>
                    <a:pt x="1883829" y="0"/>
                  </a:lnTo>
                </a:path>
                <a:path w="3768090" h="1376680">
                  <a:moveTo>
                    <a:pt x="2740100" y="1376283"/>
                  </a:moveTo>
                  <a:lnTo>
                    <a:pt x="2740100" y="0"/>
                  </a:lnTo>
                </a:path>
                <a:path w="3768090" h="1376680">
                  <a:moveTo>
                    <a:pt x="3596371" y="1376283"/>
                  </a:moveTo>
                  <a:lnTo>
                    <a:pt x="3596371" y="0"/>
                  </a:lnTo>
                </a:path>
              </a:pathLst>
            </a:custGeom>
            <a:ln w="5876">
              <a:solidFill>
                <a:srgbClr val="FFFFFF"/>
              </a:solidFill>
            </a:ln>
          </p:spPr>
          <p:txBody>
            <a:bodyPr wrap="square" lIns="0" tIns="0" rIns="0" bIns="0" rtlCol="0"/>
            <a:lstStyle/>
            <a:p>
              <a:endParaRPr dirty="0"/>
            </a:p>
          </p:txBody>
        </p:sp>
        <p:sp>
          <p:nvSpPr>
            <p:cNvPr id="10" name="object 10"/>
            <p:cNvSpPr/>
            <p:nvPr/>
          </p:nvSpPr>
          <p:spPr>
            <a:xfrm>
              <a:off x="649188" y="1473897"/>
              <a:ext cx="3425190" cy="1251585"/>
            </a:xfrm>
            <a:custGeom>
              <a:avLst/>
              <a:gdLst/>
              <a:ahLst/>
              <a:cxnLst/>
              <a:rect l="l" t="t" r="r" b="b"/>
              <a:pathLst>
                <a:path w="3425190" h="1251585">
                  <a:moveTo>
                    <a:pt x="0" y="1251181"/>
                  </a:moveTo>
                  <a:lnTo>
                    <a:pt x="0" y="1251181"/>
                  </a:lnTo>
                  <a:lnTo>
                    <a:pt x="890484" y="1251181"/>
                  </a:lnTo>
                  <a:lnTo>
                    <a:pt x="907618" y="1251126"/>
                  </a:lnTo>
                  <a:lnTo>
                    <a:pt x="924753" y="1251126"/>
                  </a:lnTo>
                  <a:lnTo>
                    <a:pt x="941887" y="1251126"/>
                  </a:lnTo>
                  <a:lnTo>
                    <a:pt x="959021" y="1251071"/>
                  </a:lnTo>
                  <a:lnTo>
                    <a:pt x="976155" y="1251071"/>
                  </a:lnTo>
                  <a:lnTo>
                    <a:pt x="993234" y="1250962"/>
                  </a:lnTo>
                  <a:lnTo>
                    <a:pt x="1010369" y="1250907"/>
                  </a:lnTo>
                  <a:lnTo>
                    <a:pt x="1061771" y="1250248"/>
                  </a:lnTo>
                  <a:lnTo>
                    <a:pt x="1113119" y="1248435"/>
                  </a:lnTo>
                  <a:lnTo>
                    <a:pt x="1164522" y="1243712"/>
                  </a:lnTo>
                  <a:lnTo>
                    <a:pt x="1215869" y="1232509"/>
                  </a:lnTo>
                  <a:lnTo>
                    <a:pt x="1267272" y="1208565"/>
                  </a:lnTo>
                  <a:lnTo>
                    <a:pt x="1301540" y="1180942"/>
                  </a:lnTo>
                  <a:lnTo>
                    <a:pt x="1335754" y="1139919"/>
                  </a:lnTo>
                  <a:lnTo>
                    <a:pt x="1370022" y="1081816"/>
                  </a:lnTo>
                  <a:lnTo>
                    <a:pt x="1387157" y="1045406"/>
                  </a:lnTo>
                  <a:lnTo>
                    <a:pt x="1404291" y="1003559"/>
                  </a:lnTo>
                  <a:lnTo>
                    <a:pt x="1421370" y="956220"/>
                  </a:lnTo>
                  <a:lnTo>
                    <a:pt x="1438504" y="903280"/>
                  </a:lnTo>
                  <a:lnTo>
                    <a:pt x="1455638" y="844958"/>
                  </a:lnTo>
                  <a:lnTo>
                    <a:pt x="1472773" y="781583"/>
                  </a:lnTo>
                  <a:lnTo>
                    <a:pt x="1489907" y="713705"/>
                  </a:lnTo>
                  <a:lnTo>
                    <a:pt x="1507041" y="642148"/>
                  </a:lnTo>
                  <a:lnTo>
                    <a:pt x="1524120" y="567955"/>
                  </a:lnTo>
                  <a:lnTo>
                    <a:pt x="1541255" y="492279"/>
                  </a:lnTo>
                  <a:lnTo>
                    <a:pt x="1558389" y="416657"/>
                  </a:lnTo>
                  <a:lnTo>
                    <a:pt x="1575523" y="342629"/>
                  </a:lnTo>
                  <a:lnTo>
                    <a:pt x="1592657" y="271895"/>
                  </a:lnTo>
                  <a:lnTo>
                    <a:pt x="1609791" y="206104"/>
                  </a:lnTo>
                  <a:lnTo>
                    <a:pt x="1626871" y="147013"/>
                  </a:lnTo>
                  <a:lnTo>
                    <a:pt x="1644005" y="96215"/>
                  </a:lnTo>
                  <a:lnTo>
                    <a:pt x="1661139" y="55082"/>
                  </a:lnTo>
                  <a:lnTo>
                    <a:pt x="1695408" y="6260"/>
                  </a:lnTo>
                  <a:lnTo>
                    <a:pt x="1712542" y="0"/>
                  </a:lnTo>
                  <a:lnTo>
                    <a:pt x="1729676" y="6260"/>
                  </a:lnTo>
                  <a:lnTo>
                    <a:pt x="1763889" y="55082"/>
                  </a:lnTo>
                  <a:lnTo>
                    <a:pt x="1781024" y="96215"/>
                  </a:lnTo>
                  <a:lnTo>
                    <a:pt x="1798158" y="147013"/>
                  </a:lnTo>
                  <a:lnTo>
                    <a:pt x="1815292" y="206104"/>
                  </a:lnTo>
                  <a:lnTo>
                    <a:pt x="1832426" y="271895"/>
                  </a:lnTo>
                  <a:lnTo>
                    <a:pt x="1849506" y="342629"/>
                  </a:lnTo>
                  <a:lnTo>
                    <a:pt x="1866640" y="416657"/>
                  </a:lnTo>
                  <a:lnTo>
                    <a:pt x="1883774" y="492279"/>
                  </a:lnTo>
                  <a:lnTo>
                    <a:pt x="1900908" y="567955"/>
                  </a:lnTo>
                  <a:lnTo>
                    <a:pt x="1918042" y="642148"/>
                  </a:lnTo>
                  <a:lnTo>
                    <a:pt x="1935177" y="713705"/>
                  </a:lnTo>
                  <a:lnTo>
                    <a:pt x="1952256" y="781583"/>
                  </a:lnTo>
                  <a:lnTo>
                    <a:pt x="1969390" y="844958"/>
                  </a:lnTo>
                  <a:lnTo>
                    <a:pt x="1986524" y="903280"/>
                  </a:lnTo>
                  <a:lnTo>
                    <a:pt x="2003659" y="956220"/>
                  </a:lnTo>
                  <a:lnTo>
                    <a:pt x="2020793" y="1003559"/>
                  </a:lnTo>
                  <a:lnTo>
                    <a:pt x="2037927" y="1045406"/>
                  </a:lnTo>
                  <a:lnTo>
                    <a:pt x="2055006" y="1081816"/>
                  </a:lnTo>
                  <a:lnTo>
                    <a:pt x="2089275" y="1139919"/>
                  </a:lnTo>
                  <a:lnTo>
                    <a:pt x="2123543" y="1180942"/>
                  </a:lnTo>
                  <a:lnTo>
                    <a:pt x="2157812" y="1208565"/>
                  </a:lnTo>
                  <a:lnTo>
                    <a:pt x="2192025" y="1226359"/>
                  </a:lnTo>
                  <a:lnTo>
                    <a:pt x="2243428" y="1240912"/>
                  </a:lnTo>
                  <a:lnTo>
                    <a:pt x="2294775" y="1247282"/>
                  </a:lnTo>
                  <a:lnTo>
                    <a:pt x="2346178" y="1249863"/>
                  </a:lnTo>
                  <a:lnTo>
                    <a:pt x="2397526" y="1250742"/>
                  </a:lnTo>
                  <a:lnTo>
                    <a:pt x="2431794" y="1250962"/>
                  </a:lnTo>
                  <a:lnTo>
                    <a:pt x="2448928" y="1251071"/>
                  </a:lnTo>
                  <a:lnTo>
                    <a:pt x="2466063" y="1251071"/>
                  </a:lnTo>
                  <a:lnTo>
                    <a:pt x="2483142" y="1251126"/>
                  </a:lnTo>
                  <a:lnTo>
                    <a:pt x="2500276" y="1251126"/>
                  </a:lnTo>
                  <a:lnTo>
                    <a:pt x="2517410" y="1251126"/>
                  </a:lnTo>
                  <a:lnTo>
                    <a:pt x="2534544" y="1251181"/>
                  </a:lnTo>
                  <a:lnTo>
                    <a:pt x="2551679" y="1251181"/>
                  </a:lnTo>
                  <a:lnTo>
                    <a:pt x="3407950" y="1251181"/>
                  </a:lnTo>
                  <a:lnTo>
                    <a:pt x="3425084" y="1251181"/>
                  </a:lnTo>
                </a:path>
              </a:pathLst>
            </a:custGeom>
            <a:ln w="5876">
              <a:solidFill>
                <a:srgbClr val="000000"/>
              </a:solidFill>
            </a:ln>
          </p:spPr>
          <p:txBody>
            <a:bodyPr wrap="square" lIns="0" tIns="0" rIns="0" bIns="0" rtlCol="0"/>
            <a:lstStyle/>
            <a:p>
              <a:endParaRPr dirty="0"/>
            </a:p>
          </p:txBody>
        </p:sp>
      </p:grpSp>
      <p:sp>
        <p:nvSpPr>
          <p:cNvPr id="11" name="object 11"/>
          <p:cNvSpPr txBox="1"/>
          <p:nvPr/>
        </p:nvSpPr>
        <p:spPr>
          <a:xfrm>
            <a:off x="410668" y="2680691"/>
            <a:ext cx="5334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0</a:t>
            </a:r>
            <a:endParaRPr sz="350" dirty="0">
              <a:latin typeface="Arial"/>
              <a:cs typeface="Arial"/>
            </a:endParaRPr>
          </a:p>
        </p:txBody>
      </p:sp>
      <p:sp>
        <p:nvSpPr>
          <p:cNvPr id="12" name="object 12"/>
          <p:cNvSpPr txBox="1"/>
          <p:nvPr/>
        </p:nvSpPr>
        <p:spPr>
          <a:xfrm>
            <a:off x="410668" y="2367058"/>
            <a:ext cx="5334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1</a:t>
            </a:r>
            <a:endParaRPr sz="350" dirty="0">
              <a:latin typeface="Arial"/>
              <a:cs typeface="Arial"/>
            </a:endParaRPr>
          </a:p>
        </p:txBody>
      </p:sp>
      <p:sp>
        <p:nvSpPr>
          <p:cNvPr id="13" name="object 13"/>
          <p:cNvSpPr txBox="1"/>
          <p:nvPr/>
        </p:nvSpPr>
        <p:spPr>
          <a:xfrm>
            <a:off x="410668" y="2053426"/>
            <a:ext cx="5334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2</a:t>
            </a:r>
            <a:endParaRPr sz="350" dirty="0">
              <a:latin typeface="Arial"/>
              <a:cs typeface="Arial"/>
            </a:endParaRPr>
          </a:p>
        </p:txBody>
      </p:sp>
      <p:sp>
        <p:nvSpPr>
          <p:cNvPr id="14" name="object 14"/>
          <p:cNvSpPr txBox="1"/>
          <p:nvPr/>
        </p:nvSpPr>
        <p:spPr>
          <a:xfrm>
            <a:off x="410668" y="1739847"/>
            <a:ext cx="5334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3</a:t>
            </a:r>
            <a:endParaRPr sz="350" dirty="0">
              <a:latin typeface="Arial"/>
              <a:cs typeface="Arial"/>
            </a:endParaRPr>
          </a:p>
        </p:txBody>
      </p:sp>
      <p:sp>
        <p:nvSpPr>
          <p:cNvPr id="15" name="object 15"/>
          <p:cNvSpPr txBox="1"/>
          <p:nvPr/>
        </p:nvSpPr>
        <p:spPr>
          <a:xfrm>
            <a:off x="410668" y="1426215"/>
            <a:ext cx="5334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4</a:t>
            </a:r>
            <a:endParaRPr sz="350" dirty="0">
              <a:latin typeface="Arial"/>
              <a:cs typeface="Arial"/>
            </a:endParaRPr>
          </a:p>
        </p:txBody>
      </p:sp>
      <p:sp>
        <p:nvSpPr>
          <p:cNvPr id="16" name="object 16"/>
          <p:cNvSpPr/>
          <p:nvPr/>
        </p:nvSpPr>
        <p:spPr>
          <a:xfrm>
            <a:off x="462854" y="1470602"/>
            <a:ext cx="3611879" cy="1332230"/>
          </a:xfrm>
          <a:custGeom>
            <a:avLst/>
            <a:gdLst/>
            <a:ahLst/>
            <a:cxnLst/>
            <a:rect l="l" t="t" r="r" b="b"/>
            <a:pathLst>
              <a:path w="3611879" h="1332230">
                <a:moveTo>
                  <a:pt x="0" y="1254476"/>
                </a:moveTo>
                <a:lnTo>
                  <a:pt x="15047" y="1254476"/>
                </a:lnTo>
              </a:path>
              <a:path w="3611879" h="1332230">
                <a:moveTo>
                  <a:pt x="0" y="940843"/>
                </a:moveTo>
                <a:lnTo>
                  <a:pt x="15047" y="940843"/>
                </a:lnTo>
              </a:path>
              <a:path w="3611879" h="1332230">
                <a:moveTo>
                  <a:pt x="0" y="627210"/>
                </a:moveTo>
                <a:lnTo>
                  <a:pt x="15047" y="627210"/>
                </a:lnTo>
              </a:path>
              <a:path w="3611879" h="1332230">
                <a:moveTo>
                  <a:pt x="0" y="313578"/>
                </a:moveTo>
                <a:lnTo>
                  <a:pt x="15047" y="313578"/>
                </a:lnTo>
              </a:path>
              <a:path w="3611879" h="1332230">
                <a:moveTo>
                  <a:pt x="0" y="0"/>
                </a:moveTo>
                <a:lnTo>
                  <a:pt x="15047" y="0"/>
                </a:lnTo>
              </a:path>
              <a:path w="3611879" h="1332230">
                <a:moveTo>
                  <a:pt x="186334" y="1332074"/>
                </a:moveTo>
                <a:lnTo>
                  <a:pt x="186334" y="1317027"/>
                </a:lnTo>
              </a:path>
              <a:path w="3611879" h="1332230">
                <a:moveTo>
                  <a:pt x="1042605" y="1332074"/>
                </a:moveTo>
                <a:lnTo>
                  <a:pt x="1042605" y="1317027"/>
                </a:lnTo>
              </a:path>
              <a:path w="3611879" h="1332230">
                <a:moveTo>
                  <a:pt x="1898876" y="1332074"/>
                </a:moveTo>
                <a:lnTo>
                  <a:pt x="1898876" y="1317027"/>
                </a:lnTo>
              </a:path>
              <a:path w="3611879" h="1332230">
                <a:moveTo>
                  <a:pt x="2755147" y="1332074"/>
                </a:moveTo>
                <a:lnTo>
                  <a:pt x="2755147" y="1317027"/>
                </a:lnTo>
              </a:path>
              <a:path w="3611879" h="1332230">
                <a:moveTo>
                  <a:pt x="3611419" y="1332074"/>
                </a:moveTo>
                <a:lnTo>
                  <a:pt x="3611419" y="1317027"/>
                </a:lnTo>
              </a:path>
            </a:pathLst>
          </a:custGeom>
          <a:ln w="5876">
            <a:solidFill>
              <a:srgbClr val="333333"/>
            </a:solidFill>
          </a:ln>
        </p:spPr>
        <p:txBody>
          <a:bodyPr wrap="square" lIns="0" tIns="0" rIns="0" bIns="0" rtlCol="0"/>
          <a:lstStyle/>
          <a:p>
            <a:endParaRPr dirty="0"/>
          </a:p>
        </p:txBody>
      </p:sp>
      <p:sp>
        <p:nvSpPr>
          <p:cNvPr id="17" name="object 17"/>
          <p:cNvSpPr txBox="1"/>
          <p:nvPr/>
        </p:nvSpPr>
        <p:spPr>
          <a:xfrm>
            <a:off x="600367" y="2788055"/>
            <a:ext cx="110489" cy="85090"/>
          </a:xfrm>
          <a:prstGeom prst="rect">
            <a:avLst/>
          </a:prstGeom>
        </p:spPr>
        <p:txBody>
          <a:bodyPr vert="horz" wrap="square" lIns="0" tIns="17780" rIns="0" bIns="0" rtlCol="0">
            <a:spAutoFit/>
          </a:bodyPr>
          <a:lstStyle/>
          <a:p>
            <a:pPr>
              <a:lnSpc>
                <a:spcPct val="100000"/>
              </a:lnSpc>
              <a:spcBef>
                <a:spcPts val="140"/>
              </a:spcBef>
            </a:pPr>
            <a:r>
              <a:rPr sz="350" spc="-20" dirty="0">
                <a:solidFill>
                  <a:srgbClr val="4D4D4D"/>
                </a:solidFill>
                <a:latin typeface="Arial"/>
                <a:cs typeface="Arial"/>
              </a:rPr>
              <a:t>−1.0</a:t>
            </a:r>
            <a:endParaRPr sz="350" dirty="0">
              <a:latin typeface="Arial"/>
              <a:cs typeface="Arial"/>
            </a:endParaRPr>
          </a:p>
        </p:txBody>
      </p:sp>
      <p:sp>
        <p:nvSpPr>
          <p:cNvPr id="23" name="object 23"/>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23</a:t>
            </a:r>
          </a:p>
        </p:txBody>
      </p:sp>
      <p:sp>
        <p:nvSpPr>
          <p:cNvPr id="18" name="object 18"/>
          <p:cNvSpPr txBox="1"/>
          <p:nvPr/>
        </p:nvSpPr>
        <p:spPr>
          <a:xfrm>
            <a:off x="1456638" y="2788055"/>
            <a:ext cx="110489" cy="85090"/>
          </a:xfrm>
          <a:prstGeom prst="rect">
            <a:avLst/>
          </a:prstGeom>
        </p:spPr>
        <p:txBody>
          <a:bodyPr vert="horz" wrap="square" lIns="0" tIns="17780" rIns="0" bIns="0" rtlCol="0">
            <a:spAutoFit/>
          </a:bodyPr>
          <a:lstStyle/>
          <a:p>
            <a:pPr>
              <a:lnSpc>
                <a:spcPct val="100000"/>
              </a:lnSpc>
              <a:spcBef>
                <a:spcPts val="140"/>
              </a:spcBef>
            </a:pPr>
            <a:r>
              <a:rPr sz="350" spc="-20" dirty="0">
                <a:solidFill>
                  <a:srgbClr val="4D4D4D"/>
                </a:solidFill>
                <a:latin typeface="Arial"/>
                <a:cs typeface="Arial"/>
              </a:rPr>
              <a:t>−0.5</a:t>
            </a:r>
            <a:endParaRPr sz="350" dirty="0">
              <a:latin typeface="Arial"/>
              <a:cs typeface="Arial"/>
            </a:endParaRPr>
          </a:p>
        </p:txBody>
      </p:sp>
      <p:sp>
        <p:nvSpPr>
          <p:cNvPr id="19" name="object 19"/>
          <p:cNvSpPr txBox="1"/>
          <p:nvPr/>
        </p:nvSpPr>
        <p:spPr>
          <a:xfrm>
            <a:off x="3183624" y="2788055"/>
            <a:ext cx="81915" cy="85090"/>
          </a:xfrm>
          <a:prstGeom prst="rect">
            <a:avLst/>
          </a:prstGeom>
        </p:spPr>
        <p:txBody>
          <a:bodyPr vert="horz" wrap="square" lIns="0" tIns="17780" rIns="0" bIns="0" rtlCol="0">
            <a:spAutoFit/>
          </a:bodyPr>
          <a:lstStyle/>
          <a:p>
            <a:pPr>
              <a:lnSpc>
                <a:spcPct val="100000"/>
              </a:lnSpc>
              <a:spcBef>
                <a:spcPts val="140"/>
              </a:spcBef>
            </a:pPr>
            <a:r>
              <a:rPr sz="350" spc="-25" dirty="0">
                <a:solidFill>
                  <a:srgbClr val="4D4D4D"/>
                </a:solidFill>
                <a:latin typeface="Arial"/>
                <a:cs typeface="Arial"/>
              </a:rPr>
              <a:t>0.5</a:t>
            </a:r>
            <a:endParaRPr sz="350" dirty="0">
              <a:latin typeface="Arial"/>
              <a:cs typeface="Arial"/>
            </a:endParaRPr>
          </a:p>
        </p:txBody>
      </p:sp>
      <p:sp>
        <p:nvSpPr>
          <p:cNvPr id="20" name="object 20"/>
          <p:cNvSpPr txBox="1"/>
          <p:nvPr/>
        </p:nvSpPr>
        <p:spPr>
          <a:xfrm>
            <a:off x="4039895" y="2788055"/>
            <a:ext cx="81915" cy="85090"/>
          </a:xfrm>
          <a:prstGeom prst="rect">
            <a:avLst/>
          </a:prstGeom>
        </p:spPr>
        <p:txBody>
          <a:bodyPr vert="horz" wrap="square" lIns="0" tIns="17780" rIns="0" bIns="0" rtlCol="0">
            <a:spAutoFit/>
          </a:bodyPr>
          <a:lstStyle/>
          <a:p>
            <a:pPr>
              <a:lnSpc>
                <a:spcPct val="100000"/>
              </a:lnSpc>
              <a:spcBef>
                <a:spcPts val="140"/>
              </a:spcBef>
            </a:pPr>
            <a:r>
              <a:rPr sz="350" spc="-25" dirty="0">
                <a:solidFill>
                  <a:srgbClr val="4D4D4D"/>
                </a:solidFill>
                <a:latin typeface="Arial"/>
                <a:cs typeface="Arial"/>
              </a:rPr>
              <a:t>1.0</a:t>
            </a:r>
            <a:endParaRPr sz="350" dirty="0">
              <a:latin typeface="Arial"/>
              <a:cs typeface="Arial"/>
            </a:endParaRPr>
          </a:p>
        </p:txBody>
      </p:sp>
      <p:sp>
        <p:nvSpPr>
          <p:cNvPr id="21" name="object 21"/>
          <p:cNvSpPr txBox="1"/>
          <p:nvPr/>
        </p:nvSpPr>
        <p:spPr>
          <a:xfrm>
            <a:off x="2327352" y="2788055"/>
            <a:ext cx="81915" cy="156210"/>
          </a:xfrm>
          <a:prstGeom prst="rect">
            <a:avLst/>
          </a:prstGeom>
        </p:spPr>
        <p:txBody>
          <a:bodyPr vert="horz" wrap="square" lIns="0" tIns="17780" rIns="0" bIns="0" rtlCol="0">
            <a:spAutoFit/>
          </a:bodyPr>
          <a:lstStyle/>
          <a:p>
            <a:pPr>
              <a:lnSpc>
                <a:spcPct val="100000"/>
              </a:lnSpc>
              <a:spcBef>
                <a:spcPts val="140"/>
              </a:spcBef>
            </a:pPr>
            <a:r>
              <a:rPr sz="350" spc="-25" dirty="0">
                <a:solidFill>
                  <a:srgbClr val="4D4D4D"/>
                </a:solidFill>
                <a:latin typeface="Arial"/>
                <a:cs typeface="Arial"/>
              </a:rPr>
              <a:t>0.0</a:t>
            </a:r>
            <a:endParaRPr sz="350" dirty="0">
              <a:latin typeface="Arial"/>
              <a:cs typeface="Arial"/>
            </a:endParaRPr>
          </a:p>
          <a:p>
            <a:pPr marL="19050">
              <a:lnSpc>
                <a:spcPct val="100000"/>
              </a:lnSpc>
              <a:spcBef>
                <a:spcPts val="25"/>
              </a:spcBef>
            </a:pPr>
            <a:r>
              <a:rPr sz="450" spc="10" dirty="0">
                <a:latin typeface="Arial"/>
                <a:cs typeface="Arial"/>
              </a:rPr>
              <a:t>x</a:t>
            </a:r>
            <a:endParaRPr sz="450" dirty="0">
              <a:latin typeface="Arial"/>
              <a:cs typeface="Arial"/>
            </a:endParaRPr>
          </a:p>
        </p:txBody>
      </p:sp>
      <p:sp>
        <p:nvSpPr>
          <p:cNvPr id="22" name="object 22"/>
          <p:cNvSpPr txBox="1"/>
          <p:nvPr/>
        </p:nvSpPr>
        <p:spPr>
          <a:xfrm>
            <a:off x="327644" y="2071658"/>
            <a:ext cx="93345" cy="55880"/>
          </a:xfrm>
          <a:prstGeom prst="rect">
            <a:avLst/>
          </a:prstGeom>
        </p:spPr>
        <p:txBody>
          <a:bodyPr vert="vert270" wrap="square" lIns="0" tIns="10160" rIns="0" bIns="0" rtlCol="0">
            <a:spAutoFit/>
          </a:bodyPr>
          <a:lstStyle/>
          <a:p>
            <a:pPr marL="12700">
              <a:lnSpc>
                <a:spcPct val="100000"/>
              </a:lnSpc>
              <a:spcBef>
                <a:spcPts val="80"/>
              </a:spcBef>
            </a:pPr>
            <a:r>
              <a:rPr sz="450" dirty="0">
                <a:latin typeface="Arial"/>
                <a:cs typeface="Arial"/>
              </a:rPr>
              <a:t>y</a:t>
            </a:r>
          </a:p>
        </p:txBody>
      </p:sp>
    </p:spTree>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25" dirty="0"/>
              <a:t>Informative</a:t>
            </a:r>
            <a:r>
              <a:rPr spc="35" dirty="0"/>
              <a:t> </a:t>
            </a:r>
            <a:r>
              <a:rPr spc="-40" dirty="0"/>
              <a:t>Priors</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24</a:t>
            </a:r>
          </a:p>
        </p:txBody>
      </p:sp>
      <p:sp>
        <p:nvSpPr>
          <p:cNvPr id="3" name="object 3"/>
          <p:cNvSpPr txBox="1"/>
          <p:nvPr/>
        </p:nvSpPr>
        <p:spPr>
          <a:xfrm>
            <a:off x="321894" y="1022830"/>
            <a:ext cx="3536315" cy="1650773"/>
          </a:xfrm>
          <a:prstGeom prst="rect">
            <a:avLst/>
          </a:prstGeom>
        </p:spPr>
        <p:txBody>
          <a:bodyPr vert="horz" wrap="square" lIns="0" tIns="12700" rIns="0" bIns="0" rtlCol="0">
            <a:spAutoFit/>
          </a:bodyPr>
          <a:lstStyle/>
          <a:p>
            <a:pPr marL="314960" marR="30480" indent="-177165">
              <a:lnSpc>
                <a:spcPct val="118000"/>
              </a:lnSpc>
              <a:spcBef>
                <a:spcPts val="100"/>
              </a:spcBef>
              <a:buChar char="•"/>
              <a:tabLst>
                <a:tab pos="315595" algn="l"/>
              </a:tabLst>
            </a:pPr>
            <a:r>
              <a:rPr sz="1100" dirty="0">
                <a:solidFill>
                  <a:srgbClr val="22373A"/>
                </a:solidFill>
                <a:latin typeface="Tahoma"/>
                <a:cs typeface="Tahoma"/>
              </a:rPr>
              <a:t>The</a:t>
            </a:r>
            <a:r>
              <a:rPr sz="1100" spc="-70" dirty="0">
                <a:solidFill>
                  <a:srgbClr val="22373A"/>
                </a:solidFill>
                <a:latin typeface="Tahoma"/>
                <a:cs typeface="Tahoma"/>
              </a:rPr>
              <a:t> </a:t>
            </a:r>
            <a:r>
              <a:rPr sz="1100" spc="-35" dirty="0">
                <a:solidFill>
                  <a:srgbClr val="22373A"/>
                </a:solidFill>
                <a:latin typeface="Tahoma"/>
                <a:cs typeface="Tahoma"/>
              </a:rPr>
              <a:t>confusing</a:t>
            </a:r>
            <a:r>
              <a:rPr sz="1100" spc="-20" dirty="0">
                <a:solidFill>
                  <a:srgbClr val="22373A"/>
                </a:solidFill>
                <a:latin typeface="Tahoma"/>
                <a:cs typeface="Tahoma"/>
              </a:rPr>
              <a:t> part</a:t>
            </a:r>
            <a:r>
              <a:rPr sz="1100" spc="-25" dirty="0">
                <a:solidFill>
                  <a:srgbClr val="22373A"/>
                </a:solidFill>
                <a:latin typeface="Tahoma"/>
                <a:cs typeface="Tahoma"/>
              </a:rPr>
              <a:t> </a:t>
            </a:r>
            <a:r>
              <a:rPr sz="1100" dirty="0">
                <a:solidFill>
                  <a:srgbClr val="22373A"/>
                </a:solidFill>
                <a:latin typeface="Tahoma"/>
                <a:cs typeface="Tahoma"/>
              </a:rPr>
              <a:t>is</a:t>
            </a:r>
            <a:r>
              <a:rPr sz="1100" spc="-25" dirty="0">
                <a:solidFill>
                  <a:srgbClr val="22373A"/>
                </a:solidFill>
                <a:latin typeface="Tahoma"/>
                <a:cs typeface="Tahoma"/>
              </a:rPr>
              <a:t> </a:t>
            </a:r>
            <a:r>
              <a:rPr sz="1100" dirty="0">
                <a:solidFill>
                  <a:srgbClr val="22373A"/>
                </a:solidFill>
                <a:latin typeface="Tahoma"/>
                <a:cs typeface="Tahoma"/>
              </a:rPr>
              <a:t>that</a:t>
            </a:r>
            <a:r>
              <a:rPr sz="1100" spc="-2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are</a:t>
            </a:r>
            <a:r>
              <a:rPr sz="1100" spc="-30" dirty="0">
                <a:solidFill>
                  <a:srgbClr val="22373A"/>
                </a:solidFill>
                <a:latin typeface="Tahoma"/>
                <a:cs typeface="Tahoma"/>
              </a:rPr>
              <a:t> </a:t>
            </a:r>
            <a:r>
              <a:rPr sz="1100" spc="-25" dirty="0">
                <a:solidFill>
                  <a:srgbClr val="22373A"/>
                </a:solidFill>
                <a:latin typeface="Tahoma"/>
                <a:cs typeface="Tahoma"/>
              </a:rPr>
              <a:t>often </a:t>
            </a:r>
            <a:r>
              <a:rPr sz="1100" spc="-60" dirty="0">
                <a:solidFill>
                  <a:srgbClr val="22373A"/>
                </a:solidFill>
                <a:latin typeface="Tahoma"/>
                <a:cs typeface="Tahoma"/>
              </a:rPr>
              <a:t>seeking</a:t>
            </a:r>
            <a:r>
              <a:rPr sz="1100" spc="-25"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dirty="0">
                <a:solidFill>
                  <a:srgbClr val="22373A"/>
                </a:solidFill>
                <a:latin typeface="Tahoma"/>
                <a:cs typeface="Tahoma"/>
              </a:rPr>
              <a:t>fit</a:t>
            </a:r>
            <a:r>
              <a:rPr sz="1100" spc="-25" dirty="0">
                <a:solidFill>
                  <a:srgbClr val="22373A"/>
                </a:solidFill>
                <a:latin typeface="Tahoma"/>
                <a:cs typeface="Tahoma"/>
              </a:rPr>
              <a:t> </a:t>
            </a:r>
            <a:r>
              <a:rPr sz="1100" spc="-50" dirty="0">
                <a:solidFill>
                  <a:srgbClr val="22373A"/>
                </a:solidFill>
                <a:latin typeface="Tahoma"/>
                <a:cs typeface="Tahoma"/>
              </a:rPr>
              <a:t>a </a:t>
            </a:r>
            <a:r>
              <a:rPr sz="1100" spc="-25" dirty="0">
                <a:solidFill>
                  <a:srgbClr val="22373A"/>
                </a:solidFill>
                <a:latin typeface="Tahoma"/>
                <a:cs typeface="Tahoma"/>
              </a:rPr>
              <a:t>distribution</a:t>
            </a:r>
            <a:r>
              <a:rPr sz="1100" spc="-65" dirty="0">
                <a:solidFill>
                  <a:srgbClr val="22373A"/>
                </a:solidFill>
                <a:latin typeface="Tahoma"/>
                <a:cs typeface="Tahoma"/>
              </a:rPr>
              <a:t> </a:t>
            </a:r>
            <a:r>
              <a:rPr sz="1100" dirty="0">
                <a:solidFill>
                  <a:srgbClr val="22373A"/>
                </a:solidFill>
                <a:latin typeface="Tahoma"/>
                <a:cs typeface="Tahoma"/>
              </a:rPr>
              <a:t>to</a:t>
            </a:r>
            <a:r>
              <a:rPr sz="1100" spc="-75" dirty="0">
                <a:solidFill>
                  <a:srgbClr val="22373A"/>
                </a:solidFill>
                <a:latin typeface="Tahoma"/>
                <a:cs typeface="Tahoma"/>
              </a:rPr>
              <a:t> </a:t>
            </a:r>
            <a:r>
              <a:rPr sz="1100" spc="-65" dirty="0">
                <a:solidFill>
                  <a:srgbClr val="22373A"/>
                </a:solidFill>
                <a:latin typeface="Tahoma"/>
                <a:cs typeface="Tahoma"/>
              </a:rPr>
              <a:t>some</a:t>
            </a:r>
            <a:r>
              <a:rPr sz="1100" spc="-25" dirty="0">
                <a:solidFill>
                  <a:srgbClr val="22373A"/>
                </a:solidFill>
                <a:latin typeface="Tahoma"/>
                <a:cs typeface="Tahoma"/>
              </a:rPr>
              <a:t> </a:t>
            </a:r>
            <a:r>
              <a:rPr sz="1100" spc="-10" dirty="0">
                <a:solidFill>
                  <a:srgbClr val="22373A"/>
                </a:solidFill>
                <a:latin typeface="Tahoma"/>
                <a:cs typeface="Tahoma"/>
              </a:rPr>
              <a:t>data.</a:t>
            </a:r>
            <a:r>
              <a:rPr sz="1100" spc="75" dirty="0">
                <a:solidFill>
                  <a:srgbClr val="22373A"/>
                </a:solidFill>
                <a:latin typeface="Tahoma"/>
                <a:cs typeface="Tahoma"/>
              </a:rPr>
              <a:t> </a:t>
            </a:r>
            <a:r>
              <a:rPr sz="1100" spc="-30" dirty="0">
                <a:solidFill>
                  <a:srgbClr val="22373A"/>
                </a:solidFill>
                <a:latin typeface="Tahoma"/>
                <a:cs typeface="Tahoma"/>
              </a:rPr>
              <a:t>If</a:t>
            </a:r>
            <a:r>
              <a:rPr sz="1100" spc="-3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are</a:t>
            </a:r>
            <a:r>
              <a:rPr sz="1100" spc="-25" dirty="0">
                <a:solidFill>
                  <a:srgbClr val="22373A"/>
                </a:solidFill>
                <a:latin typeface="Tahoma"/>
                <a:cs typeface="Tahoma"/>
              </a:rPr>
              <a:t> </a:t>
            </a:r>
            <a:r>
              <a:rPr sz="1100" dirty="0">
                <a:solidFill>
                  <a:srgbClr val="22373A"/>
                </a:solidFill>
                <a:latin typeface="Tahoma"/>
                <a:cs typeface="Tahoma"/>
              </a:rPr>
              <a:t>fitting</a:t>
            </a:r>
            <a:r>
              <a:rPr sz="1100" spc="-35" dirty="0">
                <a:solidFill>
                  <a:srgbClr val="22373A"/>
                </a:solidFill>
                <a:latin typeface="Tahoma"/>
                <a:cs typeface="Tahoma"/>
              </a:rPr>
              <a:t> </a:t>
            </a:r>
            <a:r>
              <a:rPr sz="1100" dirty="0">
                <a:solidFill>
                  <a:srgbClr val="22373A"/>
                </a:solidFill>
                <a:latin typeface="Tahoma"/>
                <a:cs typeface="Tahoma"/>
              </a:rPr>
              <a:t>a</a:t>
            </a:r>
            <a:r>
              <a:rPr sz="1100" spc="-40" dirty="0">
                <a:solidFill>
                  <a:srgbClr val="22373A"/>
                </a:solidFill>
                <a:latin typeface="Tahoma"/>
                <a:cs typeface="Tahoma"/>
              </a:rPr>
              <a:t> </a:t>
            </a:r>
            <a:r>
              <a:rPr sz="1100" spc="-10" dirty="0">
                <a:solidFill>
                  <a:srgbClr val="22373A"/>
                </a:solidFill>
                <a:latin typeface="Tahoma"/>
                <a:cs typeface="Tahoma"/>
              </a:rPr>
              <a:t>normal </a:t>
            </a:r>
            <a:r>
              <a:rPr sz="1100" spc="-25" dirty="0">
                <a:solidFill>
                  <a:srgbClr val="22373A"/>
                </a:solidFill>
                <a:latin typeface="Tahoma"/>
                <a:cs typeface="Tahoma"/>
              </a:rPr>
              <a:t>distribution,</a:t>
            </a:r>
            <a:r>
              <a:rPr sz="1100" spc="-6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dirty="0">
                <a:solidFill>
                  <a:srgbClr val="22373A"/>
                </a:solidFill>
                <a:latin typeface="Tahoma"/>
                <a:cs typeface="Tahoma"/>
              </a:rPr>
              <a:t>will</a:t>
            </a:r>
            <a:r>
              <a:rPr sz="1100" spc="-25" dirty="0">
                <a:solidFill>
                  <a:srgbClr val="22373A"/>
                </a:solidFill>
                <a:latin typeface="Tahoma"/>
                <a:cs typeface="Tahoma"/>
              </a:rPr>
              <a:t> </a:t>
            </a:r>
            <a:r>
              <a:rPr sz="1100" spc="-60" dirty="0">
                <a:solidFill>
                  <a:srgbClr val="22373A"/>
                </a:solidFill>
                <a:latin typeface="Tahoma"/>
                <a:cs typeface="Tahoma"/>
              </a:rPr>
              <a:t>have</a:t>
            </a:r>
            <a:r>
              <a:rPr sz="1100" spc="-20"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spc="-40" dirty="0">
                <a:solidFill>
                  <a:srgbClr val="22373A"/>
                </a:solidFill>
                <a:latin typeface="Tahoma"/>
                <a:cs typeface="Tahoma"/>
              </a:rPr>
              <a:t>give</a:t>
            </a:r>
            <a:r>
              <a:rPr sz="1100" spc="-25" dirty="0">
                <a:solidFill>
                  <a:srgbClr val="22373A"/>
                </a:solidFill>
                <a:latin typeface="Tahoma"/>
                <a:cs typeface="Tahoma"/>
              </a:rPr>
              <a:t> </a:t>
            </a:r>
            <a:r>
              <a:rPr sz="1100" dirty="0">
                <a:solidFill>
                  <a:srgbClr val="22373A"/>
                </a:solidFill>
                <a:latin typeface="Tahoma"/>
                <a:cs typeface="Tahoma"/>
              </a:rPr>
              <a:t>a</a:t>
            </a:r>
            <a:r>
              <a:rPr sz="1100" spc="-25" dirty="0">
                <a:solidFill>
                  <a:srgbClr val="22373A"/>
                </a:solidFill>
                <a:latin typeface="Tahoma"/>
                <a:cs typeface="Tahoma"/>
              </a:rPr>
              <a:t> </a:t>
            </a:r>
            <a:r>
              <a:rPr sz="1100" spc="-40" dirty="0">
                <a:solidFill>
                  <a:srgbClr val="22373A"/>
                </a:solidFill>
                <a:latin typeface="Tahoma"/>
                <a:cs typeface="Tahoma"/>
              </a:rPr>
              <a:t>prior</a:t>
            </a:r>
            <a:r>
              <a:rPr sz="1100" spc="-20" dirty="0">
                <a:solidFill>
                  <a:srgbClr val="22373A"/>
                </a:solidFill>
                <a:latin typeface="Tahoma"/>
                <a:cs typeface="Tahoma"/>
              </a:rPr>
              <a:t> for </a:t>
            </a:r>
            <a:r>
              <a:rPr sz="1100" i="1" dirty="0">
                <a:solidFill>
                  <a:srgbClr val="22373A"/>
                </a:solidFill>
                <a:latin typeface="Verdana"/>
                <a:cs typeface="Verdana"/>
              </a:rPr>
              <a:t>µ</a:t>
            </a:r>
            <a:r>
              <a:rPr sz="1100" i="1" spc="-65" dirty="0">
                <a:solidFill>
                  <a:srgbClr val="22373A"/>
                </a:solidFill>
                <a:latin typeface="Verdana"/>
                <a:cs typeface="Verdana"/>
              </a:rPr>
              <a:t> </a:t>
            </a:r>
            <a:r>
              <a:rPr sz="1100" spc="-40" dirty="0">
                <a:solidFill>
                  <a:srgbClr val="22373A"/>
                </a:solidFill>
                <a:latin typeface="Tahoma"/>
                <a:cs typeface="Tahoma"/>
              </a:rPr>
              <a:t>and</a:t>
            </a:r>
            <a:r>
              <a:rPr sz="1100" spc="-20" dirty="0">
                <a:solidFill>
                  <a:srgbClr val="22373A"/>
                </a:solidFill>
                <a:latin typeface="Tahoma"/>
                <a:cs typeface="Tahoma"/>
              </a:rPr>
              <a:t> </a:t>
            </a:r>
            <a:r>
              <a:rPr sz="1100" i="1" spc="-25" dirty="0">
                <a:solidFill>
                  <a:srgbClr val="22373A"/>
                </a:solidFill>
                <a:latin typeface="Verdana"/>
                <a:cs typeface="Verdana"/>
              </a:rPr>
              <a:t>σ</a:t>
            </a:r>
            <a:r>
              <a:rPr sz="1100" spc="-25" dirty="0">
                <a:solidFill>
                  <a:srgbClr val="22373A"/>
                </a:solidFill>
                <a:latin typeface="Tahoma"/>
                <a:cs typeface="Tahoma"/>
              </a:rPr>
              <a:t>.</a:t>
            </a:r>
            <a:endParaRPr sz="1100" dirty="0">
              <a:latin typeface="Tahoma"/>
              <a:cs typeface="Tahoma"/>
            </a:endParaRPr>
          </a:p>
          <a:p>
            <a:pPr marL="314960" indent="-177800">
              <a:lnSpc>
                <a:spcPct val="100000"/>
              </a:lnSpc>
              <a:spcBef>
                <a:spcPts val="240"/>
              </a:spcBef>
              <a:buChar char="•"/>
              <a:tabLst>
                <a:tab pos="315595" algn="l"/>
              </a:tabLst>
            </a:pPr>
            <a:r>
              <a:rPr sz="1100" dirty="0">
                <a:solidFill>
                  <a:srgbClr val="22373A"/>
                </a:solidFill>
                <a:latin typeface="Tahoma"/>
                <a:cs typeface="Tahoma"/>
              </a:rPr>
              <a:t>And,</a:t>
            </a:r>
            <a:r>
              <a:rPr sz="1100" spc="-50" dirty="0">
                <a:solidFill>
                  <a:srgbClr val="22373A"/>
                </a:solidFill>
                <a:latin typeface="Tahoma"/>
                <a:cs typeface="Tahoma"/>
              </a:rPr>
              <a:t> </a:t>
            </a:r>
            <a:r>
              <a:rPr sz="1100" spc="-20" dirty="0">
                <a:solidFill>
                  <a:srgbClr val="FF0000"/>
                </a:solidFill>
                <a:latin typeface="Tahoma"/>
                <a:cs typeface="Tahoma"/>
              </a:rPr>
              <a:t>the</a:t>
            </a:r>
            <a:r>
              <a:rPr sz="1100" spc="-45" dirty="0">
                <a:solidFill>
                  <a:srgbClr val="FF0000"/>
                </a:solidFill>
                <a:latin typeface="Tahoma"/>
                <a:cs typeface="Tahoma"/>
              </a:rPr>
              <a:t> </a:t>
            </a:r>
            <a:r>
              <a:rPr sz="1100" spc="-40" dirty="0">
                <a:solidFill>
                  <a:srgbClr val="FF0000"/>
                </a:solidFill>
                <a:latin typeface="Tahoma"/>
                <a:cs typeface="Tahoma"/>
              </a:rPr>
              <a:t>prior</a:t>
            </a:r>
            <a:r>
              <a:rPr sz="1100" spc="-45" dirty="0">
                <a:solidFill>
                  <a:srgbClr val="FF0000"/>
                </a:solidFill>
                <a:latin typeface="Tahoma"/>
                <a:cs typeface="Tahoma"/>
              </a:rPr>
              <a:t> </a:t>
            </a:r>
            <a:r>
              <a:rPr sz="1100" spc="-20" dirty="0">
                <a:solidFill>
                  <a:srgbClr val="FF0000"/>
                </a:solidFill>
                <a:latin typeface="Tahoma"/>
                <a:cs typeface="Tahoma"/>
              </a:rPr>
              <a:t>for</a:t>
            </a:r>
            <a:r>
              <a:rPr sz="1100" spc="-45" dirty="0">
                <a:solidFill>
                  <a:srgbClr val="FF0000"/>
                </a:solidFill>
                <a:latin typeface="Tahoma"/>
                <a:cs typeface="Tahoma"/>
              </a:rPr>
              <a:t> </a:t>
            </a:r>
            <a:r>
              <a:rPr sz="1100" i="1" dirty="0">
                <a:solidFill>
                  <a:srgbClr val="FF0000"/>
                </a:solidFill>
                <a:latin typeface="Verdana"/>
                <a:cs typeface="Verdana"/>
              </a:rPr>
              <a:t>µ</a:t>
            </a:r>
            <a:r>
              <a:rPr sz="1100" i="1" spc="-85" dirty="0">
                <a:solidFill>
                  <a:srgbClr val="FF0000"/>
                </a:solidFill>
                <a:latin typeface="Verdana"/>
                <a:cs typeface="Verdana"/>
              </a:rPr>
              <a:t> </a:t>
            </a:r>
            <a:r>
              <a:rPr sz="1100" dirty="0">
                <a:solidFill>
                  <a:srgbClr val="FF0000"/>
                </a:solidFill>
                <a:latin typeface="Tahoma"/>
                <a:cs typeface="Tahoma"/>
              </a:rPr>
              <a:t>is</a:t>
            </a:r>
            <a:r>
              <a:rPr sz="1100" spc="-45" dirty="0">
                <a:solidFill>
                  <a:srgbClr val="FF0000"/>
                </a:solidFill>
                <a:latin typeface="Tahoma"/>
                <a:cs typeface="Tahoma"/>
              </a:rPr>
              <a:t> </a:t>
            </a:r>
            <a:r>
              <a:rPr sz="1100" spc="-20" dirty="0">
                <a:solidFill>
                  <a:srgbClr val="FF0000"/>
                </a:solidFill>
                <a:latin typeface="Tahoma"/>
                <a:cs typeface="Tahoma"/>
              </a:rPr>
              <a:t>itself</a:t>
            </a:r>
            <a:r>
              <a:rPr sz="1100" spc="-45" dirty="0">
                <a:solidFill>
                  <a:srgbClr val="FF0000"/>
                </a:solidFill>
                <a:latin typeface="Tahoma"/>
                <a:cs typeface="Tahoma"/>
              </a:rPr>
              <a:t> </a:t>
            </a:r>
            <a:r>
              <a:rPr sz="1100" dirty="0">
                <a:solidFill>
                  <a:srgbClr val="FF0000"/>
                </a:solidFill>
                <a:latin typeface="Tahoma"/>
                <a:cs typeface="Tahoma"/>
              </a:rPr>
              <a:t>a</a:t>
            </a:r>
            <a:r>
              <a:rPr sz="1100" spc="-45" dirty="0">
                <a:solidFill>
                  <a:srgbClr val="FF0000"/>
                </a:solidFill>
                <a:latin typeface="Tahoma"/>
                <a:cs typeface="Tahoma"/>
              </a:rPr>
              <a:t> </a:t>
            </a:r>
            <a:r>
              <a:rPr sz="1100" spc="-10" dirty="0">
                <a:solidFill>
                  <a:srgbClr val="FF0000"/>
                </a:solidFill>
                <a:latin typeface="Tahoma"/>
                <a:cs typeface="Tahoma"/>
              </a:rPr>
              <a:t>distribution</a:t>
            </a:r>
            <a:r>
              <a:rPr sz="1100" spc="-10" dirty="0">
                <a:solidFill>
                  <a:srgbClr val="22373A"/>
                </a:solidFill>
                <a:latin typeface="Tahoma"/>
                <a:cs typeface="Tahoma"/>
              </a:rPr>
              <a:t>!</a:t>
            </a:r>
            <a:endParaRPr sz="1100" dirty="0">
              <a:latin typeface="Tahoma"/>
              <a:cs typeface="Tahoma"/>
            </a:endParaRPr>
          </a:p>
          <a:p>
            <a:pPr marL="314960" indent="-177800">
              <a:lnSpc>
                <a:spcPct val="100000"/>
              </a:lnSpc>
              <a:spcBef>
                <a:spcPts val="235"/>
              </a:spcBef>
              <a:buChar char="•"/>
              <a:tabLst>
                <a:tab pos="315595" algn="l"/>
              </a:tabLst>
            </a:pPr>
            <a:r>
              <a:rPr sz="1100" dirty="0">
                <a:solidFill>
                  <a:srgbClr val="FF0000"/>
                </a:solidFill>
                <a:latin typeface="Tahoma"/>
                <a:cs typeface="Tahoma"/>
              </a:rPr>
              <a:t>This</a:t>
            </a:r>
            <a:r>
              <a:rPr sz="1100" spc="-45" dirty="0">
                <a:solidFill>
                  <a:srgbClr val="FF0000"/>
                </a:solidFill>
                <a:latin typeface="Tahoma"/>
                <a:cs typeface="Tahoma"/>
              </a:rPr>
              <a:t> </a:t>
            </a:r>
            <a:r>
              <a:rPr sz="1100" spc="-65" dirty="0">
                <a:solidFill>
                  <a:srgbClr val="FF0000"/>
                </a:solidFill>
                <a:latin typeface="Tahoma"/>
                <a:cs typeface="Tahoma"/>
              </a:rPr>
              <a:t>means</a:t>
            </a:r>
            <a:r>
              <a:rPr sz="1100" spc="-15" dirty="0">
                <a:solidFill>
                  <a:srgbClr val="FF0000"/>
                </a:solidFill>
                <a:latin typeface="Tahoma"/>
                <a:cs typeface="Tahoma"/>
              </a:rPr>
              <a:t> </a:t>
            </a:r>
            <a:r>
              <a:rPr sz="1100" spc="-105" dirty="0">
                <a:solidFill>
                  <a:srgbClr val="FF0000"/>
                </a:solidFill>
                <a:latin typeface="Tahoma"/>
                <a:cs typeface="Tahoma"/>
              </a:rPr>
              <a:t>we</a:t>
            </a:r>
            <a:r>
              <a:rPr sz="1100" spc="20" dirty="0">
                <a:solidFill>
                  <a:srgbClr val="FF0000"/>
                </a:solidFill>
                <a:latin typeface="Tahoma"/>
                <a:cs typeface="Tahoma"/>
              </a:rPr>
              <a:t> </a:t>
            </a:r>
            <a:r>
              <a:rPr sz="1100" spc="-60" dirty="0">
                <a:solidFill>
                  <a:srgbClr val="FF0000"/>
                </a:solidFill>
                <a:latin typeface="Tahoma"/>
                <a:cs typeface="Tahoma"/>
              </a:rPr>
              <a:t>have</a:t>
            </a:r>
            <a:r>
              <a:rPr sz="1100" spc="-10" dirty="0">
                <a:solidFill>
                  <a:srgbClr val="FF0000"/>
                </a:solidFill>
                <a:latin typeface="Tahoma"/>
                <a:cs typeface="Tahoma"/>
              </a:rPr>
              <a:t> </a:t>
            </a:r>
            <a:r>
              <a:rPr sz="1100" dirty="0">
                <a:solidFill>
                  <a:srgbClr val="FF0000"/>
                </a:solidFill>
                <a:latin typeface="Tahoma"/>
                <a:cs typeface="Tahoma"/>
              </a:rPr>
              <a:t>to</a:t>
            </a:r>
            <a:r>
              <a:rPr sz="1100" spc="-15" dirty="0">
                <a:solidFill>
                  <a:srgbClr val="FF0000"/>
                </a:solidFill>
                <a:latin typeface="Tahoma"/>
                <a:cs typeface="Tahoma"/>
              </a:rPr>
              <a:t> </a:t>
            </a:r>
            <a:r>
              <a:rPr sz="1100" spc="-60" dirty="0">
                <a:solidFill>
                  <a:srgbClr val="FF0000"/>
                </a:solidFill>
                <a:latin typeface="Tahoma"/>
                <a:cs typeface="Tahoma"/>
              </a:rPr>
              <a:t>define</a:t>
            </a:r>
            <a:r>
              <a:rPr sz="1100" spc="-15" dirty="0">
                <a:solidFill>
                  <a:srgbClr val="FF0000"/>
                </a:solidFill>
                <a:latin typeface="Tahoma"/>
                <a:cs typeface="Tahoma"/>
              </a:rPr>
              <a:t> </a:t>
            </a:r>
            <a:r>
              <a:rPr sz="1100" dirty="0">
                <a:solidFill>
                  <a:srgbClr val="FF0000"/>
                </a:solidFill>
                <a:latin typeface="Tahoma"/>
                <a:cs typeface="Tahoma"/>
              </a:rPr>
              <a:t>a</a:t>
            </a:r>
            <a:r>
              <a:rPr sz="1100" spc="-10" dirty="0">
                <a:solidFill>
                  <a:srgbClr val="FF0000"/>
                </a:solidFill>
                <a:latin typeface="Tahoma"/>
                <a:cs typeface="Tahoma"/>
              </a:rPr>
              <a:t> </a:t>
            </a:r>
            <a:r>
              <a:rPr sz="1100" i="1" dirty="0">
                <a:solidFill>
                  <a:srgbClr val="FF0000"/>
                </a:solidFill>
                <a:latin typeface="Verdana"/>
                <a:cs typeface="Verdana"/>
              </a:rPr>
              <a:t>µ</a:t>
            </a:r>
            <a:r>
              <a:rPr sz="1200" i="1" baseline="-10416" dirty="0">
                <a:solidFill>
                  <a:srgbClr val="FF0000"/>
                </a:solidFill>
                <a:latin typeface="Verdana"/>
                <a:cs typeface="Verdana"/>
              </a:rPr>
              <a:t>µ</a:t>
            </a:r>
            <a:r>
              <a:rPr sz="1200" i="1" spc="142" baseline="-10416" dirty="0">
                <a:solidFill>
                  <a:srgbClr val="FF0000"/>
                </a:solidFill>
                <a:latin typeface="Verdana"/>
                <a:cs typeface="Verdana"/>
              </a:rPr>
              <a:t> </a:t>
            </a:r>
            <a:r>
              <a:rPr sz="1100" spc="-40" dirty="0">
                <a:solidFill>
                  <a:srgbClr val="FF0000"/>
                </a:solidFill>
                <a:latin typeface="Tahoma"/>
                <a:cs typeface="Tahoma"/>
              </a:rPr>
              <a:t>and</a:t>
            </a:r>
            <a:r>
              <a:rPr sz="1100" spc="-15" dirty="0">
                <a:solidFill>
                  <a:srgbClr val="FF0000"/>
                </a:solidFill>
                <a:latin typeface="Tahoma"/>
                <a:cs typeface="Tahoma"/>
              </a:rPr>
              <a:t> </a:t>
            </a:r>
            <a:r>
              <a:rPr sz="1100" i="1" spc="-25" dirty="0">
                <a:solidFill>
                  <a:srgbClr val="FF0000"/>
                </a:solidFill>
                <a:latin typeface="Verdana"/>
                <a:cs typeface="Verdana"/>
              </a:rPr>
              <a:t>σ</a:t>
            </a:r>
            <a:r>
              <a:rPr sz="1200" i="1" spc="-37" baseline="-10416" dirty="0">
                <a:solidFill>
                  <a:srgbClr val="FF0000"/>
                </a:solidFill>
                <a:latin typeface="Verdana"/>
                <a:cs typeface="Verdana"/>
              </a:rPr>
              <a:t>µ</a:t>
            </a:r>
            <a:r>
              <a:rPr sz="1100" spc="-25" dirty="0">
                <a:solidFill>
                  <a:srgbClr val="22373A"/>
                </a:solidFill>
                <a:latin typeface="Tahoma"/>
                <a:cs typeface="Tahoma"/>
              </a:rPr>
              <a:t>!</a:t>
            </a:r>
            <a:r>
              <a:rPr lang="en-GB" sz="1100" spc="-25" dirty="0">
                <a:solidFill>
                  <a:srgbClr val="22373A"/>
                </a:solidFill>
                <a:latin typeface="Tahoma"/>
                <a:cs typeface="Tahoma"/>
              </a:rPr>
              <a:t> </a:t>
            </a:r>
            <a:br>
              <a:rPr lang="en-GB" sz="1100" spc="-25" dirty="0">
                <a:solidFill>
                  <a:srgbClr val="22373A"/>
                </a:solidFill>
                <a:latin typeface="Tahoma"/>
                <a:cs typeface="Tahoma"/>
              </a:rPr>
            </a:br>
            <a:r>
              <a:rPr lang="en-GB" sz="1100" spc="-25" dirty="0">
                <a:solidFill>
                  <a:srgbClr val="22373A"/>
                </a:solidFill>
                <a:latin typeface="Tahoma"/>
                <a:cs typeface="Tahoma"/>
              </a:rPr>
              <a:t>(see slides 31)</a:t>
            </a:r>
            <a:endParaRPr sz="1100" dirty="0">
              <a:latin typeface="Tahoma"/>
              <a:cs typeface="Tahoma"/>
            </a:endParaRPr>
          </a:p>
          <a:p>
            <a:pPr marL="314960" indent="-177800">
              <a:lnSpc>
                <a:spcPct val="100000"/>
              </a:lnSpc>
              <a:spcBef>
                <a:spcPts val="240"/>
              </a:spcBef>
              <a:buChar char="•"/>
              <a:tabLst>
                <a:tab pos="315595" algn="l"/>
              </a:tabLst>
            </a:pPr>
            <a:r>
              <a:rPr sz="1100" spc="-25" dirty="0">
                <a:solidFill>
                  <a:srgbClr val="22373A"/>
                </a:solidFill>
                <a:latin typeface="Tahoma"/>
                <a:cs typeface="Tahoma"/>
              </a:rPr>
              <a:t>Distributions</a:t>
            </a:r>
            <a:r>
              <a:rPr sz="1100" spc="-35" dirty="0">
                <a:solidFill>
                  <a:srgbClr val="22373A"/>
                </a:solidFill>
                <a:latin typeface="Tahoma"/>
                <a:cs typeface="Tahoma"/>
              </a:rPr>
              <a:t> </a:t>
            </a:r>
            <a:r>
              <a:rPr sz="1100" dirty="0">
                <a:solidFill>
                  <a:srgbClr val="22373A"/>
                </a:solidFill>
                <a:latin typeface="Tahoma"/>
                <a:cs typeface="Tahoma"/>
              </a:rPr>
              <a:t>of</a:t>
            </a:r>
            <a:r>
              <a:rPr sz="1100" spc="-25" dirty="0">
                <a:solidFill>
                  <a:srgbClr val="22373A"/>
                </a:solidFill>
                <a:latin typeface="Tahoma"/>
                <a:cs typeface="Tahoma"/>
              </a:rPr>
              <a:t> distributions!</a:t>
            </a:r>
            <a:r>
              <a:rPr sz="1100" spc="80" dirty="0">
                <a:solidFill>
                  <a:srgbClr val="22373A"/>
                </a:solidFill>
                <a:latin typeface="Tahoma"/>
                <a:cs typeface="Tahoma"/>
              </a:rPr>
              <a:t> </a:t>
            </a:r>
            <a:r>
              <a:rPr sz="1100" spc="-10" dirty="0">
                <a:solidFill>
                  <a:srgbClr val="22373A"/>
                </a:solidFill>
                <a:latin typeface="Tahoma"/>
                <a:cs typeface="Tahoma"/>
              </a:rPr>
              <a:t>It’s</a:t>
            </a:r>
            <a:r>
              <a:rPr sz="1100" spc="-30" dirty="0">
                <a:solidFill>
                  <a:srgbClr val="22373A"/>
                </a:solidFill>
                <a:latin typeface="Tahoma"/>
                <a:cs typeface="Tahoma"/>
              </a:rPr>
              <a:t> </a:t>
            </a:r>
            <a:r>
              <a:rPr sz="1100" dirty="0">
                <a:solidFill>
                  <a:srgbClr val="22373A"/>
                </a:solidFill>
                <a:latin typeface="Tahoma"/>
                <a:cs typeface="Tahoma"/>
              </a:rPr>
              <a:t>all</a:t>
            </a:r>
            <a:r>
              <a:rPr sz="1100" spc="-25" dirty="0">
                <a:solidFill>
                  <a:srgbClr val="22373A"/>
                </a:solidFill>
                <a:latin typeface="Tahoma"/>
                <a:cs typeface="Tahoma"/>
              </a:rPr>
              <a:t> </a:t>
            </a:r>
            <a:r>
              <a:rPr sz="1100" spc="-10" dirty="0">
                <a:solidFill>
                  <a:srgbClr val="22373A"/>
                </a:solidFill>
                <a:latin typeface="Tahoma"/>
                <a:cs typeface="Tahoma"/>
              </a:rPr>
              <a:t>nested!</a:t>
            </a:r>
            <a:endParaRPr sz="1100" dirty="0">
              <a:latin typeface="Tahoma"/>
              <a:cs typeface="Tahoma"/>
            </a:endParaRPr>
          </a:p>
          <a:p>
            <a:pPr marL="38100">
              <a:lnSpc>
                <a:spcPct val="100000"/>
              </a:lnSpc>
              <a:spcBef>
                <a:spcPts val="915"/>
              </a:spcBef>
            </a:pPr>
            <a:r>
              <a:rPr sz="1100" i="1" dirty="0">
                <a:solidFill>
                  <a:srgbClr val="22373A"/>
                </a:solidFill>
                <a:latin typeface="Arial"/>
                <a:cs typeface="Arial"/>
              </a:rPr>
              <a:t>Don’t</a:t>
            </a:r>
            <a:r>
              <a:rPr sz="1100" i="1" spc="5" dirty="0">
                <a:solidFill>
                  <a:srgbClr val="22373A"/>
                </a:solidFill>
                <a:latin typeface="Arial"/>
                <a:cs typeface="Arial"/>
              </a:rPr>
              <a:t> </a:t>
            </a:r>
            <a:r>
              <a:rPr sz="1100" i="1" spc="-30" dirty="0">
                <a:solidFill>
                  <a:srgbClr val="22373A"/>
                </a:solidFill>
                <a:latin typeface="Arial"/>
                <a:cs typeface="Arial"/>
              </a:rPr>
              <a:t>worry</a:t>
            </a:r>
            <a:r>
              <a:rPr sz="1100" i="1" spc="10" dirty="0">
                <a:solidFill>
                  <a:srgbClr val="22373A"/>
                </a:solidFill>
                <a:latin typeface="Arial"/>
                <a:cs typeface="Arial"/>
              </a:rPr>
              <a:t> </a:t>
            </a:r>
            <a:r>
              <a:rPr sz="1100" i="1" dirty="0">
                <a:solidFill>
                  <a:srgbClr val="22373A"/>
                </a:solidFill>
                <a:latin typeface="Arial"/>
                <a:cs typeface="Arial"/>
              </a:rPr>
              <a:t>if</a:t>
            </a:r>
            <a:r>
              <a:rPr sz="1100" i="1" spc="10" dirty="0">
                <a:solidFill>
                  <a:srgbClr val="22373A"/>
                </a:solidFill>
                <a:latin typeface="Arial"/>
                <a:cs typeface="Arial"/>
              </a:rPr>
              <a:t> </a:t>
            </a:r>
            <a:r>
              <a:rPr sz="1100" i="1" spc="-45" dirty="0">
                <a:solidFill>
                  <a:srgbClr val="22373A"/>
                </a:solidFill>
                <a:latin typeface="Arial"/>
                <a:cs typeface="Arial"/>
              </a:rPr>
              <a:t>you</a:t>
            </a:r>
            <a:r>
              <a:rPr sz="1100" i="1" spc="5" dirty="0">
                <a:solidFill>
                  <a:srgbClr val="22373A"/>
                </a:solidFill>
                <a:latin typeface="Arial"/>
                <a:cs typeface="Arial"/>
              </a:rPr>
              <a:t> </a:t>
            </a:r>
            <a:r>
              <a:rPr sz="1100" i="1" dirty="0">
                <a:solidFill>
                  <a:srgbClr val="22373A"/>
                </a:solidFill>
                <a:latin typeface="Arial"/>
                <a:cs typeface="Arial"/>
              </a:rPr>
              <a:t>find</a:t>
            </a:r>
            <a:r>
              <a:rPr sz="1100" i="1" spc="10" dirty="0">
                <a:solidFill>
                  <a:srgbClr val="22373A"/>
                </a:solidFill>
                <a:latin typeface="Arial"/>
                <a:cs typeface="Arial"/>
              </a:rPr>
              <a:t> </a:t>
            </a:r>
            <a:r>
              <a:rPr sz="1100" i="1" dirty="0">
                <a:solidFill>
                  <a:srgbClr val="22373A"/>
                </a:solidFill>
                <a:latin typeface="Arial"/>
                <a:cs typeface="Arial"/>
              </a:rPr>
              <a:t>this</a:t>
            </a:r>
            <a:r>
              <a:rPr sz="1100" i="1" spc="10" dirty="0">
                <a:solidFill>
                  <a:srgbClr val="22373A"/>
                </a:solidFill>
                <a:latin typeface="Arial"/>
                <a:cs typeface="Arial"/>
              </a:rPr>
              <a:t> </a:t>
            </a:r>
            <a:r>
              <a:rPr sz="1100" i="1" spc="-40" dirty="0">
                <a:solidFill>
                  <a:srgbClr val="22373A"/>
                </a:solidFill>
                <a:latin typeface="Arial"/>
                <a:cs typeface="Arial"/>
              </a:rPr>
              <a:t>confusing,</a:t>
            </a:r>
            <a:r>
              <a:rPr sz="1100" i="1" spc="10" dirty="0">
                <a:solidFill>
                  <a:srgbClr val="22373A"/>
                </a:solidFill>
                <a:latin typeface="Arial"/>
                <a:cs typeface="Arial"/>
              </a:rPr>
              <a:t> </a:t>
            </a:r>
            <a:r>
              <a:rPr sz="1100" i="1" dirty="0">
                <a:solidFill>
                  <a:srgbClr val="22373A"/>
                </a:solidFill>
                <a:latin typeface="Arial"/>
                <a:cs typeface="Arial"/>
              </a:rPr>
              <a:t>that’s</a:t>
            </a:r>
            <a:r>
              <a:rPr sz="1100" i="1" spc="5" dirty="0">
                <a:solidFill>
                  <a:srgbClr val="22373A"/>
                </a:solidFill>
                <a:latin typeface="Arial"/>
                <a:cs typeface="Arial"/>
              </a:rPr>
              <a:t> </a:t>
            </a:r>
            <a:r>
              <a:rPr sz="1100" i="1" spc="-10" dirty="0">
                <a:solidFill>
                  <a:srgbClr val="22373A"/>
                </a:solidFill>
                <a:latin typeface="Arial"/>
                <a:cs typeface="Arial"/>
              </a:rPr>
              <a:t>natural!</a:t>
            </a:r>
            <a:endParaRPr sz="1100" dirty="0">
              <a:latin typeface="Arial"/>
              <a:cs typeface="Arial"/>
            </a:endParaRPr>
          </a:p>
        </p:txBody>
      </p:sp>
    </p:spTree>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67294" y="1408224"/>
            <a:ext cx="2604555" cy="232756"/>
          </a:xfrm>
          <a:prstGeom prst="rect">
            <a:avLst/>
          </a:prstGeom>
        </p:spPr>
        <p:txBody>
          <a:bodyPr vert="horz" wrap="square" lIns="0" tIns="17145" rIns="0" bIns="0" rtlCol="0">
            <a:spAutoFit/>
          </a:bodyPr>
          <a:lstStyle/>
          <a:p>
            <a:pPr marL="12700">
              <a:lnSpc>
                <a:spcPct val="100000"/>
              </a:lnSpc>
              <a:spcBef>
                <a:spcPts val="135"/>
              </a:spcBef>
            </a:pPr>
            <a:r>
              <a:rPr sz="1400" b="1" spc="-30" dirty="0">
                <a:solidFill>
                  <a:srgbClr val="22373A"/>
                </a:solidFill>
                <a:latin typeface="Arial"/>
                <a:cs typeface="Arial"/>
                <a:hlinkClick r:id="rId2" action="ppaction://hlinksldjump"/>
              </a:rPr>
              <a:t>Example</a:t>
            </a:r>
            <a:r>
              <a:rPr lang="en-GB" sz="1400" b="1" spc="-30" dirty="0">
                <a:solidFill>
                  <a:srgbClr val="22373A"/>
                </a:solidFill>
                <a:latin typeface="Arial"/>
                <a:cs typeface="Arial"/>
              </a:rPr>
              <a:t> </a:t>
            </a:r>
            <a:r>
              <a:rPr lang="en-GB" sz="1400" spc="-30" dirty="0">
                <a:solidFill>
                  <a:srgbClr val="FF0000"/>
                </a:solidFill>
                <a:latin typeface="Arial"/>
                <a:cs typeface="Arial"/>
              </a:rPr>
              <a:t>setting priors</a:t>
            </a:r>
            <a:endParaRPr sz="1400" dirty="0">
              <a:solidFill>
                <a:srgbClr val="FF0000"/>
              </a:solidFill>
              <a:latin typeface="Arial"/>
              <a:cs typeface="Arial"/>
            </a:endParaRPr>
          </a:p>
        </p:txBody>
      </p:sp>
      <p:grpSp>
        <p:nvGrpSpPr>
          <p:cNvPr id="3" name="object 3"/>
          <p:cNvGrpSpPr/>
          <p:nvPr/>
        </p:nvGrpSpPr>
        <p:grpSpPr>
          <a:xfrm>
            <a:off x="779995" y="1776457"/>
            <a:ext cx="3048635" cy="5080"/>
            <a:chOff x="779995" y="1776457"/>
            <a:chExt cx="3048635" cy="5080"/>
          </a:xfrm>
        </p:grpSpPr>
        <p:sp>
          <p:nvSpPr>
            <p:cNvPr id="4" name="object 4"/>
            <p:cNvSpPr/>
            <p:nvPr/>
          </p:nvSpPr>
          <p:spPr>
            <a:xfrm>
              <a:off x="779995" y="1776457"/>
              <a:ext cx="3048635" cy="5080"/>
            </a:xfrm>
            <a:custGeom>
              <a:avLst/>
              <a:gdLst/>
              <a:ahLst/>
              <a:cxnLst/>
              <a:rect l="l" t="t" r="r" b="b"/>
              <a:pathLst>
                <a:path w="3048635" h="5080">
                  <a:moveTo>
                    <a:pt x="0" y="5060"/>
                  </a:moveTo>
                  <a:lnTo>
                    <a:pt x="0" y="0"/>
                  </a:lnTo>
                  <a:lnTo>
                    <a:pt x="3048038" y="0"/>
                  </a:lnTo>
                  <a:lnTo>
                    <a:pt x="3048038" y="5060"/>
                  </a:lnTo>
                  <a:lnTo>
                    <a:pt x="0" y="5060"/>
                  </a:lnTo>
                  <a:close/>
                </a:path>
              </a:pathLst>
            </a:custGeom>
            <a:solidFill>
              <a:srgbClr val="D5C5B6"/>
            </a:solidFill>
          </p:spPr>
          <p:txBody>
            <a:bodyPr wrap="square" lIns="0" tIns="0" rIns="0" bIns="0" rtlCol="0"/>
            <a:lstStyle/>
            <a:p>
              <a:endParaRPr dirty="0"/>
            </a:p>
          </p:txBody>
        </p:sp>
        <p:sp>
          <p:nvSpPr>
            <p:cNvPr id="5" name="object 5"/>
            <p:cNvSpPr/>
            <p:nvPr/>
          </p:nvSpPr>
          <p:spPr>
            <a:xfrm>
              <a:off x="779995" y="1776457"/>
              <a:ext cx="926465" cy="5080"/>
            </a:xfrm>
            <a:custGeom>
              <a:avLst/>
              <a:gdLst/>
              <a:ahLst/>
              <a:cxnLst/>
              <a:rect l="l" t="t" r="r" b="b"/>
              <a:pathLst>
                <a:path w="926464" h="5080">
                  <a:moveTo>
                    <a:pt x="0" y="5060"/>
                  </a:moveTo>
                  <a:lnTo>
                    <a:pt x="0" y="0"/>
                  </a:lnTo>
                  <a:lnTo>
                    <a:pt x="926001" y="0"/>
                  </a:lnTo>
                  <a:lnTo>
                    <a:pt x="926001" y="5060"/>
                  </a:lnTo>
                  <a:lnTo>
                    <a:pt x="0" y="5060"/>
                  </a:lnTo>
                  <a:close/>
                </a:path>
              </a:pathLst>
            </a:custGeom>
            <a:solidFill>
              <a:srgbClr val="EB801A"/>
            </a:solidFill>
          </p:spPr>
          <p:txBody>
            <a:bodyPr wrap="square" lIns="0" tIns="0" rIns="0" bIns="0" rtlCol="0"/>
            <a:lstStyle/>
            <a:p>
              <a:endParaRPr dirty="0"/>
            </a:p>
          </p:txBody>
        </p:sp>
      </p:grpSp>
    </p:spTree>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327785" cy="207645"/>
          </a:xfrm>
          <a:prstGeom prst="rect">
            <a:avLst/>
          </a:prstGeom>
        </p:spPr>
        <p:txBody>
          <a:bodyPr vert="horz" wrap="square" lIns="0" tIns="12065" rIns="0" bIns="0" rtlCol="0">
            <a:spAutoFit/>
          </a:bodyPr>
          <a:lstStyle/>
          <a:p>
            <a:pPr marL="12700">
              <a:lnSpc>
                <a:spcPct val="100000"/>
              </a:lnSpc>
              <a:spcBef>
                <a:spcPts val="95"/>
              </a:spcBef>
            </a:pPr>
            <a:r>
              <a:rPr dirty="0"/>
              <a:t>The</a:t>
            </a:r>
            <a:r>
              <a:rPr spc="20" dirty="0"/>
              <a:t> </a:t>
            </a:r>
            <a:r>
              <a:rPr spc="-20" dirty="0"/>
              <a:t>plan</a:t>
            </a:r>
            <a:r>
              <a:rPr spc="25" dirty="0"/>
              <a:t> </a:t>
            </a:r>
            <a:r>
              <a:rPr dirty="0"/>
              <a:t>for</a:t>
            </a:r>
            <a:r>
              <a:rPr spc="20" dirty="0"/>
              <a:t> </a:t>
            </a:r>
            <a:r>
              <a:rPr spc="-25" dirty="0"/>
              <a:t>today</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91440">
              <a:lnSpc>
                <a:spcPct val="100000"/>
              </a:lnSpc>
              <a:spcBef>
                <a:spcPts val="219"/>
              </a:spcBef>
            </a:pPr>
            <a:r>
              <a:rPr dirty="0"/>
              <a:t>2</a:t>
            </a:r>
          </a:p>
        </p:txBody>
      </p:sp>
      <p:sp>
        <p:nvSpPr>
          <p:cNvPr id="3" name="object 3"/>
          <p:cNvSpPr txBox="1">
            <a:spLocks noGrp="1"/>
          </p:cNvSpPr>
          <p:nvPr>
            <p:ph type="body" idx="1"/>
          </p:nvPr>
        </p:nvSpPr>
        <p:spPr>
          <a:prstGeom prst="rect">
            <a:avLst/>
          </a:prstGeom>
        </p:spPr>
        <p:txBody>
          <a:bodyPr vert="horz" wrap="square" lIns="0" tIns="50077" rIns="0" bIns="0" rtlCol="0">
            <a:spAutoFit/>
          </a:bodyPr>
          <a:lstStyle/>
          <a:p>
            <a:pPr marL="13970">
              <a:lnSpc>
                <a:spcPct val="100000"/>
              </a:lnSpc>
              <a:spcBef>
                <a:spcPts val="90"/>
              </a:spcBef>
            </a:pPr>
            <a:r>
              <a:rPr spc="-30" dirty="0"/>
              <a:t>Today</a:t>
            </a:r>
            <a:r>
              <a:rPr spc="-55" dirty="0"/>
              <a:t> </a:t>
            </a:r>
            <a:r>
              <a:rPr dirty="0"/>
              <a:t>is</a:t>
            </a:r>
            <a:r>
              <a:rPr spc="-55" dirty="0"/>
              <a:t> </a:t>
            </a:r>
            <a:r>
              <a:rPr spc="-20" dirty="0"/>
              <a:t>mainly</a:t>
            </a:r>
            <a:r>
              <a:rPr spc="-55" dirty="0"/>
              <a:t> </a:t>
            </a:r>
            <a:r>
              <a:rPr spc="-10" dirty="0"/>
              <a:t>theory.</a:t>
            </a:r>
          </a:p>
          <a:p>
            <a:pPr marL="295910" indent="-177800">
              <a:lnSpc>
                <a:spcPct val="100000"/>
              </a:lnSpc>
              <a:spcBef>
                <a:spcPts val="915"/>
              </a:spcBef>
              <a:buChar char="•"/>
              <a:tabLst>
                <a:tab pos="296545" algn="l"/>
              </a:tabLst>
            </a:pPr>
            <a:r>
              <a:rPr spc="-40" dirty="0"/>
              <a:t>Bayesian</a:t>
            </a:r>
            <a:r>
              <a:rPr spc="-35" dirty="0"/>
              <a:t> </a:t>
            </a:r>
            <a:r>
              <a:rPr spc="-40" dirty="0"/>
              <a:t>and </a:t>
            </a:r>
            <a:r>
              <a:rPr spc="-10" dirty="0"/>
              <a:t>Frequentists</a:t>
            </a:r>
          </a:p>
          <a:p>
            <a:pPr marL="295910" indent="-177800">
              <a:lnSpc>
                <a:spcPct val="100000"/>
              </a:lnSpc>
              <a:spcBef>
                <a:spcPts val="240"/>
              </a:spcBef>
              <a:buChar char="•"/>
              <a:tabLst>
                <a:tab pos="296545" algn="l"/>
              </a:tabLst>
            </a:pPr>
            <a:r>
              <a:rPr spc="-50" dirty="0"/>
              <a:t>Bayes</a:t>
            </a:r>
            <a:r>
              <a:rPr spc="-5" dirty="0"/>
              <a:t> </a:t>
            </a:r>
            <a:r>
              <a:rPr spc="-10" dirty="0"/>
              <a:t>Theorem</a:t>
            </a:r>
          </a:p>
          <a:p>
            <a:pPr marL="295910" indent="-177800">
              <a:lnSpc>
                <a:spcPct val="100000"/>
              </a:lnSpc>
              <a:spcBef>
                <a:spcPts val="235"/>
              </a:spcBef>
              <a:buChar char="•"/>
              <a:tabLst>
                <a:tab pos="296545" algn="l"/>
              </a:tabLst>
            </a:pPr>
            <a:r>
              <a:rPr spc="-10" dirty="0"/>
              <a:t>Priors</a:t>
            </a:r>
          </a:p>
          <a:p>
            <a:pPr marL="295910" indent="-177800">
              <a:lnSpc>
                <a:spcPct val="100000"/>
              </a:lnSpc>
              <a:spcBef>
                <a:spcPts val="240"/>
              </a:spcBef>
              <a:buChar char="•"/>
              <a:tabLst>
                <a:tab pos="296545" algn="l"/>
              </a:tabLst>
            </a:pPr>
            <a:r>
              <a:rPr spc="-40" dirty="0"/>
              <a:t>Bayesian</a:t>
            </a:r>
            <a:r>
              <a:rPr spc="-35" dirty="0"/>
              <a:t> </a:t>
            </a:r>
            <a:r>
              <a:rPr spc="-30" dirty="0"/>
              <a:t>Linear</a:t>
            </a:r>
            <a:r>
              <a:rPr spc="-40" dirty="0"/>
              <a:t> </a:t>
            </a:r>
            <a:r>
              <a:rPr spc="-10" dirty="0"/>
              <a:t>Models</a:t>
            </a:r>
          </a:p>
          <a:p>
            <a:pPr marL="13970">
              <a:lnSpc>
                <a:spcPct val="100000"/>
              </a:lnSpc>
              <a:spcBef>
                <a:spcPts val="915"/>
              </a:spcBef>
            </a:pPr>
            <a:r>
              <a:rPr spc="-50" dirty="0"/>
              <a:t>Tomorrow</a:t>
            </a:r>
            <a:r>
              <a:rPr spc="-40" dirty="0"/>
              <a:t> </a:t>
            </a:r>
            <a:r>
              <a:rPr dirty="0"/>
              <a:t>will</a:t>
            </a:r>
            <a:r>
              <a:rPr spc="-25" dirty="0"/>
              <a:t> </a:t>
            </a:r>
            <a:r>
              <a:rPr spc="-20" dirty="0"/>
              <a:t>be</a:t>
            </a:r>
            <a:r>
              <a:rPr spc="-25" dirty="0"/>
              <a:t> </a:t>
            </a:r>
            <a:r>
              <a:rPr spc="-65" dirty="0"/>
              <a:t>more</a:t>
            </a:r>
            <a:r>
              <a:rPr spc="-25" dirty="0"/>
              <a:t> </a:t>
            </a:r>
            <a:r>
              <a:rPr spc="-10" dirty="0"/>
              <a:t>practical.</a:t>
            </a:r>
          </a:p>
          <a:p>
            <a:pPr marL="19050" marR="5080" indent="-6985">
              <a:lnSpc>
                <a:spcPct val="118000"/>
              </a:lnSpc>
              <a:spcBef>
                <a:spcPts val="680"/>
              </a:spcBef>
            </a:pPr>
            <a:r>
              <a:rPr spc="-30" dirty="0"/>
              <a:t>We</a:t>
            </a:r>
            <a:r>
              <a:rPr spc="15" dirty="0"/>
              <a:t> </a:t>
            </a:r>
            <a:r>
              <a:rPr dirty="0"/>
              <a:t>will</a:t>
            </a:r>
            <a:r>
              <a:rPr spc="15" dirty="0"/>
              <a:t> </a:t>
            </a:r>
            <a:r>
              <a:rPr spc="-45" dirty="0"/>
              <a:t>be</a:t>
            </a:r>
            <a:r>
              <a:rPr spc="20" dirty="0"/>
              <a:t> </a:t>
            </a:r>
            <a:r>
              <a:rPr spc="-60" dirty="0"/>
              <a:t>using</a:t>
            </a:r>
            <a:r>
              <a:rPr spc="10" dirty="0"/>
              <a:t> </a:t>
            </a:r>
            <a:r>
              <a:rPr spc="-35" dirty="0"/>
              <a:t>the</a:t>
            </a:r>
            <a:r>
              <a:rPr spc="15" dirty="0"/>
              <a:t> </a:t>
            </a:r>
            <a:r>
              <a:rPr spc="65" dirty="0">
                <a:latin typeface="Palatino Linotype"/>
                <a:cs typeface="Palatino Linotype"/>
              </a:rPr>
              <a:t>tidyverse</a:t>
            </a:r>
            <a:r>
              <a:rPr spc="85" dirty="0">
                <a:latin typeface="Palatino Linotype"/>
                <a:cs typeface="Palatino Linotype"/>
              </a:rPr>
              <a:t> </a:t>
            </a:r>
            <a:r>
              <a:rPr spc="-45" dirty="0"/>
              <a:t>and</a:t>
            </a:r>
            <a:r>
              <a:rPr spc="10" dirty="0"/>
              <a:t> </a:t>
            </a:r>
            <a:r>
              <a:rPr dirty="0">
                <a:latin typeface="Palatino Linotype"/>
                <a:cs typeface="Palatino Linotype"/>
              </a:rPr>
              <a:t>tidybayes</a:t>
            </a:r>
            <a:r>
              <a:rPr spc="80" dirty="0">
                <a:latin typeface="Palatino Linotype"/>
                <a:cs typeface="Palatino Linotype"/>
              </a:rPr>
              <a:t> </a:t>
            </a:r>
            <a:r>
              <a:rPr spc="-60" dirty="0"/>
              <a:t>packages.</a:t>
            </a:r>
            <a:r>
              <a:rPr spc="140" dirty="0"/>
              <a:t> </a:t>
            </a:r>
            <a:r>
              <a:rPr spc="-30" dirty="0"/>
              <a:t>We</a:t>
            </a:r>
            <a:r>
              <a:rPr spc="15" dirty="0"/>
              <a:t> </a:t>
            </a:r>
            <a:r>
              <a:rPr spc="-20" dirty="0"/>
              <a:t>will </a:t>
            </a:r>
            <a:r>
              <a:rPr spc="-30" dirty="0"/>
              <a:t>also </a:t>
            </a:r>
            <a:r>
              <a:rPr spc="-65" dirty="0"/>
              <a:t>need</a:t>
            </a:r>
            <a:r>
              <a:rPr spc="-20" dirty="0"/>
              <a:t> </a:t>
            </a:r>
            <a:r>
              <a:rPr dirty="0"/>
              <a:t>to</a:t>
            </a:r>
            <a:r>
              <a:rPr spc="-25" dirty="0"/>
              <a:t> </a:t>
            </a:r>
            <a:r>
              <a:rPr spc="-70" dirty="0"/>
              <a:t>use</a:t>
            </a:r>
            <a:r>
              <a:rPr spc="-15" dirty="0"/>
              <a:t> </a:t>
            </a:r>
            <a:r>
              <a:rPr spc="60" dirty="0">
                <a:latin typeface="Palatino Linotype"/>
                <a:cs typeface="Palatino Linotype"/>
              </a:rPr>
              <a:t>rstan</a:t>
            </a:r>
            <a:r>
              <a:rPr spc="60" dirty="0"/>
              <a:t>,</a:t>
            </a:r>
            <a:r>
              <a:rPr spc="-25" dirty="0"/>
              <a:t> which</a:t>
            </a:r>
            <a:r>
              <a:rPr spc="-20" dirty="0"/>
              <a:t> </a:t>
            </a:r>
            <a:r>
              <a:rPr spc="-50" dirty="0"/>
              <a:t>requires</a:t>
            </a:r>
            <a:r>
              <a:rPr spc="-20" dirty="0"/>
              <a:t> </a:t>
            </a:r>
            <a:r>
              <a:rPr spc="-10" dirty="0">
                <a:latin typeface="Palatino Linotype"/>
                <a:cs typeface="Palatino Linotype"/>
              </a:rPr>
              <a:t>rTools</a:t>
            </a:r>
            <a:r>
              <a:rPr spc="-10" dirty="0"/>
              <a:t>.</a:t>
            </a:r>
          </a:p>
          <a:p>
            <a:pPr marL="19050">
              <a:lnSpc>
                <a:spcPct val="100000"/>
              </a:lnSpc>
              <a:spcBef>
                <a:spcPts val="915"/>
              </a:spcBef>
            </a:pPr>
            <a:r>
              <a:rPr i="1" spc="-65" dirty="0">
                <a:latin typeface="Arial"/>
                <a:cs typeface="Arial"/>
              </a:rPr>
              <a:t>Does</a:t>
            </a:r>
            <a:r>
              <a:rPr i="1" spc="-5" dirty="0">
                <a:latin typeface="Arial"/>
                <a:cs typeface="Arial"/>
              </a:rPr>
              <a:t> </a:t>
            </a:r>
            <a:r>
              <a:rPr i="1" spc="-50" dirty="0">
                <a:latin typeface="Arial"/>
                <a:cs typeface="Arial"/>
              </a:rPr>
              <a:t>everybody</a:t>
            </a:r>
            <a:r>
              <a:rPr i="1" spc="-5" dirty="0">
                <a:latin typeface="Arial"/>
                <a:cs typeface="Arial"/>
              </a:rPr>
              <a:t> </a:t>
            </a:r>
            <a:r>
              <a:rPr i="1" spc="-65" dirty="0">
                <a:latin typeface="Arial"/>
                <a:cs typeface="Arial"/>
              </a:rPr>
              <a:t>have</a:t>
            </a:r>
            <a:r>
              <a:rPr i="1" spc="-5" dirty="0">
                <a:latin typeface="Arial"/>
                <a:cs typeface="Arial"/>
              </a:rPr>
              <a:t> </a:t>
            </a:r>
            <a:r>
              <a:rPr i="1" spc="-60" dirty="0">
                <a:latin typeface="Arial"/>
                <a:cs typeface="Arial"/>
              </a:rPr>
              <a:t>these</a:t>
            </a:r>
            <a:r>
              <a:rPr i="1" dirty="0">
                <a:latin typeface="Arial"/>
                <a:cs typeface="Arial"/>
              </a:rPr>
              <a:t> </a:t>
            </a:r>
            <a:r>
              <a:rPr i="1" spc="-10" dirty="0">
                <a:latin typeface="Arial"/>
                <a:cs typeface="Arial"/>
              </a:rPr>
              <a:t>installed?</a:t>
            </a:r>
          </a:p>
        </p:txBody>
      </p:sp>
    </p:spTree>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55" dirty="0"/>
              <a:t>Exercise:</a:t>
            </a:r>
            <a:r>
              <a:rPr spc="210" dirty="0"/>
              <a:t> </a:t>
            </a:r>
            <a:r>
              <a:rPr spc="-35" dirty="0"/>
              <a:t>Students</a:t>
            </a:r>
            <a:r>
              <a:rPr spc="75" dirty="0"/>
              <a:t> </a:t>
            </a:r>
            <a:r>
              <a:rPr dirty="0"/>
              <a:t>at</a:t>
            </a:r>
            <a:r>
              <a:rPr spc="85" dirty="0"/>
              <a:t> </a:t>
            </a:r>
            <a:r>
              <a:rPr dirty="0"/>
              <a:t>a</a:t>
            </a:r>
            <a:r>
              <a:rPr spc="80" dirty="0"/>
              <a:t> </a:t>
            </a:r>
            <a:r>
              <a:rPr dirty="0"/>
              <a:t>UK</a:t>
            </a:r>
            <a:r>
              <a:rPr spc="75" dirty="0"/>
              <a:t> </a:t>
            </a:r>
            <a:r>
              <a:rPr spc="-25" dirty="0"/>
              <a:t>University</a:t>
            </a:r>
          </a:p>
        </p:txBody>
      </p:sp>
      <p:sp>
        <p:nvSpPr>
          <p:cNvPr id="3" name="object 3"/>
          <p:cNvSpPr txBox="1"/>
          <p:nvPr/>
        </p:nvSpPr>
        <p:spPr>
          <a:xfrm>
            <a:off x="344408" y="608884"/>
            <a:ext cx="3604260" cy="889859"/>
          </a:xfrm>
          <a:prstGeom prst="rect">
            <a:avLst/>
          </a:prstGeom>
        </p:spPr>
        <p:txBody>
          <a:bodyPr vert="horz" wrap="square" lIns="0" tIns="11430" rIns="0" bIns="0" rtlCol="0">
            <a:spAutoFit/>
          </a:bodyPr>
          <a:lstStyle/>
          <a:p>
            <a:pPr marL="19050">
              <a:lnSpc>
                <a:spcPct val="100000"/>
              </a:lnSpc>
              <a:spcBef>
                <a:spcPts val="90"/>
              </a:spcBef>
            </a:pPr>
            <a:r>
              <a:rPr sz="1100" spc="-20" dirty="0">
                <a:solidFill>
                  <a:srgbClr val="22373A"/>
                </a:solidFill>
                <a:latin typeface="Tahoma"/>
                <a:cs typeface="Tahoma"/>
              </a:rPr>
              <a:t>One</a:t>
            </a:r>
            <a:r>
              <a:rPr sz="1100" spc="-30" dirty="0">
                <a:solidFill>
                  <a:srgbClr val="22373A"/>
                </a:solidFill>
                <a:latin typeface="Tahoma"/>
                <a:cs typeface="Tahoma"/>
              </a:rPr>
              <a:t> </a:t>
            </a:r>
            <a:r>
              <a:rPr sz="1100" spc="-55" dirty="0">
                <a:solidFill>
                  <a:srgbClr val="22373A"/>
                </a:solidFill>
                <a:latin typeface="Tahoma"/>
                <a:cs typeface="Tahoma"/>
              </a:rPr>
              <a:t>approach</a:t>
            </a:r>
            <a:r>
              <a:rPr sz="1100" spc="-20" dirty="0">
                <a:solidFill>
                  <a:srgbClr val="22373A"/>
                </a:solidFill>
                <a:latin typeface="Tahoma"/>
                <a:cs typeface="Tahoma"/>
              </a:rPr>
              <a:t> </a:t>
            </a:r>
            <a:r>
              <a:rPr sz="1100" dirty="0">
                <a:solidFill>
                  <a:srgbClr val="22373A"/>
                </a:solidFill>
                <a:latin typeface="Tahoma"/>
                <a:cs typeface="Tahoma"/>
              </a:rPr>
              <a:t>is</a:t>
            </a:r>
            <a:r>
              <a:rPr sz="1100" spc="-25" dirty="0">
                <a:solidFill>
                  <a:srgbClr val="22373A"/>
                </a:solidFill>
                <a:latin typeface="Tahoma"/>
                <a:cs typeface="Tahoma"/>
              </a:rPr>
              <a:t> </a:t>
            </a:r>
            <a:r>
              <a:rPr sz="1100" dirty="0">
                <a:solidFill>
                  <a:srgbClr val="22373A"/>
                </a:solidFill>
                <a:latin typeface="Tahoma"/>
                <a:cs typeface="Tahoma"/>
              </a:rPr>
              <a:t>to</a:t>
            </a:r>
            <a:r>
              <a:rPr sz="1100" spc="-25" dirty="0">
                <a:solidFill>
                  <a:srgbClr val="22373A"/>
                </a:solidFill>
                <a:latin typeface="Tahoma"/>
                <a:cs typeface="Tahoma"/>
              </a:rPr>
              <a:t> </a:t>
            </a:r>
            <a:r>
              <a:rPr sz="1100" spc="-10" dirty="0">
                <a:solidFill>
                  <a:srgbClr val="22373A"/>
                </a:solidFill>
                <a:latin typeface="Tahoma"/>
                <a:cs typeface="Tahoma"/>
              </a:rPr>
              <a:t>“</a:t>
            </a:r>
            <a:r>
              <a:rPr sz="1100" spc="-10" dirty="0">
                <a:solidFill>
                  <a:srgbClr val="FF0000"/>
                </a:solidFill>
                <a:latin typeface="Tahoma"/>
                <a:cs typeface="Tahoma"/>
              </a:rPr>
              <a:t>guesstimate</a:t>
            </a:r>
            <a:r>
              <a:rPr sz="1100" spc="-10" dirty="0">
                <a:solidFill>
                  <a:srgbClr val="22373A"/>
                </a:solidFill>
                <a:latin typeface="Tahoma"/>
                <a:cs typeface="Tahoma"/>
              </a:rPr>
              <a:t>.”</a:t>
            </a:r>
            <a:endParaRPr sz="1100" dirty="0">
              <a:latin typeface="Tahoma"/>
              <a:cs typeface="Tahoma"/>
            </a:endParaRPr>
          </a:p>
          <a:p>
            <a:pPr marL="19050" marR="5080" indent="-6985">
              <a:lnSpc>
                <a:spcPct val="118000"/>
              </a:lnSpc>
              <a:spcBef>
                <a:spcPts val="675"/>
              </a:spcBef>
            </a:pPr>
            <a:r>
              <a:rPr sz="1100" dirty="0">
                <a:solidFill>
                  <a:srgbClr val="22373A"/>
                </a:solidFill>
                <a:latin typeface="Tahoma"/>
                <a:cs typeface="Tahoma"/>
              </a:rPr>
              <a:t>We</a:t>
            </a:r>
            <a:r>
              <a:rPr sz="1100" spc="-90" dirty="0">
                <a:solidFill>
                  <a:srgbClr val="22373A"/>
                </a:solidFill>
                <a:latin typeface="Tahoma"/>
                <a:cs typeface="Tahoma"/>
              </a:rPr>
              <a:t> </a:t>
            </a:r>
            <a:r>
              <a:rPr sz="1100" dirty="0">
                <a:solidFill>
                  <a:srgbClr val="22373A"/>
                </a:solidFill>
                <a:latin typeface="Tahoma"/>
                <a:cs typeface="Tahoma"/>
              </a:rPr>
              <a:t>will</a:t>
            </a:r>
            <a:r>
              <a:rPr sz="1100" spc="-50" dirty="0">
                <a:solidFill>
                  <a:srgbClr val="22373A"/>
                </a:solidFill>
                <a:latin typeface="Tahoma"/>
                <a:cs typeface="Tahoma"/>
              </a:rPr>
              <a:t> </a:t>
            </a:r>
            <a:r>
              <a:rPr sz="1100" spc="-70" dirty="0">
                <a:solidFill>
                  <a:srgbClr val="22373A"/>
                </a:solidFill>
                <a:latin typeface="Tahoma"/>
                <a:cs typeface="Tahoma"/>
              </a:rPr>
              <a:t>assume</a:t>
            </a:r>
            <a:r>
              <a:rPr sz="1100" spc="-20" dirty="0">
                <a:solidFill>
                  <a:srgbClr val="22373A"/>
                </a:solidFill>
                <a:latin typeface="Tahoma"/>
                <a:cs typeface="Tahoma"/>
              </a:rPr>
              <a:t> </a:t>
            </a:r>
            <a:r>
              <a:rPr sz="1100" dirty="0">
                <a:solidFill>
                  <a:srgbClr val="22373A"/>
                </a:solidFill>
                <a:latin typeface="Tahoma"/>
                <a:cs typeface="Tahoma"/>
              </a:rPr>
              <a:t>that</a:t>
            </a:r>
            <a:r>
              <a:rPr sz="1100" spc="-3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20" dirty="0">
                <a:solidFill>
                  <a:srgbClr val="22373A"/>
                </a:solidFill>
                <a:latin typeface="Tahoma"/>
                <a:cs typeface="Tahoma"/>
              </a:rPr>
              <a:t>can</a:t>
            </a:r>
            <a:r>
              <a:rPr sz="1100" spc="-35" dirty="0">
                <a:solidFill>
                  <a:srgbClr val="22373A"/>
                </a:solidFill>
                <a:latin typeface="Tahoma"/>
                <a:cs typeface="Tahoma"/>
              </a:rPr>
              <a:t> model </a:t>
            </a:r>
            <a:r>
              <a:rPr sz="1100" spc="-10" dirty="0">
                <a:solidFill>
                  <a:srgbClr val="22373A"/>
                </a:solidFill>
                <a:latin typeface="Tahoma"/>
                <a:cs typeface="Tahoma"/>
              </a:rPr>
              <a:t>the</a:t>
            </a:r>
            <a:r>
              <a:rPr sz="1100" spc="-35" dirty="0">
                <a:solidFill>
                  <a:srgbClr val="22373A"/>
                </a:solidFill>
                <a:latin typeface="Tahoma"/>
                <a:cs typeface="Tahoma"/>
              </a:rPr>
              <a:t> </a:t>
            </a:r>
            <a:r>
              <a:rPr sz="1100" spc="-55" dirty="0">
                <a:solidFill>
                  <a:srgbClr val="22373A"/>
                </a:solidFill>
                <a:latin typeface="Tahoma"/>
                <a:cs typeface="Tahoma"/>
              </a:rPr>
              <a:t>number</a:t>
            </a:r>
            <a:r>
              <a:rPr sz="1100" spc="-30" dirty="0">
                <a:solidFill>
                  <a:srgbClr val="22373A"/>
                </a:solidFill>
                <a:latin typeface="Tahoma"/>
                <a:cs typeface="Tahoma"/>
              </a:rPr>
              <a:t> </a:t>
            </a:r>
            <a:r>
              <a:rPr sz="1100" dirty="0">
                <a:solidFill>
                  <a:srgbClr val="22373A"/>
                </a:solidFill>
                <a:latin typeface="Tahoma"/>
                <a:cs typeface="Tahoma"/>
              </a:rPr>
              <a:t>of</a:t>
            </a:r>
            <a:r>
              <a:rPr sz="1100" spc="-35" dirty="0">
                <a:solidFill>
                  <a:srgbClr val="22373A"/>
                </a:solidFill>
                <a:latin typeface="Tahoma"/>
                <a:cs typeface="Tahoma"/>
              </a:rPr>
              <a:t> </a:t>
            </a:r>
            <a:r>
              <a:rPr sz="1100" spc="-40" dirty="0">
                <a:solidFill>
                  <a:srgbClr val="22373A"/>
                </a:solidFill>
                <a:latin typeface="Tahoma"/>
                <a:cs typeface="Tahoma"/>
              </a:rPr>
              <a:t>students </a:t>
            </a:r>
            <a:r>
              <a:rPr sz="1100" spc="-25" dirty="0">
                <a:solidFill>
                  <a:srgbClr val="22373A"/>
                </a:solidFill>
                <a:latin typeface="Tahoma"/>
                <a:cs typeface="Tahoma"/>
              </a:rPr>
              <a:t>at </a:t>
            </a:r>
            <a:r>
              <a:rPr sz="1100" spc="-40" dirty="0">
                <a:solidFill>
                  <a:srgbClr val="22373A"/>
                </a:solidFill>
                <a:latin typeface="Tahoma"/>
                <a:cs typeface="Tahoma"/>
              </a:rPr>
              <a:t>different</a:t>
            </a:r>
            <a:r>
              <a:rPr sz="1100" spc="-25" dirty="0">
                <a:solidFill>
                  <a:srgbClr val="22373A"/>
                </a:solidFill>
                <a:latin typeface="Tahoma"/>
                <a:cs typeface="Tahoma"/>
              </a:rPr>
              <a:t> </a:t>
            </a:r>
            <a:r>
              <a:rPr sz="1100" spc="-45" dirty="0">
                <a:solidFill>
                  <a:srgbClr val="22373A"/>
                </a:solidFill>
                <a:latin typeface="Tahoma"/>
                <a:cs typeface="Tahoma"/>
              </a:rPr>
              <a:t>universities</a:t>
            </a:r>
            <a:r>
              <a:rPr sz="1100" spc="-25" dirty="0">
                <a:solidFill>
                  <a:srgbClr val="22373A"/>
                </a:solidFill>
                <a:latin typeface="Tahoma"/>
                <a:cs typeface="Tahoma"/>
              </a:rPr>
              <a:t> </a:t>
            </a:r>
            <a:r>
              <a:rPr sz="1100" spc="-45" dirty="0">
                <a:solidFill>
                  <a:srgbClr val="22373A"/>
                </a:solidFill>
                <a:latin typeface="Tahoma"/>
                <a:cs typeface="Tahoma"/>
              </a:rPr>
              <a:t>using</a:t>
            </a:r>
            <a:r>
              <a:rPr sz="1100" spc="-15" dirty="0">
                <a:solidFill>
                  <a:srgbClr val="22373A"/>
                </a:solidFill>
                <a:latin typeface="Tahoma"/>
                <a:cs typeface="Tahoma"/>
              </a:rPr>
              <a:t> </a:t>
            </a:r>
            <a:r>
              <a:rPr sz="1100" dirty="0">
                <a:solidFill>
                  <a:srgbClr val="22373A"/>
                </a:solidFill>
                <a:latin typeface="Tahoma"/>
                <a:cs typeface="Tahoma"/>
              </a:rPr>
              <a:t>a</a:t>
            </a:r>
            <a:r>
              <a:rPr sz="1100" spc="-25" dirty="0">
                <a:solidFill>
                  <a:srgbClr val="22373A"/>
                </a:solidFill>
                <a:latin typeface="Tahoma"/>
                <a:cs typeface="Tahoma"/>
              </a:rPr>
              <a:t> </a:t>
            </a:r>
            <a:r>
              <a:rPr sz="1100" spc="-40" dirty="0">
                <a:solidFill>
                  <a:srgbClr val="22373A"/>
                </a:solidFill>
                <a:latin typeface="Tahoma"/>
                <a:cs typeface="Tahoma"/>
              </a:rPr>
              <a:t>normal</a:t>
            </a:r>
            <a:r>
              <a:rPr sz="1100" spc="-20" dirty="0">
                <a:solidFill>
                  <a:srgbClr val="22373A"/>
                </a:solidFill>
                <a:latin typeface="Tahoma"/>
                <a:cs typeface="Tahoma"/>
              </a:rPr>
              <a:t> </a:t>
            </a:r>
            <a:r>
              <a:rPr sz="1100" spc="-10" dirty="0">
                <a:solidFill>
                  <a:srgbClr val="22373A"/>
                </a:solidFill>
                <a:latin typeface="Tahoma"/>
                <a:cs typeface="Tahoma"/>
              </a:rPr>
              <a:t>distribution</a:t>
            </a:r>
            <a:endParaRPr lang="en-GB" sz="1100" spc="-10" dirty="0">
              <a:solidFill>
                <a:srgbClr val="22373A"/>
              </a:solidFill>
              <a:latin typeface="Tahoma"/>
              <a:cs typeface="Tahoma"/>
            </a:endParaRPr>
          </a:p>
          <a:p>
            <a:pPr marL="19050" marR="5080" indent="-6985">
              <a:lnSpc>
                <a:spcPct val="118000"/>
              </a:lnSpc>
              <a:spcBef>
                <a:spcPts val="675"/>
              </a:spcBef>
            </a:pPr>
            <a:r>
              <a:rPr lang="en-GB" sz="800" i="1" spc="-10" dirty="0">
                <a:solidFill>
                  <a:srgbClr val="22373A"/>
                </a:solidFill>
                <a:latin typeface="Tahoma"/>
                <a:cs typeface="Tahoma"/>
              </a:rPr>
              <a:t>Even is this is wrong, idea is that you start </a:t>
            </a:r>
            <a:r>
              <a:rPr lang="en-GB" sz="800" i="1" spc="-10" dirty="0" err="1">
                <a:solidFill>
                  <a:srgbClr val="22373A"/>
                </a:solidFill>
                <a:latin typeface="Tahoma"/>
                <a:cs typeface="Tahoma"/>
              </a:rPr>
              <a:t>SOMEwhere</a:t>
            </a:r>
            <a:r>
              <a:rPr lang="en-GB" sz="800" i="1" spc="-10" dirty="0">
                <a:solidFill>
                  <a:srgbClr val="22373A"/>
                </a:solidFill>
                <a:latin typeface="Tahoma"/>
                <a:cs typeface="Tahoma"/>
              </a:rPr>
              <a:t>, and then improve</a:t>
            </a:r>
            <a:endParaRPr sz="800" i="1" dirty="0">
              <a:latin typeface="Tahoma"/>
              <a:cs typeface="Tahoma"/>
            </a:endParaRPr>
          </a:p>
        </p:txBody>
      </p:sp>
      <p:grpSp>
        <p:nvGrpSpPr>
          <p:cNvPr id="4" name="object 4"/>
          <p:cNvGrpSpPr/>
          <p:nvPr/>
        </p:nvGrpSpPr>
        <p:grpSpPr>
          <a:xfrm>
            <a:off x="359994" y="1598865"/>
            <a:ext cx="3888740" cy="1121410"/>
            <a:chOff x="359994" y="1598865"/>
            <a:chExt cx="3888740" cy="1121410"/>
          </a:xfrm>
        </p:grpSpPr>
        <p:sp>
          <p:nvSpPr>
            <p:cNvPr id="5" name="object 5"/>
            <p:cNvSpPr/>
            <p:nvPr/>
          </p:nvSpPr>
          <p:spPr>
            <a:xfrm>
              <a:off x="359994" y="1599404"/>
              <a:ext cx="3888740" cy="1120775"/>
            </a:xfrm>
            <a:custGeom>
              <a:avLst/>
              <a:gdLst/>
              <a:ahLst/>
              <a:cxnLst/>
              <a:rect l="l" t="t" r="r" b="b"/>
              <a:pathLst>
                <a:path w="3888740" h="1120775">
                  <a:moveTo>
                    <a:pt x="3888147" y="0"/>
                  </a:moveTo>
                  <a:lnTo>
                    <a:pt x="0" y="0"/>
                  </a:lnTo>
                  <a:lnTo>
                    <a:pt x="0" y="1120313"/>
                  </a:lnTo>
                  <a:lnTo>
                    <a:pt x="3888147" y="1120313"/>
                  </a:lnTo>
                  <a:lnTo>
                    <a:pt x="3888147" y="0"/>
                  </a:lnTo>
                  <a:close/>
                </a:path>
              </a:pathLst>
            </a:custGeom>
            <a:solidFill>
              <a:srgbClr val="FFFFFF"/>
            </a:solidFill>
          </p:spPr>
          <p:txBody>
            <a:bodyPr wrap="square" lIns="0" tIns="0" rIns="0" bIns="0" rtlCol="0"/>
            <a:lstStyle/>
            <a:p>
              <a:endParaRPr/>
            </a:p>
          </p:txBody>
        </p:sp>
        <p:sp>
          <p:nvSpPr>
            <p:cNvPr id="6" name="object 6"/>
            <p:cNvSpPr/>
            <p:nvPr/>
          </p:nvSpPr>
          <p:spPr>
            <a:xfrm>
              <a:off x="519144" y="1768878"/>
              <a:ext cx="3726815" cy="728980"/>
            </a:xfrm>
            <a:custGeom>
              <a:avLst/>
              <a:gdLst/>
              <a:ahLst/>
              <a:cxnLst/>
              <a:rect l="l" t="t" r="r" b="b"/>
              <a:pathLst>
                <a:path w="3726815" h="728980">
                  <a:moveTo>
                    <a:pt x="0" y="728862"/>
                  </a:moveTo>
                  <a:lnTo>
                    <a:pt x="3726361" y="728862"/>
                  </a:lnTo>
                </a:path>
                <a:path w="3726815" h="728980">
                  <a:moveTo>
                    <a:pt x="0" y="485908"/>
                  </a:moveTo>
                  <a:lnTo>
                    <a:pt x="3726361" y="485908"/>
                  </a:lnTo>
                </a:path>
                <a:path w="3726815" h="728980">
                  <a:moveTo>
                    <a:pt x="0" y="242954"/>
                  </a:moveTo>
                  <a:lnTo>
                    <a:pt x="3726361" y="242954"/>
                  </a:lnTo>
                </a:path>
                <a:path w="3726815" h="728980">
                  <a:moveTo>
                    <a:pt x="0" y="0"/>
                  </a:moveTo>
                  <a:lnTo>
                    <a:pt x="3726361" y="0"/>
                  </a:lnTo>
                </a:path>
              </a:pathLst>
            </a:custGeom>
            <a:ln w="3175">
              <a:solidFill>
                <a:srgbClr val="EBEBEB"/>
              </a:solidFill>
            </a:ln>
          </p:spPr>
          <p:txBody>
            <a:bodyPr wrap="square" lIns="0" tIns="0" rIns="0" bIns="0" rtlCol="0"/>
            <a:lstStyle/>
            <a:p>
              <a:endParaRPr/>
            </a:p>
          </p:txBody>
        </p:sp>
        <p:sp>
          <p:nvSpPr>
            <p:cNvPr id="7" name="object 7"/>
            <p:cNvSpPr/>
            <p:nvPr/>
          </p:nvSpPr>
          <p:spPr>
            <a:xfrm>
              <a:off x="519144" y="1647401"/>
              <a:ext cx="3726815" cy="972185"/>
            </a:xfrm>
            <a:custGeom>
              <a:avLst/>
              <a:gdLst/>
              <a:ahLst/>
              <a:cxnLst/>
              <a:rect l="l" t="t" r="r" b="b"/>
              <a:pathLst>
                <a:path w="3726815" h="972185">
                  <a:moveTo>
                    <a:pt x="0" y="971817"/>
                  </a:moveTo>
                  <a:lnTo>
                    <a:pt x="3726361" y="971817"/>
                  </a:lnTo>
                </a:path>
                <a:path w="3726815" h="972185">
                  <a:moveTo>
                    <a:pt x="0" y="728862"/>
                  </a:moveTo>
                  <a:lnTo>
                    <a:pt x="3726361" y="728862"/>
                  </a:lnTo>
                </a:path>
                <a:path w="3726815" h="972185">
                  <a:moveTo>
                    <a:pt x="0" y="485908"/>
                  </a:moveTo>
                  <a:lnTo>
                    <a:pt x="3726361" y="485908"/>
                  </a:lnTo>
                </a:path>
                <a:path w="3726815" h="972185">
                  <a:moveTo>
                    <a:pt x="0" y="242954"/>
                  </a:moveTo>
                  <a:lnTo>
                    <a:pt x="3726361" y="242954"/>
                  </a:lnTo>
                </a:path>
                <a:path w="3726815" h="972185">
                  <a:moveTo>
                    <a:pt x="0" y="0"/>
                  </a:moveTo>
                  <a:lnTo>
                    <a:pt x="3726361" y="0"/>
                  </a:lnTo>
                </a:path>
              </a:pathLst>
            </a:custGeom>
            <a:ln w="5876">
              <a:solidFill>
                <a:srgbClr val="EBEBEB"/>
              </a:solidFill>
            </a:ln>
          </p:spPr>
          <p:txBody>
            <a:bodyPr wrap="square" lIns="0" tIns="0" rIns="0" bIns="0" rtlCol="0"/>
            <a:lstStyle/>
            <a:p>
              <a:endParaRPr/>
            </a:p>
          </p:txBody>
        </p:sp>
        <p:sp>
          <p:nvSpPr>
            <p:cNvPr id="8" name="object 8"/>
            <p:cNvSpPr/>
            <p:nvPr/>
          </p:nvSpPr>
          <p:spPr>
            <a:xfrm>
              <a:off x="688509" y="1649982"/>
              <a:ext cx="3387725" cy="958850"/>
            </a:xfrm>
            <a:custGeom>
              <a:avLst/>
              <a:gdLst/>
              <a:ahLst/>
              <a:cxnLst/>
              <a:rect l="l" t="t" r="r" b="b"/>
              <a:pathLst>
                <a:path w="3387725" h="958850">
                  <a:moveTo>
                    <a:pt x="0" y="958472"/>
                  </a:moveTo>
                  <a:lnTo>
                    <a:pt x="5656" y="958142"/>
                  </a:lnTo>
                  <a:lnTo>
                    <a:pt x="11312" y="957813"/>
                  </a:lnTo>
                  <a:lnTo>
                    <a:pt x="16969" y="957428"/>
                  </a:lnTo>
                  <a:lnTo>
                    <a:pt x="22571" y="957099"/>
                  </a:lnTo>
                  <a:lnTo>
                    <a:pt x="28227" y="956714"/>
                  </a:lnTo>
                  <a:lnTo>
                    <a:pt x="33883" y="956330"/>
                  </a:lnTo>
                  <a:lnTo>
                    <a:pt x="39540" y="955946"/>
                  </a:lnTo>
                  <a:lnTo>
                    <a:pt x="45196" y="955561"/>
                  </a:lnTo>
                  <a:lnTo>
                    <a:pt x="50798" y="955177"/>
                  </a:lnTo>
                  <a:lnTo>
                    <a:pt x="56455" y="954737"/>
                  </a:lnTo>
                  <a:lnTo>
                    <a:pt x="62111" y="954353"/>
                  </a:lnTo>
                  <a:lnTo>
                    <a:pt x="67767" y="953914"/>
                  </a:lnTo>
                  <a:lnTo>
                    <a:pt x="73424" y="953474"/>
                  </a:lnTo>
                  <a:lnTo>
                    <a:pt x="79026" y="952980"/>
                  </a:lnTo>
                  <a:lnTo>
                    <a:pt x="84682" y="952541"/>
                  </a:lnTo>
                  <a:lnTo>
                    <a:pt x="90339" y="952046"/>
                  </a:lnTo>
                  <a:lnTo>
                    <a:pt x="95995" y="951552"/>
                  </a:lnTo>
                  <a:lnTo>
                    <a:pt x="101651" y="951058"/>
                  </a:lnTo>
                  <a:lnTo>
                    <a:pt x="107308" y="950509"/>
                  </a:lnTo>
                  <a:lnTo>
                    <a:pt x="112910" y="950015"/>
                  </a:lnTo>
                  <a:lnTo>
                    <a:pt x="118566" y="949465"/>
                  </a:lnTo>
                  <a:lnTo>
                    <a:pt x="124223" y="948861"/>
                  </a:lnTo>
                  <a:lnTo>
                    <a:pt x="129879" y="948312"/>
                  </a:lnTo>
                  <a:lnTo>
                    <a:pt x="135535" y="947708"/>
                  </a:lnTo>
                  <a:lnTo>
                    <a:pt x="141137" y="947104"/>
                  </a:lnTo>
                  <a:lnTo>
                    <a:pt x="146794" y="946500"/>
                  </a:lnTo>
                  <a:lnTo>
                    <a:pt x="152450" y="945896"/>
                  </a:lnTo>
                  <a:lnTo>
                    <a:pt x="158107" y="945237"/>
                  </a:lnTo>
                  <a:lnTo>
                    <a:pt x="163763" y="944578"/>
                  </a:lnTo>
                  <a:lnTo>
                    <a:pt x="169365" y="943919"/>
                  </a:lnTo>
                  <a:lnTo>
                    <a:pt x="175021" y="943205"/>
                  </a:lnTo>
                  <a:lnTo>
                    <a:pt x="180678" y="942491"/>
                  </a:lnTo>
                  <a:lnTo>
                    <a:pt x="186334" y="941777"/>
                  </a:lnTo>
                  <a:lnTo>
                    <a:pt x="191991" y="941063"/>
                  </a:lnTo>
                  <a:lnTo>
                    <a:pt x="197592" y="940294"/>
                  </a:lnTo>
                  <a:lnTo>
                    <a:pt x="203249" y="939525"/>
                  </a:lnTo>
                  <a:lnTo>
                    <a:pt x="208905" y="938702"/>
                  </a:lnTo>
                  <a:lnTo>
                    <a:pt x="214562" y="937878"/>
                  </a:lnTo>
                  <a:lnTo>
                    <a:pt x="220218" y="937054"/>
                  </a:lnTo>
                  <a:lnTo>
                    <a:pt x="225875" y="936230"/>
                  </a:lnTo>
                  <a:lnTo>
                    <a:pt x="231476" y="935352"/>
                  </a:lnTo>
                  <a:lnTo>
                    <a:pt x="237133" y="934473"/>
                  </a:lnTo>
                  <a:lnTo>
                    <a:pt x="242789" y="933539"/>
                  </a:lnTo>
                  <a:lnTo>
                    <a:pt x="248446" y="932606"/>
                  </a:lnTo>
                  <a:lnTo>
                    <a:pt x="254102" y="931672"/>
                  </a:lnTo>
                  <a:lnTo>
                    <a:pt x="259704" y="930739"/>
                  </a:lnTo>
                  <a:lnTo>
                    <a:pt x="265360" y="929750"/>
                  </a:lnTo>
                  <a:lnTo>
                    <a:pt x="271017" y="928707"/>
                  </a:lnTo>
                  <a:lnTo>
                    <a:pt x="276673" y="927663"/>
                  </a:lnTo>
                  <a:lnTo>
                    <a:pt x="304901" y="922171"/>
                  </a:lnTo>
                  <a:lnTo>
                    <a:pt x="310557" y="921018"/>
                  </a:lnTo>
                  <a:lnTo>
                    <a:pt x="316159" y="919810"/>
                  </a:lnTo>
                  <a:lnTo>
                    <a:pt x="321815" y="918602"/>
                  </a:lnTo>
                  <a:lnTo>
                    <a:pt x="327472" y="917394"/>
                  </a:lnTo>
                  <a:lnTo>
                    <a:pt x="333128" y="916131"/>
                  </a:lnTo>
                  <a:lnTo>
                    <a:pt x="338785" y="914813"/>
                  </a:lnTo>
                  <a:lnTo>
                    <a:pt x="344441" y="913495"/>
                  </a:lnTo>
                  <a:lnTo>
                    <a:pt x="350043" y="912122"/>
                  </a:lnTo>
                  <a:lnTo>
                    <a:pt x="355699" y="910749"/>
                  </a:lnTo>
                  <a:lnTo>
                    <a:pt x="361356" y="909376"/>
                  </a:lnTo>
                  <a:lnTo>
                    <a:pt x="367012" y="907948"/>
                  </a:lnTo>
                  <a:lnTo>
                    <a:pt x="372669" y="906520"/>
                  </a:lnTo>
                  <a:lnTo>
                    <a:pt x="378270" y="905037"/>
                  </a:lnTo>
                  <a:lnTo>
                    <a:pt x="383927" y="903500"/>
                  </a:lnTo>
                  <a:lnTo>
                    <a:pt x="389583" y="901962"/>
                  </a:lnTo>
                  <a:lnTo>
                    <a:pt x="395240" y="900424"/>
                  </a:lnTo>
                  <a:lnTo>
                    <a:pt x="400896" y="898777"/>
                  </a:lnTo>
                  <a:lnTo>
                    <a:pt x="406498" y="897184"/>
                  </a:lnTo>
                  <a:lnTo>
                    <a:pt x="412154" y="895537"/>
                  </a:lnTo>
                  <a:lnTo>
                    <a:pt x="417811" y="893834"/>
                  </a:lnTo>
                  <a:lnTo>
                    <a:pt x="423467" y="892132"/>
                  </a:lnTo>
                  <a:lnTo>
                    <a:pt x="429124" y="890374"/>
                  </a:lnTo>
                  <a:lnTo>
                    <a:pt x="434725" y="888562"/>
                  </a:lnTo>
                  <a:lnTo>
                    <a:pt x="440382" y="886750"/>
                  </a:lnTo>
                  <a:lnTo>
                    <a:pt x="446038" y="884937"/>
                  </a:lnTo>
                  <a:lnTo>
                    <a:pt x="451695" y="883015"/>
                  </a:lnTo>
                  <a:lnTo>
                    <a:pt x="457351" y="881093"/>
                  </a:lnTo>
                  <a:lnTo>
                    <a:pt x="463008" y="879171"/>
                  </a:lnTo>
                  <a:lnTo>
                    <a:pt x="468609" y="877194"/>
                  </a:lnTo>
                  <a:lnTo>
                    <a:pt x="474266" y="875162"/>
                  </a:lnTo>
                  <a:lnTo>
                    <a:pt x="479922" y="873130"/>
                  </a:lnTo>
                  <a:lnTo>
                    <a:pt x="485579" y="871043"/>
                  </a:lnTo>
                  <a:lnTo>
                    <a:pt x="491235" y="868902"/>
                  </a:lnTo>
                  <a:lnTo>
                    <a:pt x="496837" y="866760"/>
                  </a:lnTo>
                  <a:lnTo>
                    <a:pt x="502493" y="864563"/>
                  </a:lnTo>
                  <a:lnTo>
                    <a:pt x="508150" y="862366"/>
                  </a:lnTo>
                  <a:lnTo>
                    <a:pt x="513806" y="860115"/>
                  </a:lnTo>
                  <a:lnTo>
                    <a:pt x="519463" y="857808"/>
                  </a:lnTo>
                  <a:lnTo>
                    <a:pt x="525064" y="855447"/>
                  </a:lnTo>
                  <a:lnTo>
                    <a:pt x="530721" y="853085"/>
                  </a:lnTo>
                  <a:lnTo>
                    <a:pt x="536377" y="850669"/>
                  </a:lnTo>
                  <a:lnTo>
                    <a:pt x="542034" y="848253"/>
                  </a:lnTo>
                  <a:lnTo>
                    <a:pt x="547690" y="845727"/>
                  </a:lnTo>
                  <a:lnTo>
                    <a:pt x="553292" y="843200"/>
                  </a:lnTo>
                  <a:lnTo>
                    <a:pt x="558948" y="840674"/>
                  </a:lnTo>
                  <a:lnTo>
                    <a:pt x="564605" y="838038"/>
                  </a:lnTo>
                  <a:lnTo>
                    <a:pt x="570261" y="835402"/>
                  </a:lnTo>
                  <a:lnTo>
                    <a:pt x="575918" y="832711"/>
                  </a:lnTo>
                  <a:lnTo>
                    <a:pt x="581574" y="830020"/>
                  </a:lnTo>
                  <a:lnTo>
                    <a:pt x="587176" y="827219"/>
                  </a:lnTo>
                  <a:lnTo>
                    <a:pt x="592832" y="824419"/>
                  </a:lnTo>
                  <a:lnTo>
                    <a:pt x="626716" y="806735"/>
                  </a:lnTo>
                  <a:lnTo>
                    <a:pt x="632373" y="803660"/>
                  </a:lnTo>
                  <a:lnTo>
                    <a:pt x="638029" y="800530"/>
                  </a:lnTo>
                  <a:lnTo>
                    <a:pt x="643631" y="797344"/>
                  </a:lnTo>
                  <a:lnTo>
                    <a:pt x="649287" y="794159"/>
                  </a:lnTo>
                  <a:lnTo>
                    <a:pt x="654944" y="790864"/>
                  </a:lnTo>
                  <a:lnTo>
                    <a:pt x="660600" y="787569"/>
                  </a:lnTo>
                  <a:lnTo>
                    <a:pt x="666257" y="784219"/>
                  </a:lnTo>
                  <a:lnTo>
                    <a:pt x="671858" y="780814"/>
                  </a:lnTo>
                  <a:lnTo>
                    <a:pt x="677515" y="777409"/>
                  </a:lnTo>
                  <a:lnTo>
                    <a:pt x="711399" y="755937"/>
                  </a:lnTo>
                  <a:lnTo>
                    <a:pt x="745283" y="732871"/>
                  </a:lnTo>
                  <a:lnTo>
                    <a:pt x="767854" y="716616"/>
                  </a:lnTo>
                  <a:lnTo>
                    <a:pt x="773510" y="712497"/>
                  </a:lnTo>
                  <a:lnTo>
                    <a:pt x="807394" y="686631"/>
                  </a:lnTo>
                  <a:lnTo>
                    <a:pt x="813051" y="682128"/>
                  </a:lnTo>
                  <a:lnTo>
                    <a:pt x="818707" y="677679"/>
                  </a:lnTo>
                  <a:lnTo>
                    <a:pt x="824309" y="673121"/>
                  </a:lnTo>
                  <a:lnTo>
                    <a:pt x="829965" y="668508"/>
                  </a:lnTo>
                  <a:lnTo>
                    <a:pt x="835622" y="663895"/>
                  </a:lnTo>
                  <a:lnTo>
                    <a:pt x="841278" y="659227"/>
                  </a:lnTo>
                  <a:lnTo>
                    <a:pt x="846935" y="654559"/>
                  </a:lnTo>
                  <a:lnTo>
                    <a:pt x="852536" y="649836"/>
                  </a:lnTo>
                  <a:lnTo>
                    <a:pt x="858193" y="645059"/>
                  </a:lnTo>
                  <a:lnTo>
                    <a:pt x="863849" y="640226"/>
                  </a:lnTo>
                  <a:lnTo>
                    <a:pt x="869506" y="635338"/>
                  </a:lnTo>
                  <a:lnTo>
                    <a:pt x="875162" y="630451"/>
                  </a:lnTo>
                  <a:lnTo>
                    <a:pt x="880764" y="625563"/>
                  </a:lnTo>
                  <a:lnTo>
                    <a:pt x="886420" y="620565"/>
                  </a:lnTo>
                  <a:lnTo>
                    <a:pt x="892077" y="615568"/>
                  </a:lnTo>
                  <a:lnTo>
                    <a:pt x="897733" y="610516"/>
                  </a:lnTo>
                  <a:lnTo>
                    <a:pt x="903390" y="605463"/>
                  </a:lnTo>
                  <a:lnTo>
                    <a:pt x="908991" y="600356"/>
                  </a:lnTo>
                  <a:lnTo>
                    <a:pt x="914648" y="595194"/>
                  </a:lnTo>
                  <a:lnTo>
                    <a:pt x="920304" y="590031"/>
                  </a:lnTo>
                  <a:lnTo>
                    <a:pt x="925961" y="584814"/>
                  </a:lnTo>
                  <a:lnTo>
                    <a:pt x="931617" y="579542"/>
                  </a:lnTo>
                  <a:lnTo>
                    <a:pt x="937274" y="574270"/>
                  </a:lnTo>
                  <a:lnTo>
                    <a:pt x="942875" y="568998"/>
                  </a:lnTo>
                  <a:lnTo>
                    <a:pt x="948532" y="563616"/>
                  </a:lnTo>
                  <a:lnTo>
                    <a:pt x="954188" y="558289"/>
                  </a:lnTo>
                  <a:lnTo>
                    <a:pt x="959845" y="552852"/>
                  </a:lnTo>
                  <a:lnTo>
                    <a:pt x="965501" y="547470"/>
                  </a:lnTo>
                  <a:lnTo>
                    <a:pt x="971103" y="541979"/>
                  </a:lnTo>
                  <a:lnTo>
                    <a:pt x="976759" y="536487"/>
                  </a:lnTo>
                  <a:lnTo>
                    <a:pt x="982416" y="530995"/>
                  </a:lnTo>
                  <a:lnTo>
                    <a:pt x="988072" y="525449"/>
                  </a:lnTo>
                  <a:lnTo>
                    <a:pt x="993729" y="519902"/>
                  </a:lnTo>
                  <a:lnTo>
                    <a:pt x="999330" y="514300"/>
                  </a:lnTo>
                  <a:lnTo>
                    <a:pt x="1004987" y="508699"/>
                  </a:lnTo>
                  <a:lnTo>
                    <a:pt x="1010643" y="503097"/>
                  </a:lnTo>
                  <a:lnTo>
                    <a:pt x="1016300" y="497441"/>
                  </a:lnTo>
                  <a:lnTo>
                    <a:pt x="1021956" y="491784"/>
                  </a:lnTo>
                  <a:lnTo>
                    <a:pt x="1027558" y="486073"/>
                  </a:lnTo>
                  <a:lnTo>
                    <a:pt x="1033214" y="480361"/>
                  </a:lnTo>
                  <a:lnTo>
                    <a:pt x="1038871" y="474650"/>
                  </a:lnTo>
                  <a:lnTo>
                    <a:pt x="1044527" y="468884"/>
                  </a:lnTo>
                  <a:lnTo>
                    <a:pt x="1050184" y="463117"/>
                  </a:lnTo>
                  <a:lnTo>
                    <a:pt x="1055840" y="457351"/>
                  </a:lnTo>
                  <a:lnTo>
                    <a:pt x="1061442" y="451585"/>
                  </a:lnTo>
                  <a:lnTo>
                    <a:pt x="1067098" y="445764"/>
                  </a:lnTo>
                  <a:lnTo>
                    <a:pt x="1072755" y="439942"/>
                  </a:lnTo>
                  <a:lnTo>
                    <a:pt x="1078411" y="434121"/>
                  </a:lnTo>
                  <a:lnTo>
                    <a:pt x="1084068" y="428300"/>
                  </a:lnTo>
                  <a:lnTo>
                    <a:pt x="1089669" y="422424"/>
                  </a:lnTo>
                  <a:lnTo>
                    <a:pt x="1095326" y="416548"/>
                  </a:lnTo>
                  <a:lnTo>
                    <a:pt x="1100982" y="410726"/>
                  </a:lnTo>
                  <a:lnTo>
                    <a:pt x="1106639" y="404850"/>
                  </a:lnTo>
                  <a:lnTo>
                    <a:pt x="1112295" y="398974"/>
                  </a:lnTo>
                  <a:lnTo>
                    <a:pt x="1117897" y="393098"/>
                  </a:lnTo>
                  <a:lnTo>
                    <a:pt x="1123553" y="387222"/>
                  </a:lnTo>
                  <a:lnTo>
                    <a:pt x="1129210" y="381345"/>
                  </a:lnTo>
                  <a:lnTo>
                    <a:pt x="1134866" y="375469"/>
                  </a:lnTo>
                  <a:lnTo>
                    <a:pt x="1140523" y="369593"/>
                  </a:lnTo>
                  <a:lnTo>
                    <a:pt x="1146124" y="363717"/>
                  </a:lnTo>
                  <a:lnTo>
                    <a:pt x="1151781" y="357841"/>
                  </a:lnTo>
                  <a:lnTo>
                    <a:pt x="1157437" y="351965"/>
                  </a:lnTo>
                  <a:lnTo>
                    <a:pt x="1163094" y="346089"/>
                  </a:lnTo>
                  <a:lnTo>
                    <a:pt x="1168750" y="340267"/>
                  </a:lnTo>
                  <a:lnTo>
                    <a:pt x="1174352" y="334391"/>
                  </a:lnTo>
                  <a:lnTo>
                    <a:pt x="1180008" y="328570"/>
                  </a:lnTo>
                  <a:lnTo>
                    <a:pt x="1185665" y="322749"/>
                  </a:lnTo>
                  <a:lnTo>
                    <a:pt x="1191321" y="316927"/>
                  </a:lnTo>
                  <a:lnTo>
                    <a:pt x="1196978" y="311161"/>
                  </a:lnTo>
                  <a:lnTo>
                    <a:pt x="1202634" y="305340"/>
                  </a:lnTo>
                  <a:lnTo>
                    <a:pt x="1208236" y="299574"/>
                  </a:lnTo>
                  <a:lnTo>
                    <a:pt x="1213892" y="293862"/>
                  </a:lnTo>
                  <a:lnTo>
                    <a:pt x="1219549" y="288096"/>
                  </a:lnTo>
                  <a:lnTo>
                    <a:pt x="1225205" y="282384"/>
                  </a:lnTo>
                  <a:lnTo>
                    <a:pt x="1230862" y="276728"/>
                  </a:lnTo>
                  <a:lnTo>
                    <a:pt x="1236463" y="271071"/>
                  </a:lnTo>
                  <a:lnTo>
                    <a:pt x="1242120" y="265415"/>
                  </a:lnTo>
                  <a:lnTo>
                    <a:pt x="1247776" y="259813"/>
                  </a:lnTo>
                  <a:lnTo>
                    <a:pt x="1253433" y="254212"/>
                  </a:lnTo>
                  <a:lnTo>
                    <a:pt x="1259089" y="248610"/>
                  </a:lnTo>
                  <a:lnTo>
                    <a:pt x="1264691" y="243119"/>
                  </a:lnTo>
                  <a:lnTo>
                    <a:pt x="1270347" y="237572"/>
                  </a:lnTo>
                  <a:lnTo>
                    <a:pt x="1276004" y="232135"/>
                  </a:lnTo>
                  <a:lnTo>
                    <a:pt x="1281660" y="226698"/>
                  </a:lnTo>
                  <a:lnTo>
                    <a:pt x="1287317" y="221261"/>
                  </a:lnTo>
                  <a:lnTo>
                    <a:pt x="1292918" y="215934"/>
                  </a:lnTo>
                  <a:lnTo>
                    <a:pt x="1298575" y="210607"/>
                  </a:lnTo>
                  <a:lnTo>
                    <a:pt x="1304231" y="205281"/>
                  </a:lnTo>
                  <a:lnTo>
                    <a:pt x="1309888" y="200063"/>
                  </a:lnTo>
                  <a:lnTo>
                    <a:pt x="1315544" y="194846"/>
                  </a:lnTo>
                  <a:lnTo>
                    <a:pt x="1321201" y="189684"/>
                  </a:lnTo>
                  <a:lnTo>
                    <a:pt x="1326802" y="184522"/>
                  </a:lnTo>
                  <a:lnTo>
                    <a:pt x="1360686" y="154811"/>
                  </a:lnTo>
                  <a:lnTo>
                    <a:pt x="1394570" y="126968"/>
                  </a:lnTo>
                  <a:lnTo>
                    <a:pt x="1405883" y="118182"/>
                  </a:lnTo>
                  <a:lnTo>
                    <a:pt x="1411485" y="113843"/>
                  </a:lnTo>
                  <a:lnTo>
                    <a:pt x="1445369" y="89405"/>
                  </a:lnTo>
                  <a:lnTo>
                    <a:pt x="1467995" y="74522"/>
                  </a:lnTo>
                  <a:lnTo>
                    <a:pt x="1473596" y="70953"/>
                  </a:lnTo>
                  <a:lnTo>
                    <a:pt x="1507480" y="51347"/>
                  </a:lnTo>
                  <a:lnTo>
                    <a:pt x="1547021" y="32181"/>
                  </a:lnTo>
                  <a:lnTo>
                    <a:pt x="1586561" y="17298"/>
                  </a:lnTo>
                  <a:lnTo>
                    <a:pt x="1626047" y="6919"/>
                  </a:lnTo>
                  <a:lnTo>
                    <a:pt x="1665587" y="1208"/>
                  </a:lnTo>
                  <a:lnTo>
                    <a:pt x="1688158" y="0"/>
                  </a:lnTo>
                  <a:lnTo>
                    <a:pt x="1693815" y="0"/>
                  </a:lnTo>
                  <a:lnTo>
                    <a:pt x="1699471" y="0"/>
                  </a:lnTo>
                  <a:lnTo>
                    <a:pt x="1738957" y="3075"/>
                  </a:lnTo>
                  <a:lnTo>
                    <a:pt x="1778497" y="10818"/>
                  </a:lnTo>
                  <a:lnTo>
                    <a:pt x="1818038" y="23175"/>
                  </a:lnTo>
                  <a:lnTo>
                    <a:pt x="1857524" y="39869"/>
                  </a:lnTo>
                  <a:lnTo>
                    <a:pt x="1891408" y="57553"/>
                  </a:lnTo>
                  <a:lnTo>
                    <a:pt x="1919635" y="74522"/>
                  </a:lnTo>
                  <a:lnTo>
                    <a:pt x="1925292" y="78092"/>
                  </a:lnTo>
                  <a:lnTo>
                    <a:pt x="1959176" y="101322"/>
                  </a:lnTo>
                  <a:lnTo>
                    <a:pt x="1993060" y="126968"/>
                  </a:lnTo>
                  <a:lnTo>
                    <a:pt x="2026944" y="154811"/>
                  </a:lnTo>
                  <a:lnTo>
                    <a:pt x="2060828" y="184522"/>
                  </a:lnTo>
                  <a:lnTo>
                    <a:pt x="2066429" y="189684"/>
                  </a:lnTo>
                  <a:lnTo>
                    <a:pt x="2072086" y="194846"/>
                  </a:lnTo>
                  <a:lnTo>
                    <a:pt x="2077742" y="200063"/>
                  </a:lnTo>
                  <a:lnTo>
                    <a:pt x="2083399" y="205281"/>
                  </a:lnTo>
                  <a:lnTo>
                    <a:pt x="2089055" y="210607"/>
                  </a:lnTo>
                  <a:lnTo>
                    <a:pt x="2094657" y="215934"/>
                  </a:lnTo>
                  <a:lnTo>
                    <a:pt x="2100313" y="221261"/>
                  </a:lnTo>
                  <a:lnTo>
                    <a:pt x="2105970" y="226698"/>
                  </a:lnTo>
                  <a:lnTo>
                    <a:pt x="2111626" y="232135"/>
                  </a:lnTo>
                  <a:lnTo>
                    <a:pt x="2117283" y="237572"/>
                  </a:lnTo>
                  <a:lnTo>
                    <a:pt x="2122884" y="243119"/>
                  </a:lnTo>
                  <a:lnTo>
                    <a:pt x="2128541" y="248610"/>
                  </a:lnTo>
                  <a:lnTo>
                    <a:pt x="2134197" y="254212"/>
                  </a:lnTo>
                  <a:lnTo>
                    <a:pt x="2139854" y="259813"/>
                  </a:lnTo>
                  <a:lnTo>
                    <a:pt x="2145510" y="265415"/>
                  </a:lnTo>
                  <a:lnTo>
                    <a:pt x="2151167" y="271071"/>
                  </a:lnTo>
                  <a:lnTo>
                    <a:pt x="2156768" y="276728"/>
                  </a:lnTo>
                  <a:lnTo>
                    <a:pt x="2162425" y="282384"/>
                  </a:lnTo>
                  <a:lnTo>
                    <a:pt x="2168081" y="288096"/>
                  </a:lnTo>
                  <a:lnTo>
                    <a:pt x="2173738" y="293862"/>
                  </a:lnTo>
                  <a:lnTo>
                    <a:pt x="2179394" y="299574"/>
                  </a:lnTo>
                  <a:lnTo>
                    <a:pt x="2184996" y="305340"/>
                  </a:lnTo>
                  <a:lnTo>
                    <a:pt x="2190652" y="311161"/>
                  </a:lnTo>
                  <a:lnTo>
                    <a:pt x="2196309" y="316927"/>
                  </a:lnTo>
                  <a:lnTo>
                    <a:pt x="2201965" y="322749"/>
                  </a:lnTo>
                  <a:lnTo>
                    <a:pt x="2207622" y="328570"/>
                  </a:lnTo>
                  <a:lnTo>
                    <a:pt x="2213223" y="334391"/>
                  </a:lnTo>
                  <a:lnTo>
                    <a:pt x="2218880" y="340267"/>
                  </a:lnTo>
                  <a:lnTo>
                    <a:pt x="2224536" y="346089"/>
                  </a:lnTo>
                  <a:lnTo>
                    <a:pt x="2230193" y="351965"/>
                  </a:lnTo>
                  <a:lnTo>
                    <a:pt x="2235849" y="357841"/>
                  </a:lnTo>
                  <a:lnTo>
                    <a:pt x="2241451" y="363717"/>
                  </a:lnTo>
                  <a:lnTo>
                    <a:pt x="2247107" y="369593"/>
                  </a:lnTo>
                  <a:lnTo>
                    <a:pt x="2252764" y="375469"/>
                  </a:lnTo>
                  <a:lnTo>
                    <a:pt x="2258420" y="381345"/>
                  </a:lnTo>
                  <a:lnTo>
                    <a:pt x="2264077" y="387222"/>
                  </a:lnTo>
                  <a:lnTo>
                    <a:pt x="2269733" y="393098"/>
                  </a:lnTo>
                  <a:lnTo>
                    <a:pt x="2275335" y="398974"/>
                  </a:lnTo>
                  <a:lnTo>
                    <a:pt x="2280991" y="404850"/>
                  </a:lnTo>
                  <a:lnTo>
                    <a:pt x="2286648" y="410726"/>
                  </a:lnTo>
                  <a:lnTo>
                    <a:pt x="2292304" y="416548"/>
                  </a:lnTo>
                  <a:lnTo>
                    <a:pt x="2297961" y="422424"/>
                  </a:lnTo>
                  <a:lnTo>
                    <a:pt x="2303562" y="428300"/>
                  </a:lnTo>
                  <a:lnTo>
                    <a:pt x="2309219" y="434121"/>
                  </a:lnTo>
                  <a:lnTo>
                    <a:pt x="2314875" y="439942"/>
                  </a:lnTo>
                  <a:lnTo>
                    <a:pt x="2320532" y="445764"/>
                  </a:lnTo>
                  <a:lnTo>
                    <a:pt x="2326188" y="451585"/>
                  </a:lnTo>
                  <a:lnTo>
                    <a:pt x="2331790" y="457351"/>
                  </a:lnTo>
                  <a:lnTo>
                    <a:pt x="2337446" y="463117"/>
                  </a:lnTo>
                  <a:lnTo>
                    <a:pt x="2343103" y="468884"/>
                  </a:lnTo>
                  <a:lnTo>
                    <a:pt x="2348759" y="474650"/>
                  </a:lnTo>
                  <a:lnTo>
                    <a:pt x="2354416" y="480361"/>
                  </a:lnTo>
                  <a:lnTo>
                    <a:pt x="2360017" y="486073"/>
                  </a:lnTo>
                  <a:lnTo>
                    <a:pt x="2365674" y="491784"/>
                  </a:lnTo>
                  <a:lnTo>
                    <a:pt x="2371330" y="497441"/>
                  </a:lnTo>
                  <a:lnTo>
                    <a:pt x="2376987" y="503097"/>
                  </a:lnTo>
                  <a:lnTo>
                    <a:pt x="2382643" y="508699"/>
                  </a:lnTo>
                  <a:lnTo>
                    <a:pt x="2388300" y="514300"/>
                  </a:lnTo>
                  <a:lnTo>
                    <a:pt x="2393901" y="519902"/>
                  </a:lnTo>
                  <a:lnTo>
                    <a:pt x="2399558" y="525449"/>
                  </a:lnTo>
                  <a:lnTo>
                    <a:pt x="2405214" y="530995"/>
                  </a:lnTo>
                  <a:lnTo>
                    <a:pt x="2410871" y="536487"/>
                  </a:lnTo>
                  <a:lnTo>
                    <a:pt x="2416527" y="541979"/>
                  </a:lnTo>
                  <a:lnTo>
                    <a:pt x="2422129" y="547470"/>
                  </a:lnTo>
                  <a:lnTo>
                    <a:pt x="2427785" y="552852"/>
                  </a:lnTo>
                  <a:lnTo>
                    <a:pt x="2433442" y="558289"/>
                  </a:lnTo>
                  <a:lnTo>
                    <a:pt x="2439098" y="563616"/>
                  </a:lnTo>
                  <a:lnTo>
                    <a:pt x="2467326" y="590031"/>
                  </a:lnTo>
                  <a:lnTo>
                    <a:pt x="2472982" y="595194"/>
                  </a:lnTo>
                  <a:lnTo>
                    <a:pt x="2478584" y="600356"/>
                  </a:lnTo>
                  <a:lnTo>
                    <a:pt x="2484240" y="605463"/>
                  </a:lnTo>
                  <a:lnTo>
                    <a:pt x="2489897" y="610516"/>
                  </a:lnTo>
                  <a:lnTo>
                    <a:pt x="2495553" y="615568"/>
                  </a:lnTo>
                  <a:lnTo>
                    <a:pt x="2501210" y="620565"/>
                  </a:lnTo>
                  <a:lnTo>
                    <a:pt x="2506866" y="625563"/>
                  </a:lnTo>
                  <a:lnTo>
                    <a:pt x="2512468" y="630451"/>
                  </a:lnTo>
                  <a:lnTo>
                    <a:pt x="2518124" y="635338"/>
                  </a:lnTo>
                  <a:lnTo>
                    <a:pt x="2523781" y="640226"/>
                  </a:lnTo>
                  <a:lnTo>
                    <a:pt x="2529437" y="645059"/>
                  </a:lnTo>
                  <a:lnTo>
                    <a:pt x="2535094" y="649836"/>
                  </a:lnTo>
                  <a:lnTo>
                    <a:pt x="2540695" y="654559"/>
                  </a:lnTo>
                  <a:lnTo>
                    <a:pt x="2546352" y="659227"/>
                  </a:lnTo>
                  <a:lnTo>
                    <a:pt x="2552008" y="663895"/>
                  </a:lnTo>
                  <a:lnTo>
                    <a:pt x="2557665" y="668508"/>
                  </a:lnTo>
                  <a:lnTo>
                    <a:pt x="2563321" y="673121"/>
                  </a:lnTo>
                  <a:lnTo>
                    <a:pt x="2568923" y="677679"/>
                  </a:lnTo>
                  <a:lnTo>
                    <a:pt x="2574579" y="682128"/>
                  </a:lnTo>
                  <a:lnTo>
                    <a:pt x="2580236" y="686631"/>
                  </a:lnTo>
                  <a:lnTo>
                    <a:pt x="2585892" y="691024"/>
                  </a:lnTo>
                  <a:lnTo>
                    <a:pt x="2591549" y="695418"/>
                  </a:lnTo>
                  <a:lnTo>
                    <a:pt x="2597150" y="699756"/>
                  </a:lnTo>
                  <a:lnTo>
                    <a:pt x="2602807" y="704040"/>
                  </a:lnTo>
                  <a:lnTo>
                    <a:pt x="2608463" y="708268"/>
                  </a:lnTo>
                  <a:lnTo>
                    <a:pt x="2614120" y="712497"/>
                  </a:lnTo>
                  <a:lnTo>
                    <a:pt x="2619776" y="716616"/>
                  </a:lnTo>
                  <a:lnTo>
                    <a:pt x="2625433" y="720790"/>
                  </a:lnTo>
                  <a:lnTo>
                    <a:pt x="2631034" y="724853"/>
                  </a:lnTo>
                  <a:lnTo>
                    <a:pt x="2636691" y="728862"/>
                  </a:lnTo>
                  <a:lnTo>
                    <a:pt x="2642347" y="732871"/>
                  </a:lnTo>
                  <a:lnTo>
                    <a:pt x="2676231" y="755937"/>
                  </a:lnTo>
                  <a:lnTo>
                    <a:pt x="2710115" y="777409"/>
                  </a:lnTo>
                  <a:lnTo>
                    <a:pt x="2743999" y="797344"/>
                  </a:lnTo>
                  <a:lnTo>
                    <a:pt x="2749601" y="800530"/>
                  </a:lnTo>
                  <a:lnTo>
                    <a:pt x="2783485" y="818707"/>
                  </a:lnTo>
                  <a:lnTo>
                    <a:pt x="2789141" y="821563"/>
                  </a:lnTo>
                  <a:lnTo>
                    <a:pt x="2794798" y="824419"/>
                  </a:lnTo>
                  <a:lnTo>
                    <a:pt x="2800454" y="827219"/>
                  </a:lnTo>
                  <a:lnTo>
                    <a:pt x="2806056" y="830020"/>
                  </a:lnTo>
                  <a:lnTo>
                    <a:pt x="2811712" y="832711"/>
                  </a:lnTo>
                  <a:lnTo>
                    <a:pt x="2851253" y="850669"/>
                  </a:lnTo>
                  <a:lnTo>
                    <a:pt x="2862566" y="855447"/>
                  </a:lnTo>
                  <a:lnTo>
                    <a:pt x="2868167" y="857808"/>
                  </a:lnTo>
                  <a:lnTo>
                    <a:pt x="2907708" y="873130"/>
                  </a:lnTo>
                  <a:lnTo>
                    <a:pt x="2913364" y="875162"/>
                  </a:lnTo>
                  <a:lnTo>
                    <a:pt x="2919021" y="877194"/>
                  </a:lnTo>
                  <a:lnTo>
                    <a:pt x="2947248" y="886750"/>
                  </a:lnTo>
                  <a:lnTo>
                    <a:pt x="2952850" y="888562"/>
                  </a:lnTo>
                  <a:lnTo>
                    <a:pt x="2958506" y="890374"/>
                  </a:lnTo>
                  <a:lnTo>
                    <a:pt x="2964163" y="892132"/>
                  </a:lnTo>
                  <a:lnTo>
                    <a:pt x="2969819" y="893834"/>
                  </a:lnTo>
                  <a:lnTo>
                    <a:pt x="2975476" y="895537"/>
                  </a:lnTo>
                  <a:lnTo>
                    <a:pt x="2981077" y="897184"/>
                  </a:lnTo>
                  <a:lnTo>
                    <a:pt x="2986734" y="898777"/>
                  </a:lnTo>
                  <a:lnTo>
                    <a:pt x="2992390" y="900424"/>
                  </a:lnTo>
                  <a:lnTo>
                    <a:pt x="2998047" y="901962"/>
                  </a:lnTo>
                  <a:lnTo>
                    <a:pt x="3003703" y="903500"/>
                  </a:lnTo>
                  <a:lnTo>
                    <a:pt x="3009360" y="905037"/>
                  </a:lnTo>
                  <a:lnTo>
                    <a:pt x="3014961" y="906520"/>
                  </a:lnTo>
                  <a:lnTo>
                    <a:pt x="3020618" y="907948"/>
                  </a:lnTo>
                  <a:lnTo>
                    <a:pt x="3026274" y="909376"/>
                  </a:lnTo>
                  <a:lnTo>
                    <a:pt x="3031931" y="910749"/>
                  </a:lnTo>
                  <a:lnTo>
                    <a:pt x="3037587" y="912122"/>
                  </a:lnTo>
                  <a:lnTo>
                    <a:pt x="3043189" y="913495"/>
                  </a:lnTo>
                  <a:lnTo>
                    <a:pt x="3048845" y="914813"/>
                  </a:lnTo>
                  <a:lnTo>
                    <a:pt x="3054502" y="916131"/>
                  </a:lnTo>
                  <a:lnTo>
                    <a:pt x="3060158" y="917394"/>
                  </a:lnTo>
                  <a:lnTo>
                    <a:pt x="3065815" y="918602"/>
                  </a:lnTo>
                  <a:lnTo>
                    <a:pt x="3071416" y="919810"/>
                  </a:lnTo>
                  <a:lnTo>
                    <a:pt x="3077073" y="921018"/>
                  </a:lnTo>
                  <a:lnTo>
                    <a:pt x="3082729" y="922171"/>
                  </a:lnTo>
                  <a:lnTo>
                    <a:pt x="3088386" y="923325"/>
                  </a:lnTo>
                  <a:lnTo>
                    <a:pt x="3094042" y="924478"/>
                  </a:lnTo>
                  <a:lnTo>
                    <a:pt x="3099644" y="925576"/>
                  </a:lnTo>
                  <a:lnTo>
                    <a:pt x="3105300" y="926620"/>
                  </a:lnTo>
                  <a:lnTo>
                    <a:pt x="3110957" y="927663"/>
                  </a:lnTo>
                  <a:lnTo>
                    <a:pt x="3116613" y="928707"/>
                  </a:lnTo>
                  <a:lnTo>
                    <a:pt x="3122270" y="929750"/>
                  </a:lnTo>
                  <a:lnTo>
                    <a:pt x="3127926" y="930739"/>
                  </a:lnTo>
                  <a:lnTo>
                    <a:pt x="3133528" y="931672"/>
                  </a:lnTo>
                  <a:lnTo>
                    <a:pt x="3139184" y="932606"/>
                  </a:lnTo>
                  <a:lnTo>
                    <a:pt x="3144841" y="933539"/>
                  </a:lnTo>
                  <a:lnTo>
                    <a:pt x="3150497" y="934473"/>
                  </a:lnTo>
                  <a:lnTo>
                    <a:pt x="3156154" y="935352"/>
                  </a:lnTo>
                  <a:lnTo>
                    <a:pt x="3161755" y="936230"/>
                  </a:lnTo>
                  <a:lnTo>
                    <a:pt x="3167412" y="937054"/>
                  </a:lnTo>
                  <a:lnTo>
                    <a:pt x="3173068" y="937878"/>
                  </a:lnTo>
                  <a:lnTo>
                    <a:pt x="3178725" y="938702"/>
                  </a:lnTo>
                  <a:lnTo>
                    <a:pt x="3184381" y="939525"/>
                  </a:lnTo>
                  <a:lnTo>
                    <a:pt x="3189983" y="940294"/>
                  </a:lnTo>
                  <a:lnTo>
                    <a:pt x="3195639" y="941063"/>
                  </a:lnTo>
                  <a:lnTo>
                    <a:pt x="3201296" y="941777"/>
                  </a:lnTo>
                  <a:lnTo>
                    <a:pt x="3206952" y="942491"/>
                  </a:lnTo>
                  <a:lnTo>
                    <a:pt x="3212609" y="943205"/>
                  </a:lnTo>
                  <a:lnTo>
                    <a:pt x="3218210" y="943919"/>
                  </a:lnTo>
                  <a:lnTo>
                    <a:pt x="3223867" y="944578"/>
                  </a:lnTo>
                  <a:lnTo>
                    <a:pt x="3229523" y="945237"/>
                  </a:lnTo>
                  <a:lnTo>
                    <a:pt x="3235180" y="945896"/>
                  </a:lnTo>
                  <a:lnTo>
                    <a:pt x="3240836" y="946500"/>
                  </a:lnTo>
                  <a:lnTo>
                    <a:pt x="3246493" y="947104"/>
                  </a:lnTo>
                  <a:lnTo>
                    <a:pt x="3252094" y="947708"/>
                  </a:lnTo>
                  <a:lnTo>
                    <a:pt x="3257751" y="948312"/>
                  </a:lnTo>
                  <a:lnTo>
                    <a:pt x="3263407" y="948861"/>
                  </a:lnTo>
                  <a:lnTo>
                    <a:pt x="3269064" y="949465"/>
                  </a:lnTo>
                  <a:lnTo>
                    <a:pt x="3274720" y="950015"/>
                  </a:lnTo>
                  <a:lnTo>
                    <a:pt x="3280322" y="950509"/>
                  </a:lnTo>
                  <a:lnTo>
                    <a:pt x="3285978" y="951058"/>
                  </a:lnTo>
                  <a:lnTo>
                    <a:pt x="3291635" y="951552"/>
                  </a:lnTo>
                  <a:lnTo>
                    <a:pt x="3297291" y="952046"/>
                  </a:lnTo>
                  <a:lnTo>
                    <a:pt x="3302948" y="952541"/>
                  </a:lnTo>
                  <a:lnTo>
                    <a:pt x="3308549" y="952980"/>
                  </a:lnTo>
                  <a:lnTo>
                    <a:pt x="3314206" y="953474"/>
                  </a:lnTo>
                  <a:lnTo>
                    <a:pt x="3319862" y="953914"/>
                  </a:lnTo>
                  <a:lnTo>
                    <a:pt x="3325519" y="954353"/>
                  </a:lnTo>
                  <a:lnTo>
                    <a:pt x="3331175" y="954737"/>
                  </a:lnTo>
                  <a:lnTo>
                    <a:pt x="3336777" y="955177"/>
                  </a:lnTo>
                  <a:lnTo>
                    <a:pt x="3342433" y="955561"/>
                  </a:lnTo>
                  <a:lnTo>
                    <a:pt x="3348090" y="955946"/>
                  </a:lnTo>
                  <a:lnTo>
                    <a:pt x="3353746" y="956330"/>
                  </a:lnTo>
                  <a:lnTo>
                    <a:pt x="3359403" y="956714"/>
                  </a:lnTo>
                  <a:lnTo>
                    <a:pt x="3365059" y="957099"/>
                  </a:lnTo>
                  <a:lnTo>
                    <a:pt x="3370661" y="957428"/>
                  </a:lnTo>
                  <a:lnTo>
                    <a:pt x="3376317" y="957813"/>
                  </a:lnTo>
                  <a:lnTo>
                    <a:pt x="3381974" y="958142"/>
                  </a:lnTo>
                  <a:lnTo>
                    <a:pt x="3387630" y="958472"/>
                  </a:lnTo>
                </a:path>
              </a:pathLst>
            </a:custGeom>
            <a:ln w="5876">
              <a:solidFill>
                <a:srgbClr val="000000"/>
              </a:solidFill>
            </a:ln>
          </p:spPr>
          <p:txBody>
            <a:bodyPr wrap="square" lIns="0" tIns="0" rIns="0" bIns="0" rtlCol="0"/>
            <a:lstStyle/>
            <a:p>
              <a:endParaRPr/>
            </a:p>
          </p:txBody>
        </p:sp>
        <p:sp>
          <p:nvSpPr>
            <p:cNvPr id="9" name="object 9"/>
            <p:cNvSpPr/>
            <p:nvPr/>
          </p:nvSpPr>
          <p:spPr>
            <a:xfrm>
              <a:off x="519144" y="1602040"/>
              <a:ext cx="3726815" cy="1054735"/>
            </a:xfrm>
            <a:custGeom>
              <a:avLst/>
              <a:gdLst/>
              <a:ahLst/>
              <a:cxnLst/>
              <a:rect l="l" t="t" r="r" b="b"/>
              <a:pathLst>
                <a:path w="3726815" h="1054735">
                  <a:moveTo>
                    <a:pt x="0" y="1054303"/>
                  </a:moveTo>
                  <a:lnTo>
                    <a:pt x="3726361" y="1054303"/>
                  </a:lnTo>
                  <a:lnTo>
                    <a:pt x="3726361" y="0"/>
                  </a:lnTo>
                  <a:lnTo>
                    <a:pt x="0" y="0"/>
                  </a:lnTo>
                  <a:lnTo>
                    <a:pt x="0" y="1054303"/>
                  </a:lnTo>
                  <a:close/>
                </a:path>
              </a:pathLst>
            </a:custGeom>
            <a:ln w="5876">
              <a:solidFill>
                <a:srgbClr val="333333"/>
              </a:solidFill>
            </a:ln>
          </p:spPr>
          <p:txBody>
            <a:bodyPr wrap="square" lIns="0" tIns="0" rIns="0" bIns="0" rtlCol="0"/>
            <a:lstStyle/>
            <a:p>
              <a:endParaRPr/>
            </a:p>
          </p:txBody>
        </p:sp>
      </p:grpSp>
      <p:sp>
        <p:nvSpPr>
          <p:cNvPr id="10" name="object 10"/>
          <p:cNvSpPr txBox="1"/>
          <p:nvPr/>
        </p:nvSpPr>
        <p:spPr>
          <a:xfrm>
            <a:off x="359994" y="1624720"/>
            <a:ext cx="156210" cy="1095375"/>
          </a:xfrm>
          <a:prstGeom prst="rect">
            <a:avLst/>
          </a:prstGeom>
          <a:solidFill>
            <a:srgbClr val="FFFFFF"/>
          </a:solidFill>
        </p:spPr>
        <p:txBody>
          <a:bodyPr vert="horz" wrap="square" lIns="0" tIns="0" rIns="0" bIns="0" rtlCol="0">
            <a:spAutoFit/>
          </a:bodyPr>
          <a:lstStyle/>
          <a:p>
            <a:pPr marL="62865">
              <a:lnSpc>
                <a:spcPts val="390"/>
              </a:lnSpc>
            </a:pPr>
            <a:r>
              <a:rPr sz="350" spc="-25" dirty="0">
                <a:solidFill>
                  <a:srgbClr val="4D4D4D"/>
                </a:solidFill>
                <a:latin typeface="Arial"/>
                <a:cs typeface="Arial"/>
              </a:rPr>
              <a:t>0.4</a:t>
            </a:r>
            <a:endParaRPr sz="350">
              <a:latin typeface="Arial"/>
              <a:cs typeface="Arial"/>
            </a:endParaRPr>
          </a:p>
          <a:p>
            <a:pPr>
              <a:lnSpc>
                <a:spcPct val="100000"/>
              </a:lnSpc>
            </a:pPr>
            <a:endParaRPr sz="400">
              <a:latin typeface="Arial"/>
              <a:cs typeface="Arial"/>
            </a:endParaRPr>
          </a:p>
          <a:p>
            <a:pPr>
              <a:lnSpc>
                <a:spcPct val="100000"/>
              </a:lnSpc>
            </a:pPr>
            <a:endParaRPr sz="400">
              <a:latin typeface="Arial"/>
              <a:cs typeface="Arial"/>
            </a:endParaRPr>
          </a:p>
          <a:p>
            <a:pPr>
              <a:lnSpc>
                <a:spcPct val="100000"/>
              </a:lnSpc>
              <a:spcBef>
                <a:spcPts val="55"/>
              </a:spcBef>
            </a:pPr>
            <a:endParaRPr sz="450">
              <a:latin typeface="Arial"/>
              <a:cs typeface="Arial"/>
            </a:endParaRPr>
          </a:p>
          <a:p>
            <a:pPr marL="62865">
              <a:lnSpc>
                <a:spcPct val="100000"/>
              </a:lnSpc>
            </a:pPr>
            <a:r>
              <a:rPr sz="350" spc="-25" dirty="0">
                <a:solidFill>
                  <a:srgbClr val="4D4D4D"/>
                </a:solidFill>
                <a:latin typeface="Arial"/>
                <a:cs typeface="Arial"/>
              </a:rPr>
              <a:t>0.3</a:t>
            </a:r>
            <a:endParaRPr sz="350">
              <a:latin typeface="Arial"/>
              <a:cs typeface="Arial"/>
            </a:endParaRPr>
          </a:p>
          <a:p>
            <a:pPr>
              <a:lnSpc>
                <a:spcPct val="100000"/>
              </a:lnSpc>
            </a:pPr>
            <a:endParaRPr sz="400">
              <a:latin typeface="Arial"/>
              <a:cs typeface="Arial"/>
            </a:endParaRPr>
          </a:p>
          <a:p>
            <a:pPr>
              <a:lnSpc>
                <a:spcPct val="100000"/>
              </a:lnSpc>
            </a:pPr>
            <a:endParaRPr sz="400">
              <a:latin typeface="Arial"/>
              <a:cs typeface="Arial"/>
            </a:endParaRPr>
          </a:p>
          <a:p>
            <a:pPr>
              <a:lnSpc>
                <a:spcPct val="100000"/>
              </a:lnSpc>
              <a:spcBef>
                <a:spcPts val="55"/>
              </a:spcBef>
            </a:pPr>
            <a:endParaRPr sz="450">
              <a:latin typeface="Arial"/>
              <a:cs typeface="Arial"/>
            </a:endParaRPr>
          </a:p>
          <a:p>
            <a:pPr marL="62865">
              <a:lnSpc>
                <a:spcPct val="100000"/>
              </a:lnSpc>
            </a:pPr>
            <a:r>
              <a:rPr sz="350" spc="-25" dirty="0">
                <a:solidFill>
                  <a:srgbClr val="4D4D4D"/>
                </a:solidFill>
                <a:latin typeface="Arial"/>
                <a:cs typeface="Arial"/>
              </a:rPr>
              <a:t>0.2</a:t>
            </a:r>
            <a:endParaRPr sz="350">
              <a:latin typeface="Arial"/>
              <a:cs typeface="Arial"/>
            </a:endParaRPr>
          </a:p>
          <a:p>
            <a:pPr>
              <a:lnSpc>
                <a:spcPct val="100000"/>
              </a:lnSpc>
            </a:pPr>
            <a:endParaRPr sz="400">
              <a:latin typeface="Arial"/>
              <a:cs typeface="Arial"/>
            </a:endParaRPr>
          </a:p>
          <a:p>
            <a:pPr>
              <a:lnSpc>
                <a:spcPct val="100000"/>
              </a:lnSpc>
            </a:pPr>
            <a:endParaRPr sz="400">
              <a:latin typeface="Arial"/>
              <a:cs typeface="Arial"/>
            </a:endParaRPr>
          </a:p>
          <a:p>
            <a:pPr>
              <a:lnSpc>
                <a:spcPct val="100000"/>
              </a:lnSpc>
              <a:spcBef>
                <a:spcPts val="55"/>
              </a:spcBef>
            </a:pPr>
            <a:endParaRPr sz="450">
              <a:latin typeface="Arial"/>
              <a:cs typeface="Arial"/>
            </a:endParaRPr>
          </a:p>
          <a:p>
            <a:pPr marL="62865">
              <a:lnSpc>
                <a:spcPct val="100000"/>
              </a:lnSpc>
            </a:pPr>
            <a:r>
              <a:rPr sz="350" spc="-25" dirty="0">
                <a:solidFill>
                  <a:srgbClr val="4D4D4D"/>
                </a:solidFill>
                <a:latin typeface="Arial"/>
                <a:cs typeface="Arial"/>
              </a:rPr>
              <a:t>0.1</a:t>
            </a:r>
            <a:endParaRPr sz="350">
              <a:latin typeface="Arial"/>
              <a:cs typeface="Arial"/>
            </a:endParaRPr>
          </a:p>
          <a:p>
            <a:pPr>
              <a:lnSpc>
                <a:spcPct val="100000"/>
              </a:lnSpc>
            </a:pPr>
            <a:endParaRPr sz="400">
              <a:latin typeface="Arial"/>
              <a:cs typeface="Arial"/>
            </a:endParaRPr>
          </a:p>
          <a:p>
            <a:pPr>
              <a:lnSpc>
                <a:spcPct val="100000"/>
              </a:lnSpc>
            </a:pPr>
            <a:endParaRPr sz="400">
              <a:latin typeface="Arial"/>
              <a:cs typeface="Arial"/>
            </a:endParaRPr>
          </a:p>
          <a:p>
            <a:pPr>
              <a:lnSpc>
                <a:spcPct val="100000"/>
              </a:lnSpc>
            </a:pPr>
            <a:endParaRPr sz="500">
              <a:latin typeface="Arial"/>
              <a:cs typeface="Arial"/>
            </a:endParaRPr>
          </a:p>
          <a:p>
            <a:pPr marL="62865">
              <a:lnSpc>
                <a:spcPct val="100000"/>
              </a:lnSpc>
            </a:pPr>
            <a:r>
              <a:rPr sz="350" spc="-25" dirty="0">
                <a:solidFill>
                  <a:srgbClr val="4D4D4D"/>
                </a:solidFill>
                <a:latin typeface="Arial"/>
                <a:cs typeface="Arial"/>
              </a:rPr>
              <a:t>0.0</a:t>
            </a:r>
            <a:endParaRPr sz="350">
              <a:latin typeface="Arial"/>
              <a:cs typeface="Arial"/>
            </a:endParaRPr>
          </a:p>
        </p:txBody>
      </p:sp>
      <p:sp>
        <p:nvSpPr>
          <p:cNvPr id="11" name="object 11"/>
          <p:cNvSpPr/>
          <p:nvPr/>
        </p:nvSpPr>
        <p:spPr>
          <a:xfrm>
            <a:off x="504097" y="1647401"/>
            <a:ext cx="15240" cy="972185"/>
          </a:xfrm>
          <a:custGeom>
            <a:avLst/>
            <a:gdLst/>
            <a:ahLst/>
            <a:cxnLst/>
            <a:rect l="l" t="t" r="r" b="b"/>
            <a:pathLst>
              <a:path w="15240" h="972185">
                <a:moveTo>
                  <a:pt x="0" y="971817"/>
                </a:moveTo>
                <a:lnTo>
                  <a:pt x="15047" y="971817"/>
                </a:lnTo>
              </a:path>
              <a:path w="15240" h="972185">
                <a:moveTo>
                  <a:pt x="0" y="728862"/>
                </a:moveTo>
                <a:lnTo>
                  <a:pt x="15047" y="728862"/>
                </a:lnTo>
              </a:path>
              <a:path w="15240" h="972185">
                <a:moveTo>
                  <a:pt x="0" y="485908"/>
                </a:moveTo>
                <a:lnTo>
                  <a:pt x="15047" y="485908"/>
                </a:lnTo>
              </a:path>
              <a:path w="15240" h="972185">
                <a:moveTo>
                  <a:pt x="0" y="242954"/>
                </a:moveTo>
                <a:lnTo>
                  <a:pt x="15047" y="242954"/>
                </a:lnTo>
              </a:path>
              <a:path w="15240" h="972185">
                <a:moveTo>
                  <a:pt x="0" y="0"/>
                </a:moveTo>
                <a:lnTo>
                  <a:pt x="15047" y="0"/>
                </a:lnTo>
              </a:path>
            </a:pathLst>
          </a:custGeom>
          <a:ln w="5876">
            <a:solidFill>
              <a:srgbClr val="333333"/>
            </a:solidFill>
          </a:ln>
        </p:spPr>
        <p:txBody>
          <a:bodyPr wrap="square" lIns="0" tIns="0" rIns="0" bIns="0" rtlCol="0"/>
          <a:lstStyle/>
          <a:p>
            <a:endParaRPr/>
          </a:p>
        </p:txBody>
      </p:sp>
      <p:sp>
        <p:nvSpPr>
          <p:cNvPr id="12" name="object 12"/>
          <p:cNvSpPr txBox="1"/>
          <p:nvPr/>
        </p:nvSpPr>
        <p:spPr>
          <a:xfrm>
            <a:off x="2367222" y="2641666"/>
            <a:ext cx="43180" cy="98425"/>
          </a:xfrm>
          <a:prstGeom prst="rect">
            <a:avLst/>
          </a:prstGeom>
        </p:spPr>
        <p:txBody>
          <a:bodyPr vert="horz" wrap="square" lIns="0" tIns="15875" rIns="0" bIns="0" rtlCol="0">
            <a:spAutoFit/>
          </a:bodyPr>
          <a:lstStyle/>
          <a:p>
            <a:pPr>
              <a:lnSpc>
                <a:spcPct val="100000"/>
              </a:lnSpc>
              <a:spcBef>
                <a:spcPts val="125"/>
              </a:spcBef>
            </a:pPr>
            <a:r>
              <a:rPr sz="450" spc="10" dirty="0">
                <a:latin typeface="Arial"/>
                <a:cs typeface="Arial"/>
              </a:rPr>
              <a:t>x</a:t>
            </a:r>
            <a:endParaRPr sz="450">
              <a:latin typeface="Arial"/>
              <a:cs typeface="Arial"/>
            </a:endParaRPr>
          </a:p>
        </p:txBody>
      </p:sp>
      <p:sp>
        <p:nvSpPr>
          <p:cNvPr id="14" name="object 1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25</a:t>
            </a:r>
          </a:p>
        </p:txBody>
      </p:sp>
      <p:sp>
        <p:nvSpPr>
          <p:cNvPr id="13" name="object 13"/>
          <p:cNvSpPr txBox="1"/>
          <p:nvPr/>
        </p:nvSpPr>
        <p:spPr>
          <a:xfrm>
            <a:off x="327644" y="2101389"/>
            <a:ext cx="93345" cy="55880"/>
          </a:xfrm>
          <a:prstGeom prst="rect">
            <a:avLst/>
          </a:prstGeom>
        </p:spPr>
        <p:txBody>
          <a:bodyPr vert="vert270" wrap="square" lIns="0" tIns="10160" rIns="0" bIns="0" rtlCol="0">
            <a:spAutoFit/>
          </a:bodyPr>
          <a:lstStyle/>
          <a:p>
            <a:pPr marL="12700">
              <a:lnSpc>
                <a:spcPct val="100000"/>
              </a:lnSpc>
              <a:spcBef>
                <a:spcPts val="80"/>
              </a:spcBef>
            </a:pPr>
            <a:r>
              <a:rPr sz="450" dirty="0">
                <a:latin typeface="Arial"/>
                <a:cs typeface="Arial"/>
              </a:rPr>
              <a:t>y</a:t>
            </a:r>
            <a:endParaRPr sz="450">
              <a:latin typeface="Arial"/>
              <a:cs typeface="Arial"/>
            </a:endParaRPr>
          </a:p>
        </p:txBody>
      </p:sp>
    </p:spTree>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55" dirty="0"/>
              <a:t>Exercise:</a:t>
            </a:r>
            <a:r>
              <a:rPr spc="210" dirty="0"/>
              <a:t> </a:t>
            </a:r>
            <a:r>
              <a:rPr spc="-35" dirty="0"/>
              <a:t>Students</a:t>
            </a:r>
            <a:r>
              <a:rPr spc="75" dirty="0"/>
              <a:t> </a:t>
            </a:r>
            <a:r>
              <a:rPr dirty="0"/>
              <a:t>at</a:t>
            </a:r>
            <a:r>
              <a:rPr spc="85" dirty="0"/>
              <a:t> </a:t>
            </a:r>
            <a:r>
              <a:rPr dirty="0"/>
              <a:t>a</a:t>
            </a:r>
            <a:r>
              <a:rPr spc="80" dirty="0"/>
              <a:t> </a:t>
            </a:r>
            <a:r>
              <a:rPr dirty="0"/>
              <a:t>UK</a:t>
            </a:r>
            <a:r>
              <a:rPr spc="75" dirty="0"/>
              <a:t> </a:t>
            </a:r>
            <a:r>
              <a:rPr spc="-25" dirty="0"/>
              <a:t>University</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26</a:t>
            </a:r>
          </a:p>
        </p:txBody>
      </p:sp>
      <p:sp>
        <p:nvSpPr>
          <p:cNvPr id="3" name="object 3"/>
          <p:cNvSpPr txBox="1"/>
          <p:nvPr/>
        </p:nvSpPr>
        <p:spPr>
          <a:xfrm>
            <a:off x="317182" y="585545"/>
            <a:ext cx="3963035" cy="2782172"/>
          </a:xfrm>
          <a:prstGeom prst="rect">
            <a:avLst/>
          </a:prstGeom>
        </p:spPr>
        <p:txBody>
          <a:bodyPr vert="horz" wrap="square" lIns="0" tIns="11430" rIns="0" bIns="0" rtlCol="0">
            <a:spAutoFit/>
          </a:bodyPr>
          <a:lstStyle/>
          <a:p>
            <a:pPr marL="38100">
              <a:lnSpc>
                <a:spcPct val="100000"/>
              </a:lnSpc>
              <a:spcBef>
                <a:spcPts val="90"/>
              </a:spcBef>
            </a:pPr>
            <a:r>
              <a:rPr sz="1100" dirty="0">
                <a:solidFill>
                  <a:srgbClr val="22373A"/>
                </a:solidFill>
                <a:latin typeface="Tahoma"/>
                <a:cs typeface="Tahoma"/>
              </a:rPr>
              <a:t>To</a:t>
            </a:r>
            <a:r>
              <a:rPr sz="1100" spc="-55" dirty="0">
                <a:solidFill>
                  <a:srgbClr val="22373A"/>
                </a:solidFill>
                <a:latin typeface="Tahoma"/>
                <a:cs typeface="Tahoma"/>
              </a:rPr>
              <a:t> </a:t>
            </a:r>
            <a:r>
              <a:rPr sz="1100" spc="-60" dirty="0">
                <a:solidFill>
                  <a:srgbClr val="22373A"/>
                </a:solidFill>
                <a:latin typeface="Tahoma"/>
                <a:cs typeface="Tahoma"/>
              </a:rPr>
              <a:t>define</a:t>
            </a:r>
            <a:r>
              <a:rPr sz="1100" spc="-5" dirty="0">
                <a:solidFill>
                  <a:srgbClr val="22373A"/>
                </a:solidFill>
                <a:latin typeface="Tahoma"/>
                <a:cs typeface="Tahoma"/>
              </a:rPr>
              <a:t> </a:t>
            </a:r>
            <a:r>
              <a:rPr sz="1100" dirty="0">
                <a:solidFill>
                  <a:srgbClr val="22373A"/>
                </a:solidFill>
                <a:latin typeface="Tahoma"/>
                <a:cs typeface="Tahoma"/>
              </a:rPr>
              <a:t>a</a:t>
            </a:r>
            <a:r>
              <a:rPr sz="1100" spc="-5" dirty="0">
                <a:solidFill>
                  <a:srgbClr val="22373A"/>
                </a:solidFill>
                <a:latin typeface="Tahoma"/>
                <a:cs typeface="Tahoma"/>
              </a:rPr>
              <a:t> </a:t>
            </a:r>
            <a:r>
              <a:rPr sz="1100" spc="-40" dirty="0">
                <a:solidFill>
                  <a:srgbClr val="22373A"/>
                </a:solidFill>
                <a:latin typeface="Tahoma"/>
                <a:cs typeface="Tahoma"/>
              </a:rPr>
              <a:t>normal</a:t>
            </a:r>
            <a:r>
              <a:rPr sz="1100" spc="-10" dirty="0">
                <a:solidFill>
                  <a:srgbClr val="22373A"/>
                </a:solidFill>
                <a:latin typeface="Tahoma"/>
                <a:cs typeface="Tahoma"/>
              </a:rPr>
              <a:t> </a:t>
            </a:r>
            <a:r>
              <a:rPr sz="1100" spc="-25" dirty="0">
                <a:solidFill>
                  <a:srgbClr val="22373A"/>
                </a:solidFill>
                <a:latin typeface="Tahoma"/>
                <a:cs typeface="Tahoma"/>
              </a:rPr>
              <a:t>distribution,</a:t>
            </a:r>
            <a:r>
              <a:rPr sz="1100" spc="-10" dirty="0">
                <a:solidFill>
                  <a:srgbClr val="22373A"/>
                </a:solidFill>
                <a:latin typeface="Tahoma"/>
                <a:cs typeface="Tahoma"/>
              </a:rPr>
              <a:t> </a:t>
            </a:r>
            <a:r>
              <a:rPr sz="1100" spc="-100" dirty="0">
                <a:solidFill>
                  <a:srgbClr val="22373A"/>
                </a:solidFill>
                <a:latin typeface="Tahoma"/>
                <a:cs typeface="Tahoma"/>
              </a:rPr>
              <a:t>we</a:t>
            </a:r>
            <a:r>
              <a:rPr sz="1100" spc="15" dirty="0">
                <a:solidFill>
                  <a:srgbClr val="22373A"/>
                </a:solidFill>
                <a:latin typeface="Tahoma"/>
                <a:cs typeface="Tahoma"/>
              </a:rPr>
              <a:t> </a:t>
            </a:r>
            <a:r>
              <a:rPr sz="1100" spc="-70" dirty="0">
                <a:solidFill>
                  <a:srgbClr val="22373A"/>
                </a:solidFill>
                <a:latin typeface="Tahoma"/>
                <a:cs typeface="Tahoma"/>
              </a:rPr>
              <a:t>need</a:t>
            </a:r>
            <a:r>
              <a:rPr sz="1100" spc="-10" dirty="0">
                <a:solidFill>
                  <a:srgbClr val="22373A"/>
                </a:solidFill>
                <a:latin typeface="Tahoma"/>
                <a:cs typeface="Tahoma"/>
              </a:rPr>
              <a:t> </a:t>
            </a:r>
            <a:r>
              <a:rPr sz="1100" spc="-40" dirty="0">
                <a:solidFill>
                  <a:srgbClr val="22373A"/>
                </a:solidFill>
                <a:latin typeface="Tahoma"/>
                <a:cs typeface="Tahoma"/>
              </a:rPr>
              <a:t>two</a:t>
            </a:r>
            <a:r>
              <a:rPr sz="1100" spc="-5" dirty="0">
                <a:solidFill>
                  <a:srgbClr val="22373A"/>
                </a:solidFill>
                <a:latin typeface="Tahoma"/>
                <a:cs typeface="Tahoma"/>
              </a:rPr>
              <a:t> </a:t>
            </a:r>
            <a:r>
              <a:rPr sz="1100" spc="-65" dirty="0">
                <a:solidFill>
                  <a:srgbClr val="22373A"/>
                </a:solidFill>
                <a:latin typeface="Tahoma"/>
                <a:cs typeface="Tahoma"/>
              </a:rPr>
              <a:t>numbers.</a:t>
            </a:r>
            <a:r>
              <a:rPr sz="1100" spc="-165" dirty="0">
                <a:solidFill>
                  <a:srgbClr val="22373A"/>
                </a:solidFill>
                <a:latin typeface="Tahoma"/>
                <a:cs typeface="Tahoma"/>
              </a:rPr>
              <a:t> </a:t>
            </a:r>
            <a:r>
              <a:rPr sz="1100" spc="-30" dirty="0">
                <a:solidFill>
                  <a:srgbClr val="22373A"/>
                </a:solidFill>
                <a:latin typeface="Tahoma"/>
                <a:cs typeface="Tahoma"/>
              </a:rPr>
              <a:t>.</a:t>
            </a:r>
            <a:r>
              <a:rPr sz="1100" spc="-165" dirty="0">
                <a:solidFill>
                  <a:srgbClr val="22373A"/>
                </a:solidFill>
                <a:latin typeface="Tahoma"/>
                <a:cs typeface="Tahoma"/>
              </a:rPr>
              <a:t> </a:t>
            </a:r>
            <a:r>
              <a:rPr sz="1100" dirty="0">
                <a:solidFill>
                  <a:srgbClr val="22373A"/>
                </a:solidFill>
                <a:latin typeface="Tahoma"/>
                <a:cs typeface="Tahoma"/>
              </a:rPr>
              <a:t>.</a:t>
            </a:r>
            <a:r>
              <a:rPr sz="1100" spc="275" dirty="0">
                <a:solidFill>
                  <a:srgbClr val="22373A"/>
                </a:solidFill>
                <a:latin typeface="Tahoma"/>
                <a:cs typeface="Tahoma"/>
              </a:rPr>
              <a:t> </a:t>
            </a:r>
            <a:r>
              <a:rPr sz="1100" i="1" dirty="0">
                <a:solidFill>
                  <a:srgbClr val="22373A"/>
                </a:solidFill>
                <a:latin typeface="Verdana"/>
                <a:cs typeface="Verdana"/>
              </a:rPr>
              <a:t>µ</a:t>
            </a:r>
            <a:r>
              <a:rPr sz="1100" i="1" spc="-45" dirty="0">
                <a:solidFill>
                  <a:srgbClr val="22373A"/>
                </a:solidFill>
                <a:latin typeface="Verdana"/>
                <a:cs typeface="Verdana"/>
              </a:rPr>
              <a:t> </a:t>
            </a:r>
            <a:r>
              <a:rPr sz="1100" spc="-40" dirty="0">
                <a:solidFill>
                  <a:srgbClr val="22373A"/>
                </a:solidFill>
                <a:latin typeface="Tahoma"/>
                <a:cs typeface="Tahoma"/>
              </a:rPr>
              <a:t>and</a:t>
            </a:r>
            <a:r>
              <a:rPr sz="1100" spc="-10" dirty="0">
                <a:solidFill>
                  <a:srgbClr val="22373A"/>
                </a:solidFill>
                <a:latin typeface="Tahoma"/>
                <a:cs typeface="Tahoma"/>
              </a:rPr>
              <a:t> </a:t>
            </a:r>
            <a:r>
              <a:rPr sz="1100" i="1" spc="-25" dirty="0">
                <a:solidFill>
                  <a:srgbClr val="22373A"/>
                </a:solidFill>
                <a:latin typeface="Verdana"/>
                <a:cs typeface="Verdana"/>
              </a:rPr>
              <a:t>σ</a:t>
            </a:r>
            <a:r>
              <a:rPr sz="1100" spc="-25" dirty="0">
                <a:solidFill>
                  <a:srgbClr val="22373A"/>
                </a:solidFill>
                <a:latin typeface="Tahoma"/>
                <a:cs typeface="Tahoma"/>
              </a:rPr>
              <a:t>.</a:t>
            </a:r>
            <a:endParaRPr sz="1100" dirty="0">
              <a:latin typeface="Tahoma"/>
              <a:cs typeface="Tahoma"/>
            </a:endParaRPr>
          </a:p>
          <a:p>
            <a:pPr marL="42545" marR="64135">
              <a:lnSpc>
                <a:spcPct val="118000"/>
              </a:lnSpc>
              <a:spcBef>
                <a:spcPts val="680"/>
              </a:spcBef>
            </a:pPr>
            <a:r>
              <a:rPr sz="1100" spc="-35" dirty="0">
                <a:solidFill>
                  <a:srgbClr val="22373A"/>
                </a:solidFill>
                <a:latin typeface="Tahoma"/>
                <a:cs typeface="Tahoma"/>
              </a:rPr>
              <a:t>If</a:t>
            </a:r>
            <a:r>
              <a:rPr sz="1100" spc="-55" dirty="0">
                <a:solidFill>
                  <a:srgbClr val="22373A"/>
                </a:solidFill>
                <a:latin typeface="Tahoma"/>
                <a:cs typeface="Tahoma"/>
              </a:rPr>
              <a:t> </a:t>
            </a:r>
            <a:r>
              <a:rPr sz="1100" spc="-100" dirty="0">
                <a:solidFill>
                  <a:srgbClr val="22373A"/>
                </a:solidFill>
                <a:latin typeface="Tahoma"/>
                <a:cs typeface="Tahoma"/>
              </a:rPr>
              <a:t>we</a:t>
            </a:r>
            <a:r>
              <a:rPr sz="1100" spc="15" dirty="0">
                <a:solidFill>
                  <a:srgbClr val="22373A"/>
                </a:solidFill>
                <a:latin typeface="Tahoma"/>
                <a:cs typeface="Tahoma"/>
              </a:rPr>
              <a:t> </a:t>
            </a:r>
            <a:r>
              <a:rPr sz="1100" spc="-70" dirty="0">
                <a:solidFill>
                  <a:srgbClr val="22373A"/>
                </a:solidFill>
                <a:latin typeface="Tahoma"/>
                <a:cs typeface="Tahoma"/>
              </a:rPr>
              <a:t>are</a:t>
            </a:r>
            <a:r>
              <a:rPr sz="1100" spc="-15" dirty="0">
                <a:solidFill>
                  <a:srgbClr val="22373A"/>
                </a:solidFill>
                <a:latin typeface="Tahoma"/>
                <a:cs typeface="Tahoma"/>
              </a:rPr>
              <a:t> </a:t>
            </a:r>
            <a:r>
              <a:rPr sz="1100" spc="-35" dirty="0">
                <a:solidFill>
                  <a:srgbClr val="22373A"/>
                </a:solidFill>
                <a:latin typeface="Tahoma"/>
                <a:cs typeface="Tahoma"/>
              </a:rPr>
              <a:t>going</a:t>
            </a:r>
            <a:r>
              <a:rPr sz="1100" spc="-50" dirty="0">
                <a:solidFill>
                  <a:srgbClr val="22373A"/>
                </a:solidFill>
                <a:latin typeface="Tahoma"/>
                <a:cs typeface="Tahoma"/>
              </a:rPr>
              <a:t> </a:t>
            </a:r>
            <a:r>
              <a:rPr sz="1100" dirty="0">
                <a:solidFill>
                  <a:srgbClr val="22373A"/>
                </a:solidFill>
                <a:latin typeface="Tahoma"/>
                <a:cs typeface="Tahoma"/>
              </a:rPr>
              <a:t>to</a:t>
            </a:r>
            <a:r>
              <a:rPr sz="1100" spc="-60" dirty="0">
                <a:solidFill>
                  <a:srgbClr val="22373A"/>
                </a:solidFill>
                <a:latin typeface="Tahoma"/>
                <a:cs typeface="Tahoma"/>
              </a:rPr>
              <a:t> </a:t>
            </a:r>
            <a:r>
              <a:rPr sz="1100" spc="-10" dirty="0">
                <a:solidFill>
                  <a:srgbClr val="22373A"/>
                </a:solidFill>
                <a:latin typeface="Tahoma"/>
                <a:cs typeface="Tahoma"/>
              </a:rPr>
              <a:t>do</a:t>
            </a:r>
            <a:r>
              <a:rPr sz="1100" spc="-25" dirty="0">
                <a:solidFill>
                  <a:srgbClr val="22373A"/>
                </a:solidFill>
                <a:latin typeface="Tahoma"/>
                <a:cs typeface="Tahoma"/>
              </a:rPr>
              <a:t> </a:t>
            </a:r>
            <a:r>
              <a:rPr sz="1100" spc="-60" dirty="0">
                <a:solidFill>
                  <a:srgbClr val="22373A"/>
                </a:solidFill>
                <a:latin typeface="Tahoma"/>
                <a:cs typeface="Tahoma"/>
              </a:rPr>
              <a:t>some</a:t>
            </a:r>
            <a:r>
              <a:rPr sz="1100" spc="-20" dirty="0">
                <a:solidFill>
                  <a:srgbClr val="22373A"/>
                </a:solidFill>
                <a:latin typeface="Tahoma"/>
                <a:cs typeface="Tahoma"/>
              </a:rPr>
              <a:t> </a:t>
            </a:r>
            <a:r>
              <a:rPr sz="1100" spc="-40" dirty="0">
                <a:solidFill>
                  <a:srgbClr val="22373A"/>
                </a:solidFill>
                <a:latin typeface="Tahoma"/>
                <a:cs typeface="Tahoma"/>
              </a:rPr>
              <a:t>Bayesian</a:t>
            </a:r>
            <a:r>
              <a:rPr sz="1100" spc="-25" dirty="0">
                <a:solidFill>
                  <a:srgbClr val="22373A"/>
                </a:solidFill>
                <a:latin typeface="Tahoma"/>
                <a:cs typeface="Tahoma"/>
              </a:rPr>
              <a:t> </a:t>
            </a:r>
            <a:r>
              <a:rPr sz="1100" spc="-40" dirty="0">
                <a:solidFill>
                  <a:srgbClr val="22373A"/>
                </a:solidFill>
                <a:latin typeface="Tahoma"/>
                <a:cs typeface="Tahoma"/>
              </a:rPr>
              <a:t>analysis,</a:t>
            </a:r>
            <a:r>
              <a:rPr sz="1100" spc="-25" dirty="0">
                <a:solidFill>
                  <a:srgbClr val="22373A"/>
                </a:solidFill>
                <a:latin typeface="Tahoma"/>
                <a:cs typeface="Tahoma"/>
              </a:rPr>
              <a:t> </a:t>
            </a:r>
            <a:r>
              <a:rPr sz="1100" spc="-105" dirty="0">
                <a:solidFill>
                  <a:srgbClr val="FF0000"/>
                </a:solidFill>
                <a:latin typeface="Tahoma"/>
                <a:cs typeface="Tahoma"/>
              </a:rPr>
              <a:t>we</a:t>
            </a:r>
            <a:r>
              <a:rPr sz="1100" spc="20" dirty="0">
                <a:solidFill>
                  <a:srgbClr val="FF0000"/>
                </a:solidFill>
                <a:latin typeface="Tahoma"/>
                <a:cs typeface="Tahoma"/>
              </a:rPr>
              <a:t> </a:t>
            </a:r>
            <a:r>
              <a:rPr sz="1100" spc="-65" dirty="0">
                <a:solidFill>
                  <a:srgbClr val="FF0000"/>
                </a:solidFill>
                <a:latin typeface="Tahoma"/>
                <a:cs typeface="Tahoma"/>
              </a:rPr>
              <a:t>need</a:t>
            </a:r>
            <a:r>
              <a:rPr sz="1100" spc="-20" dirty="0">
                <a:solidFill>
                  <a:srgbClr val="FF0000"/>
                </a:solidFill>
                <a:latin typeface="Tahoma"/>
                <a:cs typeface="Tahoma"/>
              </a:rPr>
              <a:t> </a:t>
            </a:r>
            <a:r>
              <a:rPr sz="1100" dirty="0">
                <a:solidFill>
                  <a:srgbClr val="FF0000"/>
                </a:solidFill>
                <a:latin typeface="Tahoma"/>
                <a:cs typeface="Tahoma"/>
              </a:rPr>
              <a:t>to</a:t>
            </a:r>
            <a:r>
              <a:rPr sz="1100" spc="-25" dirty="0">
                <a:solidFill>
                  <a:srgbClr val="FF0000"/>
                </a:solidFill>
                <a:latin typeface="Tahoma"/>
                <a:cs typeface="Tahoma"/>
              </a:rPr>
              <a:t> </a:t>
            </a:r>
            <a:r>
              <a:rPr sz="1100" spc="-30" dirty="0">
                <a:solidFill>
                  <a:srgbClr val="FF0000"/>
                </a:solidFill>
                <a:latin typeface="Tahoma"/>
                <a:cs typeface="Tahoma"/>
              </a:rPr>
              <a:t>specify</a:t>
            </a:r>
            <a:r>
              <a:rPr sz="1100" spc="-25" dirty="0">
                <a:solidFill>
                  <a:srgbClr val="FF0000"/>
                </a:solidFill>
                <a:latin typeface="Tahoma"/>
                <a:cs typeface="Tahoma"/>
              </a:rPr>
              <a:t> </a:t>
            </a:r>
            <a:r>
              <a:rPr sz="1100" spc="-50" dirty="0">
                <a:solidFill>
                  <a:srgbClr val="FF0000"/>
                </a:solidFill>
                <a:latin typeface="Tahoma"/>
                <a:cs typeface="Tahoma"/>
              </a:rPr>
              <a:t>a </a:t>
            </a:r>
            <a:r>
              <a:rPr sz="1100" spc="-40" dirty="0">
                <a:solidFill>
                  <a:srgbClr val="FF0000"/>
                </a:solidFill>
                <a:latin typeface="Tahoma"/>
                <a:cs typeface="Tahoma"/>
              </a:rPr>
              <a:t>prior</a:t>
            </a:r>
            <a:r>
              <a:rPr sz="1100" spc="-35" dirty="0">
                <a:solidFill>
                  <a:srgbClr val="FF0000"/>
                </a:solidFill>
                <a:latin typeface="Tahoma"/>
                <a:cs typeface="Tahoma"/>
              </a:rPr>
              <a:t> </a:t>
            </a:r>
            <a:r>
              <a:rPr sz="1100" spc="-20" dirty="0">
                <a:solidFill>
                  <a:srgbClr val="FF0000"/>
                </a:solidFill>
                <a:latin typeface="Tahoma"/>
                <a:cs typeface="Tahoma"/>
              </a:rPr>
              <a:t>for</a:t>
            </a:r>
            <a:r>
              <a:rPr sz="1100" spc="-40" dirty="0">
                <a:solidFill>
                  <a:srgbClr val="FF0000"/>
                </a:solidFill>
                <a:latin typeface="Tahoma"/>
                <a:cs typeface="Tahoma"/>
              </a:rPr>
              <a:t> </a:t>
            </a:r>
            <a:r>
              <a:rPr sz="1100" spc="-50" dirty="0">
                <a:solidFill>
                  <a:srgbClr val="FF0000"/>
                </a:solidFill>
                <a:latin typeface="Tahoma"/>
                <a:cs typeface="Tahoma"/>
              </a:rPr>
              <a:t>each</a:t>
            </a:r>
            <a:r>
              <a:rPr sz="1100" spc="-30" dirty="0">
                <a:solidFill>
                  <a:srgbClr val="FF0000"/>
                </a:solidFill>
                <a:latin typeface="Tahoma"/>
                <a:cs typeface="Tahoma"/>
              </a:rPr>
              <a:t> </a:t>
            </a:r>
            <a:r>
              <a:rPr sz="1100" dirty="0">
                <a:solidFill>
                  <a:srgbClr val="FF0000"/>
                </a:solidFill>
                <a:latin typeface="Tahoma"/>
                <a:cs typeface="Tahoma"/>
              </a:rPr>
              <a:t>of</a:t>
            </a:r>
            <a:r>
              <a:rPr sz="1100" spc="-40" dirty="0">
                <a:solidFill>
                  <a:srgbClr val="FF0000"/>
                </a:solidFill>
                <a:latin typeface="Tahoma"/>
                <a:cs typeface="Tahoma"/>
              </a:rPr>
              <a:t> </a:t>
            </a:r>
            <a:r>
              <a:rPr sz="1100" spc="-10" dirty="0">
                <a:solidFill>
                  <a:srgbClr val="FF0000"/>
                </a:solidFill>
                <a:latin typeface="Tahoma"/>
                <a:cs typeface="Tahoma"/>
              </a:rPr>
              <a:t>these</a:t>
            </a:r>
            <a:r>
              <a:rPr lang="en-GB" sz="1100" spc="-10" dirty="0">
                <a:solidFill>
                  <a:srgbClr val="FF0000"/>
                </a:solidFill>
                <a:latin typeface="Tahoma"/>
                <a:cs typeface="Tahoma"/>
              </a:rPr>
              <a:t> prior parameters</a:t>
            </a:r>
            <a:r>
              <a:rPr sz="1100" spc="-10" dirty="0">
                <a:solidFill>
                  <a:srgbClr val="FF0000"/>
                </a:solidFill>
                <a:latin typeface="Tahoma"/>
                <a:cs typeface="Tahoma"/>
              </a:rPr>
              <a:t>.</a:t>
            </a:r>
            <a:r>
              <a:rPr lang="en-GB" sz="1100" spc="-10" dirty="0">
                <a:solidFill>
                  <a:srgbClr val="FF0000"/>
                </a:solidFill>
                <a:latin typeface="Tahoma"/>
                <a:cs typeface="Tahoma"/>
              </a:rPr>
              <a:t> </a:t>
            </a:r>
            <a:endParaRPr sz="800" dirty="0">
              <a:solidFill>
                <a:srgbClr val="FF0000"/>
              </a:solidFill>
              <a:latin typeface="Tahoma"/>
              <a:cs typeface="Tahoma"/>
            </a:endParaRPr>
          </a:p>
          <a:p>
            <a:pPr marL="319405" indent="-177165">
              <a:lnSpc>
                <a:spcPct val="100000"/>
              </a:lnSpc>
              <a:spcBef>
                <a:spcPts val="915"/>
              </a:spcBef>
              <a:buAutoNum type="arabicPeriod"/>
              <a:tabLst>
                <a:tab pos="320040" algn="l"/>
              </a:tabLst>
            </a:pPr>
            <a:r>
              <a:rPr sz="1100" spc="-40" dirty="0">
                <a:solidFill>
                  <a:srgbClr val="22373A"/>
                </a:solidFill>
                <a:latin typeface="Tahoma"/>
                <a:cs typeface="Tahoma"/>
              </a:rPr>
              <a:t>prior</a:t>
            </a:r>
            <a:r>
              <a:rPr sz="1100" spc="-25" dirty="0">
                <a:solidFill>
                  <a:srgbClr val="22373A"/>
                </a:solidFill>
                <a:latin typeface="Tahoma"/>
                <a:cs typeface="Tahoma"/>
              </a:rPr>
              <a:t> </a:t>
            </a:r>
            <a:r>
              <a:rPr sz="1100" spc="-20" dirty="0">
                <a:solidFill>
                  <a:srgbClr val="22373A"/>
                </a:solidFill>
                <a:latin typeface="Tahoma"/>
                <a:cs typeface="Tahoma"/>
              </a:rPr>
              <a:t>for</a:t>
            </a:r>
            <a:r>
              <a:rPr sz="1100" spc="5" dirty="0">
                <a:solidFill>
                  <a:srgbClr val="22373A"/>
                </a:solidFill>
                <a:latin typeface="Tahoma"/>
                <a:cs typeface="Tahoma"/>
              </a:rPr>
              <a:t> </a:t>
            </a:r>
            <a:r>
              <a:rPr sz="1100" i="1" spc="-55" dirty="0">
                <a:solidFill>
                  <a:srgbClr val="22373A"/>
                </a:solidFill>
                <a:latin typeface="Verdana"/>
                <a:cs typeface="Verdana"/>
              </a:rPr>
              <a:t>µ</a:t>
            </a:r>
            <a:r>
              <a:rPr sz="1100" i="1" spc="-85" dirty="0">
                <a:solidFill>
                  <a:srgbClr val="22373A"/>
                </a:solidFill>
                <a:latin typeface="Verdana"/>
                <a:cs typeface="Verdana"/>
              </a:rPr>
              <a:t> </a:t>
            </a:r>
            <a:r>
              <a:rPr sz="1100" i="1" spc="-40" dirty="0">
                <a:solidFill>
                  <a:srgbClr val="22373A"/>
                </a:solidFill>
                <a:latin typeface="Meiryo"/>
                <a:cs typeface="Meiryo"/>
              </a:rPr>
              <a:t>∼</a:t>
            </a:r>
            <a:r>
              <a:rPr sz="1100" i="1" spc="-75" dirty="0">
                <a:solidFill>
                  <a:srgbClr val="22373A"/>
                </a:solidFill>
                <a:latin typeface="Meiryo"/>
                <a:cs typeface="Meiryo"/>
              </a:rPr>
              <a:t> </a:t>
            </a:r>
            <a:r>
              <a:rPr sz="1100" i="1" spc="70" dirty="0">
                <a:solidFill>
                  <a:srgbClr val="22373A"/>
                </a:solidFill>
                <a:latin typeface="Meiryo"/>
                <a:cs typeface="Meiryo"/>
              </a:rPr>
              <a:t>N</a:t>
            </a:r>
            <a:r>
              <a:rPr sz="1100" i="1" spc="-215" dirty="0">
                <a:solidFill>
                  <a:srgbClr val="22373A"/>
                </a:solidFill>
                <a:latin typeface="Meiryo"/>
                <a:cs typeface="Meiryo"/>
              </a:rPr>
              <a:t> </a:t>
            </a:r>
            <a:r>
              <a:rPr sz="1100" spc="-35" dirty="0">
                <a:solidFill>
                  <a:srgbClr val="22373A"/>
                </a:solidFill>
                <a:latin typeface="Tahoma"/>
                <a:cs typeface="Tahoma"/>
              </a:rPr>
              <a:t>(</a:t>
            </a:r>
            <a:r>
              <a:rPr sz="1100" i="1" spc="-35" dirty="0">
                <a:solidFill>
                  <a:srgbClr val="22373A"/>
                </a:solidFill>
                <a:latin typeface="Verdana"/>
                <a:cs typeface="Verdana"/>
              </a:rPr>
              <a:t>µ</a:t>
            </a:r>
            <a:r>
              <a:rPr sz="1200" i="1" spc="-52" baseline="-10416" dirty="0">
                <a:solidFill>
                  <a:srgbClr val="22373A"/>
                </a:solidFill>
                <a:latin typeface="Arial"/>
                <a:cs typeface="Arial"/>
              </a:rPr>
              <a:t>m</a:t>
            </a:r>
            <a:r>
              <a:rPr sz="1100" i="1" spc="-35" dirty="0">
                <a:solidFill>
                  <a:srgbClr val="22373A"/>
                </a:solidFill>
                <a:latin typeface="Verdana"/>
                <a:cs typeface="Verdana"/>
              </a:rPr>
              <a:t>,</a:t>
            </a:r>
            <a:r>
              <a:rPr sz="1100" i="1" spc="-204" dirty="0">
                <a:solidFill>
                  <a:srgbClr val="22373A"/>
                </a:solidFill>
                <a:latin typeface="Verdana"/>
                <a:cs typeface="Verdana"/>
              </a:rPr>
              <a:t> </a:t>
            </a:r>
            <a:r>
              <a:rPr sz="1100" i="1" spc="-25" dirty="0" err="1">
                <a:solidFill>
                  <a:srgbClr val="22373A"/>
                </a:solidFill>
                <a:latin typeface="Verdana"/>
                <a:cs typeface="Verdana"/>
              </a:rPr>
              <a:t>σ</a:t>
            </a:r>
            <a:r>
              <a:rPr sz="1200" i="1" spc="-37" baseline="-10416" dirty="0" err="1">
                <a:solidFill>
                  <a:srgbClr val="22373A"/>
                </a:solidFill>
                <a:latin typeface="Arial"/>
                <a:cs typeface="Arial"/>
              </a:rPr>
              <a:t>m</a:t>
            </a:r>
            <a:r>
              <a:rPr sz="1100" spc="-25" dirty="0">
                <a:solidFill>
                  <a:srgbClr val="22373A"/>
                </a:solidFill>
                <a:latin typeface="Tahoma"/>
                <a:cs typeface="Tahoma"/>
              </a:rPr>
              <a:t>)</a:t>
            </a:r>
            <a:r>
              <a:rPr lang="en-GB" sz="1100" spc="-25" dirty="0">
                <a:solidFill>
                  <a:srgbClr val="22373A"/>
                </a:solidFill>
                <a:latin typeface="Tahoma"/>
                <a:cs typeface="Tahoma"/>
              </a:rPr>
              <a:t> </a:t>
            </a:r>
            <a:br>
              <a:rPr lang="en-GB" sz="1100" spc="-25" dirty="0">
                <a:solidFill>
                  <a:srgbClr val="22373A"/>
                </a:solidFill>
                <a:latin typeface="Tahoma"/>
                <a:cs typeface="Tahoma"/>
              </a:rPr>
            </a:br>
            <a:r>
              <a:rPr lang="en-GB" sz="800" spc="-25" dirty="0">
                <a:solidFill>
                  <a:srgbClr val="22373A"/>
                </a:solidFill>
                <a:latin typeface="Tahoma"/>
                <a:cs typeface="Tahoma"/>
              </a:rPr>
              <a:t>e.g., </a:t>
            </a:r>
            <a:r>
              <a:rPr lang="en-GB" sz="800" spc="-10" dirty="0">
                <a:solidFill>
                  <a:srgbClr val="22373A"/>
                </a:solidFill>
                <a:latin typeface="Tahoma"/>
                <a:cs typeface="Tahoma"/>
              </a:rPr>
              <a:t>= ‘how likely will it be for an average value to have a certain value’ </a:t>
            </a:r>
            <a:endParaRPr sz="800" dirty="0">
              <a:latin typeface="Tahoma"/>
              <a:cs typeface="Tahoma"/>
            </a:endParaRPr>
          </a:p>
          <a:p>
            <a:pPr marL="319405" indent="-177165">
              <a:spcBef>
                <a:spcPts val="915"/>
              </a:spcBef>
              <a:buFontTx/>
              <a:buAutoNum type="arabicPeriod"/>
              <a:tabLst>
                <a:tab pos="320040" algn="l"/>
              </a:tabLst>
            </a:pPr>
            <a:r>
              <a:rPr sz="1100" spc="-105" dirty="0">
                <a:solidFill>
                  <a:srgbClr val="22373A"/>
                </a:solidFill>
                <a:latin typeface="Tahoma"/>
                <a:cs typeface="Tahoma"/>
              </a:rPr>
              <a:t>we</a:t>
            </a:r>
            <a:r>
              <a:rPr sz="1100" spc="15" dirty="0">
                <a:solidFill>
                  <a:srgbClr val="22373A"/>
                </a:solidFill>
                <a:latin typeface="Tahoma"/>
                <a:cs typeface="Tahoma"/>
              </a:rPr>
              <a:t> </a:t>
            </a:r>
            <a:r>
              <a:rPr sz="1100" dirty="0">
                <a:solidFill>
                  <a:srgbClr val="22373A"/>
                </a:solidFill>
                <a:latin typeface="Tahoma"/>
                <a:cs typeface="Tahoma"/>
              </a:rPr>
              <a:t>will</a:t>
            </a:r>
            <a:r>
              <a:rPr sz="1100" spc="-60" dirty="0">
                <a:solidFill>
                  <a:srgbClr val="22373A"/>
                </a:solidFill>
                <a:latin typeface="Tahoma"/>
                <a:cs typeface="Tahoma"/>
              </a:rPr>
              <a:t> </a:t>
            </a:r>
            <a:r>
              <a:rPr sz="1100" spc="-55" dirty="0">
                <a:solidFill>
                  <a:srgbClr val="22373A"/>
                </a:solidFill>
                <a:latin typeface="Tahoma"/>
                <a:cs typeface="Tahoma"/>
              </a:rPr>
              <a:t>discuss</a:t>
            </a:r>
            <a:r>
              <a:rPr sz="1100" spc="-25" dirty="0">
                <a:solidFill>
                  <a:srgbClr val="22373A"/>
                </a:solidFill>
                <a:latin typeface="Tahoma"/>
                <a:cs typeface="Tahoma"/>
              </a:rPr>
              <a:t> </a:t>
            </a:r>
            <a:r>
              <a:rPr sz="1100" spc="-20" dirty="0">
                <a:solidFill>
                  <a:srgbClr val="22373A"/>
                </a:solidFill>
                <a:latin typeface="Tahoma"/>
                <a:cs typeface="Tahoma"/>
              </a:rPr>
              <a:t>the</a:t>
            </a:r>
            <a:r>
              <a:rPr sz="1100" spc="-25" dirty="0">
                <a:solidFill>
                  <a:srgbClr val="22373A"/>
                </a:solidFill>
                <a:latin typeface="Tahoma"/>
                <a:cs typeface="Tahoma"/>
              </a:rPr>
              <a:t> </a:t>
            </a:r>
            <a:r>
              <a:rPr sz="1100" spc="-40" dirty="0">
                <a:solidFill>
                  <a:srgbClr val="22373A"/>
                </a:solidFill>
                <a:latin typeface="Tahoma"/>
                <a:cs typeface="Tahoma"/>
              </a:rPr>
              <a:t>prior</a:t>
            </a:r>
            <a:r>
              <a:rPr sz="1100" spc="-20" dirty="0">
                <a:solidFill>
                  <a:srgbClr val="22373A"/>
                </a:solidFill>
                <a:latin typeface="Tahoma"/>
                <a:cs typeface="Tahoma"/>
              </a:rPr>
              <a:t> for </a:t>
            </a:r>
            <a:r>
              <a:rPr sz="1100" i="1" dirty="0">
                <a:solidFill>
                  <a:srgbClr val="22373A"/>
                </a:solidFill>
                <a:latin typeface="Verdana"/>
                <a:cs typeface="Verdana"/>
              </a:rPr>
              <a:t>σ</a:t>
            </a:r>
            <a:r>
              <a:rPr sz="1100" i="1" spc="-30" dirty="0">
                <a:solidFill>
                  <a:srgbClr val="22373A"/>
                </a:solidFill>
                <a:latin typeface="Verdana"/>
                <a:cs typeface="Verdana"/>
              </a:rPr>
              <a:t> </a:t>
            </a:r>
            <a:r>
              <a:rPr sz="1100" spc="-10" dirty="0">
                <a:solidFill>
                  <a:srgbClr val="22373A"/>
                </a:solidFill>
                <a:latin typeface="Tahoma"/>
                <a:cs typeface="Tahoma"/>
              </a:rPr>
              <a:t>later.</a:t>
            </a:r>
            <a:br>
              <a:rPr lang="en-GB" sz="1100" spc="-10" dirty="0">
                <a:solidFill>
                  <a:srgbClr val="22373A"/>
                </a:solidFill>
                <a:latin typeface="Tahoma"/>
                <a:cs typeface="Tahoma"/>
              </a:rPr>
            </a:br>
            <a:r>
              <a:rPr lang="en-GB" sz="800" spc="-25" dirty="0">
                <a:solidFill>
                  <a:srgbClr val="22373A"/>
                </a:solidFill>
                <a:latin typeface="Tahoma"/>
                <a:cs typeface="Tahoma"/>
              </a:rPr>
              <a:t>e.g., </a:t>
            </a:r>
            <a:r>
              <a:rPr lang="en-GB" sz="800" spc="-10" dirty="0">
                <a:solidFill>
                  <a:srgbClr val="22373A"/>
                </a:solidFill>
                <a:latin typeface="Tahoma"/>
                <a:cs typeface="Tahoma"/>
              </a:rPr>
              <a:t>= ‘how likely will it be for variance between number of </a:t>
            </a:r>
            <a:r>
              <a:rPr lang="en-GB" sz="800" spc="-10" dirty="0" err="1">
                <a:solidFill>
                  <a:srgbClr val="22373A"/>
                </a:solidFill>
                <a:latin typeface="Tahoma"/>
                <a:cs typeface="Tahoma"/>
              </a:rPr>
              <a:t>unistudents</a:t>
            </a:r>
            <a:r>
              <a:rPr lang="en-GB" sz="800" spc="-10" dirty="0">
                <a:solidFill>
                  <a:srgbClr val="22373A"/>
                </a:solidFill>
                <a:latin typeface="Tahoma"/>
                <a:cs typeface="Tahoma"/>
              </a:rPr>
              <a:t> to have a certain value’ </a:t>
            </a:r>
            <a:endParaRPr sz="1100" dirty="0">
              <a:latin typeface="Tahoma"/>
              <a:cs typeface="Tahoma"/>
            </a:endParaRPr>
          </a:p>
          <a:p>
            <a:pPr marL="38100" marR="71755">
              <a:lnSpc>
                <a:spcPct val="118000"/>
              </a:lnSpc>
              <a:spcBef>
                <a:spcPts val="675"/>
              </a:spcBef>
            </a:pPr>
            <a:r>
              <a:rPr sz="1100" spc="-10" dirty="0">
                <a:solidFill>
                  <a:srgbClr val="22373A"/>
                </a:solidFill>
                <a:latin typeface="Tahoma"/>
                <a:cs typeface="Tahoma"/>
              </a:rPr>
              <a:t>You</a:t>
            </a:r>
            <a:r>
              <a:rPr sz="1100" spc="-80" dirty="0">
                <a:solidFill>
                  <a:srgbClr val="22373A"/>
                </a:solidFill>
                <a:latin typeface="Tahoma"/>
                <a:cs typeface="Tahoma"/>
              </a:rPr>
              <a:t> </a:t>
            </a:r>
            <a:r>
              <a:rPr sz="1100" spc="-20" dirty="0">
                <a:solidFill>
                  <a:srgbClr val="22373A"/>
                </a:solidFill>
                <a:latin typeface="Tahoma"/>
                <a:cs typeface="Tahoma"/>
              </a:rPr>
              <a:t>can</a:t>
            </a:r>
            <a:r>
              <a:rPr sz="1100" spc="-65" dirty="0">
                <a:solidFill>
                  <a:srgbClr val="22373A"/>
                </a:solidFill>
                <a:latin typeface="Tahoma"/>
                <a:cs typeface="Tahoma"/>
              </a:rPr>
              <a:t> </a:t>
            </a:r>
            <a:r>
              <a:rPr sz="1100" dirty="0">
                <a:solidFill>
                  <a:srgbClr val="22373A"/>
                </a:solidFill>
                <a:latin typeface="Tahoma"/>
                <a:cs typeface="Tahoma"/>
              </a:rPr>
              <a:t>think</a:t>
            </a:r>
            <a:r>
              <a:rPr sz="1100" spc="-40" dirty="0">
                <a:solidFill>
                  <a:srgbClr val="22373A"/>
                </a:solidFill>
                <a:latin typeface="Tahoma"/>
                <a:cs typeface="Tahoma"/>
              </a:rPr>
              <a:t> </a:t>
            </a:r>
            <a:r>
              <a:rPr sz="1100" dirty="0">
                <a:solidFill>
                  <a:srgbClr val="22373A"/>
                </a:solidFill>
                <a:latin typeface="Tahoma"/>
                <a:cs typeface="Tahoma"/>
              </a:rPr>
              <a:t>of</a:t>
            </a:r>
            <a:r>
              <a:rPr sz="1100" spc="-45" dirty="0">
                <a:solidFill>
                  <a:srgbClr val="22373A"/>
                </a:solidFill>
                <a:latin typeface="Tahoma"/>
                <a:cs typeface="Tahoma"/>
              </a:rPr>
              <a:t> </a:t>
            </a:r>
            <a:r>
              <a:rPr sz="1100" i="1" dirty="0">
                <a:solidFill>
                  <a:srgbClr val="FF0000"/>
                </a:solidFill>
                <a:latin typeface="Verdana"/>
                <a:cs typeface="Verdana"/>
              </a:rPr>
              <a:t>µ</a:t>
            </a:r>
            <a:r>
              <a:rPr sz="1200" i="1" baseline="-10416" dirty="0">
                <a:solidFill>
                  <a:srgbClr val="FF0000"/>
                </a:solidFill>
                <a:latin typeface="Arial"/>
                <a:cs typeface="Arial"/>
              </a:rPr>
              <a:t>m</a:t>
            </a:r>
            <a:r>
              <a:rPr sz="1200" i="1" spc="187" baseline="-10416" dirty="0">
                <a:solidFill>
                  <a:srgbClr val="FF0000"/>
                </a:solidFill>
                <a:latin typeface="Arial"/>
                <a:cs typeface="Arial"/>
              </a:rPr>
              <a:t> </a:t>
            </a:r>
            <a:r>
              <a:rPr sz="1100" spc="-35" dirty="0">
                <a:solidFill>
                  <a:srgbClr val="22373A"/>
                </a:solidFill>
                <a:latin typeface="Tahoma"/>
                <a:cs typeface="Tahoma"/>
              </a:rPr>
              <a:t>as</a:t>
            </a:r>
            <a:r>
              <a:rPr sz="1100" spc="-45" dirty="0">
                <a:solidFill>
                  <a:srgbClr val="22373A"/>
                </a:solidFill>
                <a:latin typeface="Tahoma"/>
                <a:cs typeface="Tahoma"/>
              </a:rPr>
              <a:t> </a:t>
            </a:r>
            <a:r>
              <a:rPr sz="1100" spc="-20" dirty="0">
                <a:solidFill>
                  <a:srgbClr val="FF0000"/>
                </a:solidFill>
                <a:latin typeface="Tahoma"/>
                <a:cs typeface="Tahoma"/>
              </a:rPr>
              <a:t>our</a:t>
            </a:r>
            <a:r>
              <a:rPr sz="1100" spc="-40" dirty="0">
                <a:solidFill>
                  <a:srgbClr val="FF0000"/>
                </a:solidFill>
                <a:latin typeface="Tahoma"/>
                <a:cs typeface="Tahoma"/>
              </a:rPr>
              <a:t> </a:t>
            </a:r>
            <a:r>
              <a:rPr sz="1100" spc="-25" dirty="0">
                <a:solidFill>
                  <a:srgbClr val="FF0000"/>
                </a:solidFill>
                <a:latin typeface="Tahoma"/>
                <a:cs typeface="Tahoma"/>
              </a:rPr>
              <a:t>best</a:t>
            </a:r>
            <a:r>
              <a:rPr sz="1100" spc="-40" dirty="0">
                <a:solidFill>
                  <a:srgbClr val="FF0000"/>
                </a:solidFill>
                <a:latin typeface="Tahoma"/>
                <a:cs typeface="Tahoma"/>
              </a:rPr>
              <a:t> </a:t>
            </a:r>
            <a:r>
              <a:rPr sz="1100" spc="-70" dirty="0">
                <a:solidFill>
                  <a:srgbClr val="FF0000"/>
                </a:solidFill>
                <a:latin typeface="Tahoma"/>
                <a:cs typeface="Tahoma"/>
              </a:rPr>
              <a:t>guess</a:t>
            </a:r>
            <a:r>
              <a:rPr sz="1100" spc="-20" dirty="0">
                <a:solidFill>
                  <a:srgbClr val="FF0000"/>
                </a:solidFill>
                <a:latin typeface="Tahoma"/>
                <a:cs typeface="Tahoma"/>
              </a:rPr>
              <a:t> </a:t>
            </a:r>
            <a:r>
              <a:rPr sz="1100" dirty="0">
                <a:solidFill>
                  <a:srgbClr val="FF0000"/>
                </a:solidFill>
                <a:latin typeface="Tahoma"/>
                <a:cs typeface="Tahoma"/>
              </a:rPr>
              <a:t>of</a:t>
            </a:r>
            <a:r>
              <a:rPr sz="1100" spc="-45" dirty="0">
                <a:solidFill>
                  <a:srgbClr val="FF0000"/>
                </a:solidFill>
                <a:latin typeface="Tahoma"/>
                <a:cs typeface="Tahoma"/>
              </a:rPr>
              <a:t> </a:t>
            </a:r>
            <a:r>
              <a:rPr sz="1100" spc="-25" dirty="0">
                <a:solidFill>
                  <a:srgbClr val="FF0000"/>
                </a:solidFill>
                <a:latin typeface="Tahoma"/>
                <a:cs typeface="Tahoma"/>
              </a:rPr>
              <a:t>what</a:t>
            </a:r>
            <a:r>
              <a:rPr sz="1100" spc="-40" dirty="0">
                <a:solidFill>
                  <a:srgbClr val="FF0000"/>
                </a:solidFill>
                <a:latin typeface="Tahoma"/>
                <a:cs typeface="Tahoma"/>
              </a:rPr>
              <a:t> </a:t>
            </a:r>
            <a:r>
              <a:rPr sz="1100" spc="-20" dirty="0">
                <a:solidFill>
                  <a:srgbClr val="FF0000"/>
                </a:solidFill>
                <a:latin typeface="Tahoma"/>
                <a:cs typeface="Tahoma"/>
              </a:rPr>
              <a:t>the</a:t>
            </a:r>
            <a:r>
              <a:rPr sz="1100" spc="-45" dirty="0">
                <a:solidFill>
                  <a:srgbClr val="FF0000"/>
                </a:solidFill>
                <a:latin typeface="Tahoma"/>
                <a:cs typeface="Tahoma"/>
              </a:rPr>
              <a:t> </a:t>
            </a:r>
            <a:r>
              <a:rPr sz="1100" spc="-70" dirty="0">
                <a:solidFill>
                  <a:srgbClr val="FF0000"/>
                </a:solidFill>
                <a:latin typeface="Tahoma"/>
                <a:cs typeface="Tahoma"/>
              </a:rPr>
              <a:t>answer</a:t>
            </a:r>
            <a:r>
              <a:rPr sz="1100" spc="-15" dirty="0">
                <a:solidFill>
                  <a:srgbClr val="FF0000"/>
                </a:solidFill>
                <a:latin typeface="Tahoma"/>
                <a:cs typeface="Tahoma"/>
              </a:rPr>
              <a:t> </a:t>
            </a:r>
            <a:r>
              <a:rPr sz="1100" dirty="0">
                <a:solidFill>
                  <a:srgbClr val="FF0000"/>
                </a:solidFill>
                <a:latin typeface="Tahoma"/>
                <a:cs typeface="Tahoma"/>
              </a:rPr>
              <a:t>will</a:t>
            </a:r>
            <a:r>
              <a:rPr sz="1100" spc="-45" dirty="0">
                <a:solidFill>
                  <a:srgbClr val="FF0000"/>
                </a:solidFill>
                <a:latin typeface="Tahoma"/>
                <a:cs typeface="Tahoma"/>
              </a:rPr>
              <a:t> </a:t>
            </a:r>
            <a:r>
              <a:rPr sz="1100" spc="-25" dirty="0">
                <a:solidFill>
                  <a:srgbClr val="FF0000"/>
                </a:solidFill>
                <a:latin typeface="Tahoma"/>
                <a:cs typeface="Tahoma"/>
              </a:rPr>
              <a:t>be</a:t>
            </a:r>
            <a:r>
              <a:rPr sz="1100" spc="-25" dirty="0">
                <a:solidFill>
                  <a:srgbClr val="22373A"/>
                </a:solidFill>
                <a:latin typeface="Tahoma"/>
                <a:cs typeface="Tahoma"/>
              </a:rPr>
              <a:t>. </a:t>
            </a:r>
            <a:r>
              <a:rPr sz="1100" dirty="0">
                <a:solidFill>
                  <a:srgbClr val="22373A"/>
                </a:solidFill>
                <a:latin typeface="Tahoma"/>
                <a:cs typeface="Tahoma"/>
              </a:rPr>
              <a:t>The</a:t>
            </a:r>
            <a:r>
              <a:rPr sz="1100" spc="-75" dirty="0">
                <a:solidFill>
                  <a:srgbClr val="22373A"/>
                </a:solidFill>
                <a:latin typeface="Tahoma"/>
                <a:cs typeface="Tahoma"/>
              </a:rPr>
              <a:t> </a:t>
            </a:r>
            <a:r>
              <a:rPr sz="1100" i="1" dirty="0">
                <a:solidFill>
                  <a:srgbClr val="FF0000"/>
                </a:solidFill>
                <a:latin typeface="Verdana"/>
                <a:cs typeface="Verdana"/>
              </a:rPr>
              <a:t>σ</a:t>
            </a:r>
            <a:r>
              <a:rPr sz="1200" i="1" baseline="-10416" dirty="0">
                <a:solidFill>
                  <a:srgbClr val="FF0000"/>
                </a:solidFill>
                <a:latin typeface="Arial"/>
                <a:cs typeface="Arial"/>
              </a:rPr>
              <a:t>m</a:t>
            </a:r>
            <a:r>
              <a:rPr sz="1200" i="1" spc="217" baseline="-10416" dirty="0">
                <a:solidFill>
                  <a:srgbClr val="22373A"/>
                </a:solidFill>
                <a:latin typeface="Arial"/>
                <a:cs typeface="Arial"/>
              </a:rPr>
              <a:t> </a:t>
            </a:r>
            <a:r>
              <a:rPr sz="1100" spc="-40" dirty="0">
                <a:solidFill>
                  <a:srgbClr val="22373A"/>
                </a:solidFill>
                <a:latin typeface="Tahoma"/>
                <a:cs typeface="Tahoma"/>
              </a:rPr>
              <a:t>value</a:t>
            </a:r>
            <a:r>
              <a:rPr sz="1100" spc="-30" dirty="0">
                <a:solidFill>
                  <a:srgbClr val="22373A"/>
                </a:solidFill>
                <a:latin typeface="Tahoma"/>
                <a:cs typeface="Tahoma"/>
              </a:rPr>
              <a:t> </a:t>
            </a:r>
            <a:r>
              <a:rPr sz="1100" spc="-35" dirty="0">
                <a:solidFill>
                  <a:srgbClr val="FF0000"/>
                </a:solidFill>
                <a:latin typeface="Tahoma"/>
                <a:cs typeface="Tahoma"/>
              </a:rPr>
              <a:t>indicates</a:t>
            </a:r>
            <a:r>
              <a:rPr sz="1100" spc="-25" dirty="0">
                <a:solidFill>
                  <a:srgbClr val="FF0000"/>
                </a:solidFill>
                <a:latin typeface="Tahoma"/>
                <a:cs typeface="Tahoma"/>
              </a:rPr>
              <a:t> </a:t>
            </a:r>
            <a:r>
              <a:rPr sz="1100" spc="-60" dirty="0">
                <a:solidFill>
                  <a:srgbClr val="FF0000"/>
                </a:solidFill>
                <a:latin typeface="Tahoma"/>
                <a:cs typeface="Tahoma"/>
              </a:rPr>
              <a:t>how</a:t>
            </a:r>
            <a:r>
              <a:rPr sz="1100" spc="-25" dirty="0">
                <a:solidFill>
                  <a:srgbClr val="FF0000"/>
                </a:solidFill>
                <a:latin typeface="Tahoma"/>
                <a:cs typeface="Tahoma"/>
              </a:rPr>
              <a:t> </a:t>
            </a:r>
            <a:r>
              <a:rPr sz="1100" spc="-30" dirty="0">
                <a:solidFill>
                  <a:srgbClr val="FF0000"/>
                </a:solidFill>
                <a:latin typeface="Tahoma"/>
                <a:cs typeface="Tahoma"/>
              </a:rPr>
              <a:t>much</a:t>
            </a:r>
            <a:r>
              <a:rPr sz="1100" spc="-25" dirty="0">
                <a:solidFill>
                  <a:srgbClr val="FF0000"/>
                </a:solidFill>
                <a:latin typeface="Tahoma"/>
                <a:cs typeface="Tahoma"/>
              </a:rPr>
              <a:t> </a:t>
            </a:r>
            <a:r>
              <a:rPr sz="1100" spc="-35" dirty="0">
                <a:solidFill>
                  <a:srgbClr val="FF0000"/>
                </a:solidFill>
                <a:latin typeface="Tahoma"/>
                <a:cs typeface="Tahoma"/>
              </a:rPr>
              <a:t>uncertainty</a:t>
            </a:r>
            <a:r>
              <a:rPr sz="1100" spc="-25" dirty="0">
                <a:solidFill>
                  <a:srgbClr val="FF0000"/>
                </a:solidFill>
                <a:latin typeface="Tahoma"/>
                <a:cs typeface="Tahoma"/>
              </a:rPr>
              <a:t> </a:t>
            </a:r>
            <a:r>
              <a:rPr sz="1100" spc="-105" dirty="0">
                <a:solidFill>
                  <a:srgbClr val="FF0000"/>
                </a:solidFill>
                <a:latin typeface="Tahoma"/>
                <a:cs typeface="Tahoma"/>
              </a:rPr>
              <a:t>we</a:t>
            </a:r>
            <a:r>
              <a:rPr sz="1100" spc="20" dirty="0">
                <a:solidFill>
                  <a:srgbClr val="FF0000"/>
                </a:solidFill>
                <a:latin typeface="Tahoma"/>
                <a:cs typeface="Tahoma"/>
              </a:rPr>
              <a:t> </a:t>
            </a:r>
            <a:r>
              <a:rPr sz="1100" spc="-60" dirty="0">
                <a:solidFill>
                  <a:srgbClr val="FF0000"/>
                </a:solidFill>
                <a:latin typeface="Tahoma"/>
                <a:cs typeface="Tahoma"/>
              </a:rPr>
              <a:t>have</a:t>
            </a:r>
            <a:r>
              <a:rPr sz="1100" spc="-25" dirty="0">
                <a:solidFill>
                  <a:srgbClr val="FF0000"/>
                </a:solidFill>
                <a:latin typeface="Tahoma"/>
                <a:cs typeface="Tahoma"/>
              </a:rPr>
              <a:t> </a:t>
            </a:r>
            <a:r>
              <a:rPr sz="1100" spc="-20" dirty="0">
                <a:solidFill>
                  <a:srgbClr val="FF0000"/>
                </a:solidFill>
                <a:latin typeface="Tahoma"/>
                <a:cs typeface="Tahoma"/>
              </a:rPr>
              <a:t>about</a:t>
            </a:r>
            <a:r>
              <a:rPr sz="1100" spc="-25" dirty="0">
                <a:solidFill>
                  <a:srgbClr val="FF0000"/>
                </a:solidFill>
                <a:latin typeface="Tahoma"/>
                <a:cs typeface="Tahoma"/>
              </a:rPr>
              <a:t> </a:t>
            </a:r>
            <a:r>
              <a:rPr sz="1100" spc="-20" dirty="0">
                <a:solidFill>
                  <a:srgbClr val="FF0000"/>
                </a:solidFill>
                <a:latin typeface="Tahoma"/>
                <a:cs typeface="Tahoma"/>
              </a:rPr>
              <a:t>that </a:t>
            </a:r>
            <a:r>
              <a:rPr sz="1100" spc="-45" dirty="0">
                <a:solidFill>
                  <a:srgbClr val="FF0000"/>
                </a:solidFill>
                <a:latin typeface="Tahoma"/>
                <a:cs typeface="Tahoma"/>
              </a:rPr>
              <a:t>guess.</a:t>
            </a:r>
            <a:r>
              <a:rPr sz="1100" spc="10" dirty="0">
                <a:solidFill>
                  <a:srgbClr val="FF0000"/>
                </a:solidFill>
                <a:latin typeface="Tahoma"/>
                <a:cs typeface="Tahoma"/>
              </a:rPr>
              <a:t> </a:t>
            </a:r>
            <a:r>
              <a:rPr sz="1100" dirty="0">
                <a:solidFill>
                  <a:srgbClr val="22373A"/>
                </a:solidFill>
                <a:latin typeface="Tahoma"/>
                <a:cs typeface="Tahoma"/>
              </a:rPr>
              <a:t>The</a:t>
            </a:r>
            <a:r>
              <a:rPr sz="1100" spc="-30" dirty="0">
                <a:solidFill>
                  <a:srgbClr val="22373A"/>
                </a:solidFill>
                <a:latin typeface="Tahoma"/>
                <a:cs typeface="Tahoma"/>
              </a:rPr>
              <a:t> </a:t>
            </a:r>
            <a:r>
              <a:rPr sz="1100" u="sng" spc="-45" dirty="0">
                <a:solidFill>
                  <a:srgbClr val="22373A"/>
                </a:solidFill>
                <a:latin typeface="Tahoma"/>
                <a:cs typeface="Tahoma"/>
              </a:rPr>
              <a:t>larger</a:t>
            </a:r>
            <a:r>
              <a:rPr sz="1100" spc="-30" dirty="0">
                <a:solidFill>
                  <a:srgbClr val="22373A"/>
                </a:solidFill>
                <a:latin typeface="Tahoma"/>
                <a:cs typeface="Tahoma"/>
              </a:rPr>
              <a:t> </a:t>
            </a:r>
            <a:r>
              <a:rPr sz="1100" dirty="0">
                <a:solidFill>
                  <a:srgbClr val="22373A"/>
                </a:solidFill>
                <a:latin typeface="Tahoma"/>
                <a:cs typeface="Tahoma"/>
              </a:rPr>
              <a:t>it</a:t>
            </a:r>
            <a:r>
              <a:rPr sz="1100" spc="-30" dirty="0">
                <a:solidFill>
                  <a:srgbClr val="22373A"/>
                </a:solidFill>
                <a:latin typeface="Tahoma"/>
                <a:cs typeface="Tahoma"/>
              </a:rPr>
              <a:t> </a:t>
            </a:r>
            <a:r>
              <a:rPr sz="1100" spc="-10" dirty="0">
                <a:solidFill>
                  <a:srgbClr val="22373A"/>
                </a:solidFill>
                <a:latin typeface="Tahoma"/>
                <a:cs typeface="Tahoma"/>
              </a:rPr>
              <a:t>is,</a:t>
            </a:r>
            <a:r>
              <a:rPr sz="1100" spc="-35" dirty="0">
                <a:solidFill>
                  <a:srgbClr val="22373A"/>
                </a:solidFill>
                <a:latin typeface="Tahoma"/>
                <a:cs typeface="Tahoma"/>
              </a:rPr>
              <a:t> </a:t>
            </a:r>
            <a:r>
              <a:rPr sz="1100" spc="-20" dirty="0">
                <a:solidFill>
                  <a:srgbClr val="22373A"/>
                </a:solidFill>
                <a:latin typeface="Tahoma"/>
                <a:cs typeface="Tahoma"/>
              </a:rPr>
              <a:t>the</a:t>
            </a:r>
            <a:r>
              <a:rPr sz="1100" spc="-35" dirty="0">
                <a:solidFill>
                  <a:srgbClr val="22373A"/>
                </a:solidFill>
                <a:latin typeface="Tahoma"/>
                <a:cs typeface="Tahoma"/>
              </a:rPr>
              <a:t> </a:t>
            </a:r>
            <a:r>
              <a:rPr sz="1100" u="sng" spc="-60" dirty="0">
                <a:solidFill>
                  <a:srgbClr val="22373A"/>
                </a:solidFill>
                <a:latin typeface="Tahoma"/>
                <a:cs typeface="Tahoma"/>
              </a:rPr>
              <a:t>more</a:t>
            </a:r>
            <a:r>
              <a:rPr sz="1100" u="sng" spc="-25" dirty="0">
                <a:solidFill>
                  <a:srgbClr val="22373A"/>
                </a:solidFill>
                <a:latin typeface="Tahoma"/>
                <a:cs typeface="Tahoma"/>
              </a:rPr>
              <a:t> </a:t>
            </a:r>
            <a:r>
              <a:rPr sz="1100" u="sng" spc="-35" dirty="0">
                <a:solidFill>
                  <a:srgbClr val="22373A"/>
                </a:solidFill>
                <a:latin typeface="Tahoma"/>
                <a:cs typeface="Tahoma"/>
              </a:rPr>
              <a:t>uncertain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are</a:t>
            </a:r>
            <a:r>
              <a:rPr sz="1100" spc="-25" dirty="0">
                <a:solidFill>
                  <a:srgbClr val="22373A"/>
                </a:solidFill>
                <a:latin typeface="Tahoma"/>
                <a:cs typeface="Tahoma"/>
              </a:rPr>
              <a:t> </a:t>
            </a:r>
            <a:r>
              <a:rPr sz="1100" spc="-20" dirty="0">
                <a:solidFill>
                  <a:srgbClr val="22373A"/>
                </a:solidFill>
                <a:latin typeface="Tahoma"/>
                <a:cs typeface="Tahoma"/>
              </a:rPr>
              <a:t>about</a:t>
            </a:r>
            <a:r>
              <a:rPr sz="1100" spc="-35" dirty="0">
                <a:solidFill>
                  <a:srgbClr val="22373A"/>
                </a:solidFill>
                <a:latin typeface="Tahoma"/>
                <a:cs typeface="Tahoma"/>
              </a:rPr>
              <a:t> </a:t>
            </a:r>
            <a:r>
              <a:rPr sz="1100" spc="-25" dirty="0">
                <a:solidFill>
                  <a:srgbClr val="22373A"/>
                </a:solidFill>
                <a:latin typeface="Tahoma"/>
                <a:cs typeface="Tahoma"/>
              </a:rPr>
              <a:t>what</a:t>
            </a:r>
            <a:r>
              <a:rPr sz="1100" spc="-35" dirty="0">
                <a:solidFill>
                  <a:srgbClr val="22373A"/>
                </a:solidFill>
                <a:latin typeface="Tahoma"/>
                <a:cs typeface="Tahoma"/>
              </a:rPr>
              <a:t> </a:t>
            </a:r>
            <a:r>
              <a:rPr sz="1100" spc="-25" dirty="0">
                <a:solidFill>
                  <a:srgbClr val="22373A"/>
                </a:solidFill>
                <a:latin typeface="Tahoma"/>
                <a:cs typeface="Tahoma"/>
              </a:rPr>
              <a:t>the </a:t>
            </a:r>
            <a:r>
              <a:rPr sz="1100" spc="-70" dirty="0">
                <a:solidFill>
                  <a:srgbClr val="22373A"/>
                </a:solidFill>
                <a:latin typeface="Tahoma"/>
                <a:cs typeface="Tahoma"/>
              </a:rPr>
              <a:t>answer</a:t>
            </a:r>
            <a:r>
              <a:rPr sz="1100" spc="-10" dirty="0">
                <a:solidFill>
                  <a:srgbClr val="22373A"/>
                </a:solidFill>
                <a:latin typeface="Tahoma"/>
                <a:cs typeface="Tahoma"/>
              </a:rPr>
              <a:t> </a:t>
            </a:r>
            <a:r>
              <a:rPr sz="1100" dirty="0">
                <a:solidFill>
                  <a:srgbClr val="22373A"/>
                </a:solidFill>
                <a:latin typeface="Tahoma"/>
                <a:cs typeface="Tahoma"/>
              </a:rPr>
              <a:t>will</a:t>
            </a:r>
            <a:r>
              <a:rPr sz="1100" spc="-10" dirty="0">
                <a:solidFill>
                  <a:srgbClr val="22373A"/>
                </a:solidFill>
                <a:latin typeface="Tahoma"/>
                <a:cs typeface="Tahoma"/>
              </a:rPr>
              <a:t> </a:t>
            </a:r>
            <a:r>
              <a:rPr sz="1100" spc="-25" dirty="0">
                <a:solidFill>
                  <a:srgbClr val="22373A"/>
                </a:solidFill>
                <a:latin typeface="Tahoma"/>
                <a:cs typeface="Tahoma"/>
              </a:rPr>
              <a:t>be.</a:t>
            </a:r>
            <a:r>
              <a:rPr lang="en-GB" sz="1100" spc="-25" dirty="0">
                <a:solidFill>
                  <a:srgbClr val="22373A"/>
                </a:solidFill>
                <a:latin typeface="Tahoma"/>
                <a:cs typeface="Tahoma"/>
              </a:rPr>
              <a:t> </a:t>
            </a:r>
            <a:endParaRPr sz="1100" dirty="0">
              <a:latin typeface="Tahoma"/>
              <a:cs typeface="Tahoma"/>
            </a:endParaRPr>
          </a:p>
          <a:p>
            <a:pPr marL="42545">
              <a:lnSpc>
                <a:spcPct val="100000"/>
              </a:lnSpc>
              <a:spcBef>
                <a:spcPts val="915"/>
              </a:spcBef>
            </a:pPr>
            <a:r>
              <a:rPr sz="1100" dirty="0">
                <a:solidFill>
                  <a:srgbClr val="22373A"/>
                </a:solidFill>
                <a:latin typeface="Tahoma"/>
                <a:cs typeface="Tahoma"/>
              </a:rPr>
              <a:t>Split</a:t>
            </a:r>
            <a:r>
              <a:rPr sz="1100" spc="-40" dirty="0">
                <a:solidFill>
                  <a:srgbClr val="22373A"/>
                </a:solidFill>
                <a:latin typeface="Tahoma"/>
                <a:cs typeface="Tahoma"/>
              </a:rPr>
              <a:t> </a:t>
            </a:r>
            <a:r>
              <a:rPr sz="1100" dirty="0">
                <a:solidFill>
                  <a:srgbClr val="22373A"/>
                </a:solidFill>
                <a:latin typeface="Tahoma"/>
                <a:cs typeface="Tahoma"/>
              </a:rPr>
              <a:t>into</a:t>
            </a:r>
            <a:r>
              <a:rPr sz="1100" spc="-40" dirty="0">
                <a:solidFill>
                  <a:srgbClr val="22373A"/>
                </a:solidFill>
                <a:latin typeface="Tahoma"/>
                <a:cs typeface="Tahoma"/>
              </a:rPr>
              <a:t> </a:t>
            </a:r>
            <a:r>
              <a:rPr sz="1100" spc="-60" dirty="0">
                <a:solidFill>
                  <a:srgbClr val="22373A"/>
                </a:solidFill>
                <a:latin typeface="Tahoma"/>
                <a:cs typeface="Tahoma"/>
              </a:rPr>
              <a:t>break-</a:t>
            </a:r>
            <a:r>
              <a:rPr sz="1100" spc="-20" dirty="0">
                <a:solidFill>
                  <a:srgbClr val="22373A"/>
                </a:solidFill>
                <a:latin typeface="Tahoma"/>
                <a:cs typeface="Tahoma"/>
              </a:rPr>
              <a:t>out</a:t>
            </a:r>
            <a:r>
              <a:rPr sz="1100" spc="-35" dirty="0">
                <a:solidFill>
                  <a:srgbClr val="22373A"/>
                </a:solidFill>
                <a:latin typeface="Tahoma"/>
                <a:cs typeface="Tahoma"/>
              </a:rPr>
              <a:t> </a:t>
            </a:r>
            <a:r>
              <a:rPr sz="1100" spc="-40" dirty="0">
                <a:solidFill>
                  <a:srgbClr val="22373A"/>
                </a:solidFill>
                <a:latin typeface="Tahoma"/>
                <a:cs typeface="Tahoma"/>
              </a:rPr>
              <a:t>rooms and</a:t>
            </a:r>
            <a:r>
              <a:rPr sz="1100" spc="-35" dirty="0">
                <a:solidFill>
                  <a:srgbClr val="22373A"/>
                </a:solidFill>
                <a:latin typeface="Tahoma"/>
                <a:cs typeface="Tahoma"/>
              </a:rPr>
              <a:t> </a:t>
            </a:r>
            <a:r>
              <a:rPr sz="1100" spc="-50" dirty="0">
                <a:solidFill>
                  <a:srgbClr val="22373A"/>
                </a:solidFill>
                <a:latin typeface="Tahoma"/>
                <a:cs typeface="Tahoma"/>
              </a:rPr>
              <a:t>come</a:t>
            </a:r>
            <a:r>
              <a:rPr sz="1100" spc="-40" dirty="0">
                <a:solidFill>
                  <a:srgbClr val="22373A"/>
                </a:solidFill>
                <a:latin typeface="Tahoma"/>
                <a:cs typeface="Tahoma"/>
              </a:rPr>
              <a:t> </a:t>
            </a:r>
            <a:r>
              <a:rPr sz="1100" spc="-10" dirty="0">
                <a:solidFill>
                  <a:srgbClr val="22373A"/>
                </a:solidFill>
                <a:latin typeface="Tahoma"/>
                <a:cs typeface="Tahoma"/>
              </a:rPr>
              <a:t>up</a:t>
            </a:r>
            <a:r>
              <a:rPr sz="1100" spc="-35" dirty="0">
                <a:solidFill>
                  <a:srgbClr val="22373A"/>
                </a:solidFill>
                <a:latin typeface="Tahoma"/>
                <a:cs typeface="Tahoma"/>
              </a:rPr>
              <a:t> </a:t>
            </a:r>
            <a:r>
              <a:rPr sz="1100" spc="-10" dirty="0">
                <a:solidFill>
                  <a:srgbClr val="22373A"/>
                </a:solidFill>
                <a:latin typeface="Tahoma"/>
                <a:cs typeface="Tahoma"/>
              </a:rPr>
              <a:t>with</a:t>
            </a:r>
            <a:r>
              <a:rPr sz="1100" spc="-40" dirty="0">
                <a:solidFill>
                  <a:srgbClr val="22373A"/>
                </a:solidFill>
                <a:latin typeface="Tahoma"/>
                <a:cs typeface="Tahoma"/>
              </a:rPr>
              <a:t> </a:t>
            </a:r>
            <a:r>
              <a:rPr sz="1100" dirty="0">
                <a:solidFill>
                  <a:srgbClr val="22373A"/>
                </a:solidFill>
                <a:latin typeface="Tahoma"/>
                <a:cs typeface="Tahoma"/>
              </a:rPr>
              <a:t>a</a:t>
            </a:r>
            <a:r>
              <a:rPr sz="1100" spc="-40" dirty="0">
                <a:solidFill>
                  <a:srgbClr val="22373A"/>
                </a:solidFill>
                <a:latin typeface="Tahoma"/>
                <a:cs typeface="Tahoma"/>
              </a:rPr>
              <a:t> prior</a:t>
            </a:r>
            <a:r>
              <a:rPr sz="1100" spc="-35" dirty="0">
                <a:solidFill>
                  <a:srgbClr val="22373A"/>
                </a:solidFill>
                <a:latin typeface="Tahoma"/>
                <a:cs typeface="Tahoma"/>
              </a:rPr>
              <a:t> </a:t>
            </a:r>
            <a:r>
              <a:rPr sz="1100" spc="-20" dirty="0">
                <a:solidFill>
                  <a:srgbClr val="22373A"/>
                </a:solidFill>
                <a:latin typeface="Tahoma"/>
                <a:cs typeface="Tahoma"/>
              </a:rPr>
              <a:t>for</a:t>
            </a:r>
            <a:r>
              <a:rPr sz="1100" spc="-35" dirty="0">
                <a:solidFill>
                  <a:srgbClr val="22373A"/>
                </a:solidFill>
                <a:latin typeface="Tahoma"/>
                <a:cs typeface="Tahoma"/>
              </a:rPr>
              <a:t> </a:t>
            </a:r>
            <a:r>
              <a:rPr sz="1100" i="1" spc="-25" dirty="0">
                <a:solidFill>
                  <a:srgbClr val="22373A"/>
                </a:solidFill>
                <a:latin typeface="Verdana"/>
                <a:cs typeface="Verdana"/>
              </a:rPr>
              <a:t>µ</a:t>
            </a:r>
            <a:r>
              <a:rPr sz="1100" spc="-25" dirty="0">
                <a:solidFill>
                  <a:srgbClr val="22373A"/>
                </a:solidFill>
                <a:latin typeface="Tahoma"/>
                <a:cs typeface="Tahoma"/>
              </a:rPr>
              <a:t>.</a:t>
            </a:r>
            <a:endParaRPr sz="1100" dirty="0">
              <a:latin typeface="Tahoma"/>
              <a:cs typeface="Tahoma"/>
            </a:endParaRPr>
          </a:p>
        </p:txBody>
      </p:sp>
    </p:spTree>
  </p:cSld>
  <p:clrMapOvr>
    <a:masterClrMapping/>
  </p:clrMapOvr>
  <p:transition>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45" dirty="0"/>
              <a:t>Alasdair’s</a:t>
            </a:r>
            <a:r>
              <a:rPr spc="35" dirty="0"/>
              <a:t> </a:t>
            </a:r>
            <a:r>
              <a:rPr spc="-60" dirty="0"/>
              <a:t>Answer</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27</a:t>
            </a:r>
          </a:p>
        </p:txBody>
      </p:sp>
      <p:sp>
        <p:nvSpPr>
          <p:cNvPr id="3" name="object 3"/>
          <p:cNvSpPr txBox="1"/>
          <p:nvPr/>
        </p:nvSpPr>
        <p:spPr>
          <a:xfrm>
            <a:off x="347294" y="1121776"/>
            <a:ext cx="3940175" cy="1299210"/>
          </a:xfrm>
          <a:prstGeom prst="rect">
            <a:avLst/>
          </a:prstGeom>
        </p:spPr>
        <p:txBody>
          <a:bodyPr vert="horz" wrap="square" lIns="0" tIns="43180" rIns="0" bIns="0" rtlCol="0">
            <a:spAutoFit/>
          </a:bodyPr>
          <a:lstStyle/>
          <a:p>
            <a:pPr marL="289560" indent="-177800">
              <a:lnSpc>
                <a:spcPct val="100000"/>
              </a:lnSpc>
              <a:spcBef>
                <a:spcPts val="340"/>
              </a:spcBef>
              <a:buChar char="•"/>
              <a:tabLst>
                <a:tab pos="290195" algn="l"/>
              </a:tabLst>
            </a:pPr>
            <a:r>
              <a:rPr sz="1100" spc="-30" dirty="0">
                <a:solidFill>
                  <a:srgbClr val="22373A"/>
                </a:solidFill>
                <a:latin typeface="Tahoma"/>
                <a:cs typeface="Tahoma"/>
              </a:rPr>
              <a:t>There</a:t>
            </a:r>
            <a:r>
              <a:rPr sz="1100" spc="-25" dirty="0">
                <a:solidFill>
                  <a:srgbClr val="22373A"/>
                </a:solidFill>
                <a:latin typeface="Tahoma"/>
                <a:cs typeface="Tahoma"/>
              </a:rPr>
              <a:t> </a:t>
            </a:r>
            <a:r>
              <a:rPr sz="1100" spc="-70" dirty="0">
                <a:solidFill>
                  <a:srgbClr val="22373A"/>
                </a:solidFill>
                <a:latin typeface="Tahoma"/>
                <a:cs typeface="Tahoma"/>
              </a:rPr>
              <a:t>are</a:t>
            </a:r>
            <a:r>
              <a:rPr sz="1100" spc="-15" dirty="0">
                <a:solidFill>
                  <a:srgbClr val="22373A"/>
                </a:solidFill>
                <a:latin typeface="Tahoma"/>
                <a:cs typeface="Tahoma"/>
              </a:rPr>
              <a:t> </a:t>
            </a:r>
            <a:r>
              <a:rPr sz="1100" spc="-55" dirty="0">
                <a:solidFill>
                  <a:srgbClr val="22373A"/>
                </a:solidFill>
                <a:latin typeface="Tahoma"/>
                <a:cs typeface="Tahoma"/>
              </a:rPr>
              <a:t>around</a:t>
            </a:r>
            <a:r>
              <a:rPr sz="1100" spc="-20" dirty="0">
                <a:solidFill>
                  <a:srgbClr val="22373A"/>
                </a:solidFill>
                <a:latin typeface="Tahoma"/>
                <a:cs typeface="Tahoma"/>
              </a:rPr>
              <a:t> </a:t>
            </a:r>
            <a:r>
              <a:rPr sz="1100" spc="-45" dirty="0">
                <a:solidFill>
                  <a:srgbClr val="22373A"/>
                </a:solidFill>
                <a:latin typeface="Tahoma"/>
                <a:cs typeface="Tahoma"/>
              </a:rPr>
              <a:t>300</a:t>
            </a:r>
            <a:r>
              <a:rPr sz="1100" spc="-20" dirty="0">
                <a:solidFill>
                  <a:srgbClr val="22373A"/>
                </a:solidFill>
                <a:latin typeface="Tahoma"/>
                <a:cs typeface="Tahoma"/>
              </a:rPr>
              <a:t> </a:t>
            </a:r>
            <a:r>
              <a:rPr sz="1100" dirty="0">
                <a:solidFill>
                  <a:srgbClr val="22373A"/>
                </a:solidFill>
                <a:latin typeface="Tahoma"/>
                <a:cs typeface="Tahoma"/>
              </a:rPr>
              <a:t>UG</a:t>
            </a:r>
            <a:r>
              <a:rPr sz="1100" spc="-15" dirty="0">
                <a:solidFill>
                  <a:srgbClr val="22373A"/>
                </a:solidFill>
                <a:latin typeface="Tahoma"/>
                <a:cs typeface="Tahoma"/>
              </a:rPr>
              <a:t> </a:t>
            </a:r>
            <a:r>
              <a:rPr sz="1100" spc="-40" dirty="0">
                <a:solidFill>
                  <a:srgbClr val="22373A"/>
                </a:solidFill>
                <a:latin typeface="Tahoma"/>
                <a:cs typeface="Tahoma"/>
              </a:rPr>
              <a:t>students</a:t>
            </a:r>
            <a:r>
              <a:rPr sz="1100" spc="-20" dirty="0">
                <a:solidFill>
                  <a:srgbClr val="22373A"/>
                </a:solidFill>
                <a:latin typeface="Tahoma"/>
                <a:cs typeface="Tahoma"/>
              </a:rPr>
              <a:t> </a:t>
            </a:r>
            <a:r>
              <a:rPr sz="1100" dirty="0">
                <a:solidFill>
                  <a:srgbClr val="22373A"/>
                </a:solidFill>
                <a:latin typeface="Tahoma"/>
                <a:cs typeface="Tahoma"/>
              </a:rPr>
              <a:t>in</a:t>
            </a:r>
            <a:r>
              <a:rPr sz="1100" spc="-20" dirty="0">
                <a:solidFill>
                  <a:srgbClr val="22373A"/>
                </a:solidFill>
                <a:latin typeface="Tahoma"/>
                <a:cs typeface="Tahoma"/>
              </a:rPr>
              <a:t> </a:t>
            </a:r>
            <a:r>
              <a:rPr sz="1100" spc="-55" dirty="0">
                <a:solidFill>
                  <a:srgbClr val="22373A"/>
                </a:solidFill>
                <a:latin typeface="Tahoma"/>
                <a:cs typeface="Tahoma"/>
              </a:rPr>
              <a:t>each</a:t>
            </a:r>
            <a:r>
              <a:rPr sz="1100" spc="-20" dirty="0">
                <a:solidFill>
                  <a:srgbClr val="22373A"/>
                </a:solidFill>
                <a:latin typeface="Tahoma"/>
                <a:cs typeface="Tahoma"/>
              </a:rPr>
              <a:t> </a:t>
            </a:r>
            <a:r>
              <a:rPr sz="1100" spc="-65" dirty="0">
                <a:solidFill>
                  <a:srgbClr val="22373A"/>
                </a:solidFill>
                <a:latin typeface="Tahoma"/>
                <a:cs typeface="Tahoma"/>
              </a:rPr>
              <a:t>year</a:t>
            </a:r>
            <a:r>
              <a:rPr sz="1100" spc="-15" dirty="0">
                <a:solidFill>
                  <a:srgbClr val="22373A"/>
                </a:solidFill>
                <a:latin typeface="Tahoma"/>
                <a:cs typeface="Tahoma"/>
              </a:rPr>
              <a:t> </a:t>
            </a:r>
            <a:r>
              <a:rPr sz="1100" spc="-30" dirty="0">
                <a:solidFill>
                  <a:srgbClr val="22373A"/>
                </a:solidFill>
                <a:latin typeface="Tahoma"/>
                <a:cs typeface="Tahoma"/>
              </a:rPr>
              <a:t>for</a:t>
            </a:r>
            <a:r>
              <a:rPr sz="1100" spc="-20" dirty="0">
                <a:solidFill>
                  <a:srgbClr val="22373A"/>
                </a:solidFill>
                <a:latin typeface="Tahoma"/>
                <a:cs typeface="Tahoma"/>
              </a:rPr>
              <a:t> </a:t>
            </a:r>
            <a:r>
              <a:rPr sz="1100" spc="-35" dirty="0">
                <a:solidFill>
                  <a:srgbClr val="22373A"/>
                </a:solidFill>
                <a:latin typeface="Tahoma"/>
                <a:cs typeface="Tahoma"/>
              </a:rPr>
              <a:t>psychology.</a:t>
            </a:r>
            <a:endParaRPr sz="1100">
              <a:latin typeface="Tahoma"/>
              <a:cs typeface="Tahoma"/>
            </a:endParaRPr>
          </a:p>
          <a:p>
            <a:pPr marL="289560" indent="-177800">
              <a:lnSpc>
                <a:spcPct val="100000"/>
              </a:lnSpc>
              <a:spcBef>
                <a:spcPts val="235"/>
              </a:spcBef>
              <a:buChar char="•"/>
              <a:tabLst>
                <a:tab pos="290195" algn="l"/>
              </a:tabLst>
            </a:pPr>
            <a:r>
              <a:rPr sz="1100" dirty="0">
                <a:solidFill>
                  <a:srgbClr val="22373A"/>
                </a:solidFill>
                <a:latin typeface="Tahoma"/>
                <a:cs typeface="Tahoma"/>
              </a:rPr>
              <a:t>So</a:t>
            </a:r>
            <a:r>
              <a:rPr sz="1100" spc="-30" dirty="0">
                <a:solidFill>
                  <a:srgbClr val="22373A"/>
                </a:solidFill>
                <a:latin typeface="Tahoma"/>
                <a:cs typeface="Tahoma"/>
              </a:rPr>
              <a:t> </a:t>
            </a:r>
            <a:r>
              <a:rPr sz="1100" spc="-55" dirty="0">
                <a:solidFill>
                  <a:srgbClr val="22373A"/>
                </a:solidFill>
                <a:latin typeface="Tahoma"/>
                <a:cs typeface="Tahoma"/>
              </a:rPr>
              <a:t>around</a:t>
            </a:r>
            <a:r>
              <a:rPr sz="1100" spc="-25" dirty="0">
                <a:solidFill>
                  <a:srgbClr val="22373A"/>
                </a:solidFill>
                <a:latin typeface="Tahoma"/>
                <a:cs typeface="Tahoma"/>
              </a:rPr>
              <a:t> </a:t>
            </a:r>
            <a:r>
              <a:rPr sz="1100" spc="-50" dirty="0">
                <a:solidFill>
                  <a:srgbClr val="22373A"/>
                </a:solidFill>
                <a:latin typeface="Tahoma"/>
                <a:cs typeface="Tahoma"/>
              </a:rPr>
              <a:t>1000</a:t>
            </a:r>
            <a:r>
              <a:rPr sz="1100" spc="-30" dirty="0">
                <a:solidFill>
                  <a:srgbClr val="22373A"/>
                </a:solidFill>
                <a:latin typeface="Tahoma"/>
                <a:cs typeface="Tahoma"/>
              </a:rPr>
              <a:t> </a:t>
            </a:r>
            <a:r>
              <a:rPr sz="1100" spc="-40" dirty="0">
                <a:solidFill>
                  <a:srgbClr val="22373A"/>
                </a:solidFill>
                <a:latin typeface="Tahoma"/>
                <a:cs typeface="Tahoma"/>
              </a:rPr>
              <a:t>students</a:t>
            </a:r>
            <a:r>
              <a:rPr sz="1100" spc="-25" dirty="0">
                <a:solidFill>
                  <a:srgbClr val="22373A"/>
                </a:solidFill>
                <a:latin typeface="Tahoma"/>
                <a:cs typeface="Tahoma"/>
              </a:rPr>
              <a:t> </a:t>
            </a:r>
            <a:r>
              <a:rPr sz="1100" dirty="0">
                <a:solidFill>
                  <a:srgbClr val="22373A"/>
                </a:solidFill>
                <a:latin typeface="Tahoma"/>
                <a:cs typeface="Tahoma"/>
              </a:rPr>
              <a:t>in</a:t>
            </a:r>
            <a:r>
              <a:rPr sz="1100" spc="-20" dirty="0">
                <a:solidFill>
                  <a:srgbClr val="22373A"/>
                </a:solidFill>
                <a:latin typeface="Tahoma"/>
                <a:cs typeface="Tahoma"/>
              </a:rPr>
              <a:t> </a:t>
            </a:r>
            <a:r>
              <a:rPr sz="1100" spc="-10" dirty="0">
                <a:solidFill>
                  <a:srgbClr val="22373A"/>
                </a:solidFill>
                <a:latin typeface="Tahoma"/>
                <a:cs typeface="Tahoma"/>
              </a:rPr>
              <a:t>total.</a:t>
            </a:r>
            <a:endParaRPr sz="1100">
              <a:latin typeface="Tahoma"/>
              <a:cs typeface="Tahoma"/>
            </a:endParaRPr>
          </a:p>
          <a:p>
            <a:pPr marL="289560" marR="142240" indent="-177165">
              <a:lnSpc>
                <a:spcPct val="118000"/>
              </a:lnSpc>
              <a:buChar char="•"/>
              <a:tabLst>
                <a:tab pos="290195" algn="l"/>
              </a:tabLst>
            </a:pPr>
            <a:r>
              <a:rPr sz="1100" spc="-35" dirty="0">
                <a:solidFill>
                  <a:srgbClr val="22373A"/>
                </a:solidFill>
                <a:latin typeface="Tahoma"/>
                <a:cs typeface="Tahoma"/>
              </a:rPr>
              <a:t>If</a:t>
            </a:r>
            <a:r>
              <a:rPr sz="1100" spc="-55" dirty="0">
                <a:solidFill>
                  <a:srgbClr val="22373A"/>
                </a:solidFill>
                <a:latin typeface="Tahoma"/>
                <a:cs typeface="Tahoma"/>
              </a:rPr>
              <a:t> </a:t>
            </a:r>
            <a:r>
              <a:rPr sz="1100" spc="-45" dirty="0">
                <a:solidFill>
                  <a:srgbClr val="22373A"/>
                </a:solidFill>
                <a:latin typeface="Tahoma"/>
                <a:cs typeface="Tahoma"/>
              </a:rPr>
              <a:t>there</a:t>
            </a:r>
            <a:r>
              <a:rPr sz="1100" spc="-15" dirty="0">
                <a:solidFill>
                  <a:srgbClr val="22373A"/>
                </a:solidFill>
                <a:latin typeface="Tahoma"/>
                <a:cs typeface="Tahoma"/>
              </a:rPr>
              <a:t> </a:t>
            </a:r>
            <a:r>
              <a:rPr sz="1100" spc="-70" dirty="0">
                <a:solidFill>
                  <a:srgbClr val="22373A"/>
                </a:solidFill>
                <a:latin typeface="Tahoma"/>
                <a:cs typeface="Tahoma"/>
              </a:rPr>
              <a:t>are</a:t>
            </a:r>
            <a:r>
              <a:rPr sz="1100" spc="-15" dirty="0">
                <a:solidFill>
                  <a:srgbClr val="22373A"/>
                </a:solidFill>
                <a:latin typeface="Tahoma"/>
                <a:cs typeface="Tahoma"/>
              </a:rPr>
              <a:t> </a:t>
            </a:r>
            <a:r>
              <a:rPr sz="1100" i="1" spc="-50" dirty="0">
                <a:solidFill>
                  <a:srgbClr val="22373A"/>
                </a:solidFill>
                <a:latin typeface="Meiryo"/>
                <a:cs typeface="Meiryo"/>
              </a:rPr>
              <a:t>≈</a:t>
            </a:r>
            <a:r>
              <a:rPr sz="1100" i="1" spc="-75" dirty="0">
                <a:solidFill>
                  <a:srgbClr val="22373A"/>
                </a:solidFill>
                <a:latin typeface="Meiryo"/>
                <a:cs typeface="Meiryo"/>
              </a:rPr>
              <a:t> </a:t>
            </a:r>
            <a:r>
              <a:rPr sz="1100" spc="-20" dirty="0">
                <a:solidFill>
                  <a:srgbClr val="22373A"/>
                </a:solidFill>
                <a:latin typeface="Tahoma"/>
                <a:cs typeface="Tahoma"/>
              </a:rPr>
              <a:t>10 </a:t>
            </a:r>
            <a:r>
              <a:rPr sz="1100" spc="-50" dirty="0">
                <a:solidFill>
                  <a:srgbClr val="22373A"/>
                </a:solidFill>
                <a:latin typeface="Tahoma"/>
                <a:cs typeface="Tahoma"/>
              </a:rPr>
              <a:t>departments</a:t>
            </a:r>
            <a:r>
              <a:rPr sz="1100" spc="-15" dirty="0">
                <a:solidFill>
                  <a:srgbClr val="22373A"/>
                </a:solidFill>
                <a:latin typeface="Tahoma"/>
                <a:cs typeface="Tahoma"/>
              </a:rPr>
              <a:t> </a:t>
            </a:r>
            <a:r>
              <a:rPr sz="1100" dirty="0">
                <a:solidFill>
                  <a:srgbClr val="22373A"/>
                </a:solidFill>
                <a:latin typeface="Tahoma"/>
                <a:cs typeface="Tahoma"/>
              </a:rPr>
              <a:t>at</a:t>
            </a:r>
            <a:r>
              <a:rPr sz="1100" spc="-20" dirty="0">
                <a:solidFill>
                  <a:srgbClr val="22373A"/>
                </a:solidFill>
                <a:latin typeface="Tahoma"/>
                <a:cs typeface="Tahoma"/>
              </a:rPr>
              <a:t> </a:t>
            </a:r>
            <a:r>
              <a:rPr sz="1100" spc="-50" dirty="0">
                <a:solidFill>
                  <a:srgbClr val="22373A"/>
                </a:solidFill>
                <a:latin typeface="Tahoma"/>
                <a:cs typeface="Tahoma"/>
              </a:rPr>
              <a:t>Essex,</a:t>
            </a:r>
            <a:r>
              <a:rPr sz="1100" spc="-20" dirty="0">
                <a:solidFill>
                  <a:srgbClr val="22373A"/>
                </a:solidFill>
                <a:latin typeface="Tahoma"/>
                <a:cs typeface="Tahoma"/>
              </a:rPr>
              <a:t> </a:t>
            </a:r>
            <a:r>
              <a:rPr sz="1100" dirty="0">
                <a:solidFill>
                  <a:srgbClr val="22373A"/>
                </a:solidFill>
                <a:latin typeface="Tahoma"/>
                <a:cs typeface="Tahoma"/>
              </a:rPr>
              <a:t>that</a:t>
            </a:r>
            <a:r>
              <a:rPr sz="1100" spc="-15" dirty="0">
                <a:solidFill>
                  <a:srgbClr val="22373A"/>
                </a:solidFill>
                <a:latin typeface="Tahoma"/>
                <a:cs typeface="Tahoma"/>
              </a:rPr>
              <a:t> </a:t>
            </a:r>
            <a:r>
              <a:rPr sz="1100" spc="-50" dirty="0">
                <a:solidFill>
                  <a:srgbClr val="22373A"/>
                </a:solidFill>
                <a:latin typeface="Tahoma"/>
                <a:cs typeface="Tahoma"/>
              </a:rPr>
              <a:t>gives</a:t>
            </a:r>
            <a:r>
              <a:rPr sz="1100" spc="-20" dirty="0">
                <a:solidFill>
                  <a:srgbClr val="22373A"/>
                </a:solidFill>
                <a:latin typeface="Tahoma"/>
                <a:cs typeface="Tahoma"/>
              </a:rPr>
              <a:t> </a:t>
            </a:r>
            <a:r>
              <a:rPr sz="1100" spc="-45" dirty="0">
                <a:solidFill>
                  <a:srgbClr val="22373A"/>
                </a:solidFill>
                <a:latin typeface="Tahoma"/>
                <a:cs typeface="Tahoma"/>
              </a:rPr>
              <a:t>us</a:t>
            </a:r>
            <a:r>
              <a:rPr sz="1100" spc="-20" dirty="0">
                <a:solidFill>
                  <a:srgbClr val="22373A"/>
                </a:solidFill>
                <a:latin typeface="Tahoma"/>
                <a:cs typeface="Tahoma"/>
              </a:rPr>
              <a:t> </a:t>
            </a:r>
            <a:r>
              <a:rPr sz="1100" spc="-25" dirty="0">
                <a:solidFill>
                  <a:srgbClr val="22373A"/>
                </a:solidFill>
                <a:latin typeface="Tahoma"/>
                <a:cs typeface="Tahoma"/>
              </a:rPr>
              <a:t>10,000 </a:t>
            </a:r>
            <a:r>
              <a:rPr sz="1100" spc="-10" dirty="0">
                <a:solidFill>
                  <a:srgbClr val="22373A"/>
                </a:solidFill>
                <a:latin typeface="Tahoma"/>
                <a:cs typeface="Tahoma"/>
              </a:rPr>
              <a:t>students</a:t>
            </a:r>
            <a:endParaRPr sz="1100">
              <a:latin typeface="Tahoma"/>
              <a:cs typeface="Tahoma"/>
            </a:endParaRPr>
          </a:p>
          <a:p>
            <a:pPr marL="289560" indent="-177800">
              <a:lnSpc>
                <a:spcPct val="100000"/>
              </a:lnSpc>
              <a:spcBef>
                <a:spcPts val="240"/>
              </a:spcBef>
              <a:buChar char="•"/>
              <a:tabLst>
                <a:tab pos="290195" algn="l"/>
              </a:tabLst>
            </a:pPr>
            <a:r>
              <a:rPr sz="1100" spc="-50" dirty="0">
                <a:solidFill>
                  <a:srgbClr val="22373A"/>
                </a:solidFill>
                <a:latin typeface="Tahoma"/>
                <a:cs typeface="Tahoma"/>
              </a:rPr>
              <a:t>Essex</a:t>
            </a:r>
            <a:r>
              <a:rPr sz="1100" spc="-40" dirty="0">
                <a:solidFill>
                  <a:srgbClr val="22373A"/>
                </a:solidFill>
                <a:latin typeface="Tahoma"/>
                <a:cs typeface="Tahoma"/>
              </a:rPr>
              <a:t> </a:t>
            </a:r>
            <a:r>
              <a:rPr sz="1100" dirty="0">
                <a:solidFill>
                  <a:srgbClr val="22373A"/>
                </a:solidFill>
                <a:latin typeface="Tahoma"/>
                <a:cs typeface="Tahoma"/>
              </a:rPr>
              <a:t>is</a:t>
            </a:r>
            <a:r>
              <a:rPr sz="1100" spc="-75" dirty="0">
                <a:solidFill>
                  <a:srgbClr val="22373A"/>
                </a:solidFill>
                <a:latin typeface="Tahoma"/>
                <a:cs typeface="Tahoma"/>
              </a:rPr>
              <a:t> </a:t>
            </a:r>
            <a:r>
              <a:rPr sz="1100" dirty="0">
                <a:solidFill>
                  <a:srgbClr val="22373A"/>
                </a:solidFill>
                <a:latin typeface="Tahoma"/>
                <a:cs typeface="Tahoma"/>
              </a:rPr>
              <a:t>a</a:t>
            </a:r>
            <a:r>
              <a:rPr sz="1100" spc="-25" dirty="0">
                <a:solidFill>
                  <a:srgbClr val="22373A"/>
                </a:solidFill>
                <a:latin typeface="Tahoma"/>
                <a:cs typeface="Tahoma"/>
              </a:rPr>
              <a:t> </a:t>
            </a:r>
            <a:r>
              <a:rPr sz="1100" spc="-30" dirty="0">
                <a:solidFill>
                  <a:srgbClr val="22373A"/>
                </a:solidFill>
                <a:latin typeface="Tahoma"/>
                <a:cs typeface="Tahoma"/>
              </a:rPr>
              <a:t>relatively </a:t>
            </a:r>
            <a:r>
              <a:rPr sz="1100" spc="-20" dirty="0">
                <a:solidFill>
                  <a:srgbClr val="22373A"/>
                </a:solidFill>
                <a:latin typeface="Tahoma"/>
                <a:cs typeface="Tahoma"/>
              </a:rPr>
              <a:t>small</a:t>
            </a:r>
            <a:r>
              <a:rPr sz="1100" spc="-25" dirty="0">
                <a:solidFill>
                  <a:srgbClr val="22373A"/>
                </a:solidFill>
                <a:latin typeface="Tahoma"/>
                <a:cs typeface="Tahoma"/>
              </a:rPr>
              <a:t> </a:t>
            </a:r>
            <a:r>
              <a:rPr sz="1100" spc="-50" dirty="0">
                <a:solidFill>
                  <a:srgbClr val="22373A"/>
                </a:solidFill>
                <a:latin typeface="Tahoma"/>
                <a:cs typeface="Tahoma"/>
              </a:rPr>
              <a:t>university,</a:t>
            </a:r>
            <a:r>
              <a:rPr sz="1100" spc="-25" dirty="0">
                <a:solidFill>
                  <a:srgbClr val="22373A"/>
                </a:solidFill>
                <a:latin typeface="Tahoma"/>
                <a:cs typeface="Tahoma"/>
              </a:rPr>
              <a:t> </a:t>
            </a:r>
            <a:r>
              <a:rPr sz="1100" spc="-30" dirty="0">
                <a:solidFill>
                  <a:srgbClr val="22373A"/>
                </a:solidFill>
                <a:latin typeface="Tahoma"/>
                <a:cs typeface="Tahoma"/>
              </a:rPr>
              <a:t>so </a:t>
            </a:r>
            <a:r>
              <a:rPr sz="1100" dirty="0">
                <a:solidFill>
                  <a:srgbClr val="22373A"/>
                </a:solidFill>
                <a:latin typeface="Tahoma"/>
                <a:cs typeface="Tahoma"/>
              </a:rPr>
              <a:t>let’s</a:t>
            </a:r>
            <a:r>
              <a:rPr sz="1100" spc="-25" dirty="0">
                <a:solidFill>
                  <a:srgbClr val="22373A"/>
                </a:solidFill>
                <a:latin typeface="Tahoma"/>
                <a:cs typeface="Tahoma"/>
              </a:rPr>
              <a:t> </a:t>
            </a:r>
            <a:r>
              <a:rPr sz="1100" spc="-20" dirty="0">
                <a:solidFill>
                  <a:srgbClr val="22373A"/>
                </a:solidFill>
                <a:latin typeface="Tahoma"/>
                <a:cs typeface="Tahoma"/>
              </a:rPr>
              <a:t>set </a:t>
            </a:r>
            <a:r>
              <a:rPr sz="1100" i="1" spc="-55" dirty="0">
                <a:solidFill>
                  <a:srgbClr val="22373A"/>
                </a:solidFill>
                <a:latin typeface="Verdana"/>
                <a:cs typeface="Verdana"/>
              </a:rPr>
              <a:t>µ</a:t>
            </a:r>
            <a:r>
              <a:rPr sz="1100" i="1" spc="-85" dirty="0">
                <a:solidFill>
                  <a:srgbClr val="22373A"/>
                </a:solidFill>
                <a:latin typeface="Verdana"/>
                <a:cs typeface="Verdana"/>
              </a:rPr>
              <a:t> </a:t>
            </a:r>
            <a:r>
              <a:rPr sz="1100" dirty="0">
                <a:solidFill>
                  <a:srgbClr val="22373A"/>
                </a:solidFill>
                <a:latin typeface="Tahoma"/>
                <a:cs typeface="Tahoma"/>
              </a:rPr>
              <a:t>=</a:t>
            </a:r>
            <a:r>
              <a:rPr sz="1100" spc="-80" dirty="0">
                <a:solidFill>
                  <a:srgbClr val="22373A"/>
                </a:solidFill>
                <a:latin typeface="Tahoma"/>
                <a:cs typeface="Tahoma"/>
              </a:rPr>
              <a:t> 15</a:t>
            </a:r>
            <a:r>
              <a:rPr sz="1100" i="1" spc="-80" dirty="0">
                <a:solidFill>
                  <a:srgbClr val="22373A"/>
                </a:solidFill>
                <a:latin typeface="Verdana"/>
                <a:cs typeface="Verdana"/>
              </a:rPr>
              <a:t>,</a:t>
            </a:r>
            <a:r>
              <a:rPr sz="1100" i="1" spc="-210" dirty="0">
                <a:solidFill>
                  <a:srgbClr val="22373A"/>
                </a:solidFill>
                <a:latin typeface="Verdana"/>
                <a:cs typeface="Verdana"/>
              </a:rPr>
              <a:t> </a:t>
            </a:r>
            <a:r>
              <a:rPr sz="1100" spc="-25" dirty="0">
                <a:solidFill>
                  <a:srgbClr val="22373A"/>
                </a:solidFill>
                <a:latin typeface="Tahoma"/>
                <a:cs typeface="Tahoma"/>
              </a:rPr>
              <a:t>000</a:t>
            </a:r>
            <a:endParaRPr sz="1100">
              <a:latin typeface="Tahoma"/>
              <a:cs typeface="Tahoma"/>
            </a:endParaRPr>
          </a:p>
          <a:p>
            <a:pPr marL="12700">
              <a:lnSpc>
                <a:spcPct val="100000"/>
              </a:lnSpc>
              <a:spcBef>
                <a:spcPts val="915"/>
              </a:spcBef>
            </a:pPr>
            <a:r>
              <a:rPr sz="1100" spc="-35" dirty="0">
                <a:solidFill>
                  <a:srgbClr val="22373A"/>
                </a:solidFill>
                <a:latin typeface="Tahoma"/>
                <a:cs typeface="Tahoma"/>
              </a:rPr>
              <a:t>If</a:t>
            </a:r>
            <a:r>
              <a:rPr sz="1100" spc="-55" dirty="0">
                <a:solidFill>
                  <a:srgbClr val="22373A"/>
                </a:solidFill>
                <a:latin typeface="Tahoma"/>
                <a:cs typeface="Tahoma"/>
              </a:rPr>
              <a:t> </a:t>
            </a:r>
            <a:r>
              <a:rPr sz="1100" spc="-120" dirty="0">
                <a:solidFill>
                  <a:srgbClr val="22373A"/>
                </a:solidFill>
                <a:latin typeface="Tahoma"/>
                <a:cs typeface="Tahoma"/>
              </a:rPr>
              <a:t>I</a:t>
            </a:r>
            <a:r>
              <a:rPr sz="1100" spc="20" dirty="0">
                <a:solidFill>
                  <a:srgbClr val="22373A"/>
                </a:solidFill>
                <a:latin typeface="Tahoma"/>
                <a:cs typeface="Tahoma"/>
              </a:rPr>
              <a:t> </a:t>
            </a:r>
            <a:r>
              <a:rPr sz="1100" spc="-30" dirty="0">
                <a:solidFill>
                  <a:srgbClr val="22373A"/>
                </a:solidFill>
                <a:latin typeface="Tahoma"/>
                <a:cs typeface="Tahoma"/>
              </a:rPr>
              <a:t>set </a:t>
            </a:r>
            <a:r>
              <a:rPr sz="1100" i="1" spc="-85" dirty="0">
                <a:solidFill>
                  <a:srgbClr val="22373A"/>
                </a:solidFill>
                <a:latin typeface="Verdana"/>
                <a:cs typeface="Verdana"/>
              </a:rPr>
              <a:t>σ</a:t>
            </a:r>
            <a:r>
              <a:rPr sz="1100" i="1" spc="-45" dirty="0">
                <a:solidFill>
                  <a:srgbClr val="22373A"/>
                </a:solidFill>
                <a:latin typeface="Verdana"/>
                <a:cs typeface="Verdana"/>
              </a:rPr>
              <a:t> </a:t>
            </a:r>
            <a:r>
              <a:rPr sz="1100" dirty="0">
                <a:solidFill>
                  <a:srgbClr val="22373A"/>
                </a:solidFill>
                <a:latin typeface="Tahoma"/>
                <a:cs typeface="Tahoma"/>
              </a:rPr>
              <a:t>=</a:t>
            </a:r>
            <a:r>
              <a:rPr sz="1100" spc="-65" dirty="0">
                <a:solidFill>
                  <a:srgbClr val="22373A"/>
                </a:solidFill>
                <a:latin typeface="Tahoma"/>
                <a:cs typeface="Tahoma"/>
              </a:rPr>
              <a:t> </a:t>
            </a:r>
            <a:r>
              <a:rPr sz="1100" spc="-50" dirty="0">
                <a:solidFill>
                  <a:srgbClr val="22373A"/>
                </a:solidFill>
                <a:latin typeface="Tahoma"/>
                <a:cs typeface="Tahoma"/>
              </a:rPr>
              <a:t>2500,</a:t>
            </a:r>
            <a:r>
              <a:rPr sz="1100" spc="-5" dirty="0">
                <a:solidFill>
                  <a:srgbClr val="22373A"/>
                </a:solidFill>
                <a:latin typeface="Tahoma"/>
                <a:cs typeface="Tahoma"/>
              </a:rPr>
              <a:t> </a:t>
            </a:r>
            <a:r>
              <a:rPr sz="1100" dirty="0">
                <a:solidFill>
                  <a:srgbClr val="22373A"/>
                </a:solidFill>
                <a:latin typeface="Tahoma"/>
                <a:cs typeface="Tahoma"/>
              </a:rPr>
              <a:t>that</a:t>
            </a:r>
            <a:r>
              <a:rPr sz="1100" spc="-5" dirty="0">
                <a:solidFill>
                  <a:srgbClr val="22373A"/>
                </a:solidFill>
                <a:latin typeface="Tahoma"/>
                <a:cs typeface="Tahoma"/>
              </a:rPr>
              <a:t> </a:t>
            </a:r>
            <a:r>
              <a:rPr sz="1100" spc="-50" dirty="0">
                <a:solidFill>
                  <a:srgbClr val="22373A"/>
                </a:solidFill>
                <a:latin typeface="Tahoma"/>
                <a:cs typeface="Tahoma"/>
              </a:rPr>
              <a:t>gives</a:t>
            </a:r>
            <a:r>
              <a:rPr sz="1100" spc="-10" dirty="0">
                <a:solidFill>
                  <a:srgbClr val="22373A"/>
                </a:solidFill>
                <a:latin typeface="Tahoma"/>
                <a:cs typeface="Tahoma"/>
              </a:rPr>
              <a:t> </a:t>
            </a:r>
            <a:r>
              <a:rPr sz="1100" spc="-60" dirty="0">
                <a:solidFill>
                  <a:srgbClr val="22373A"/>
                </a:solidFill>
                <a:latin typeface="Tahoma"/>
                <a:cs typeface="Tahoma"/>
              </a:rPr>
              <a:t>me</a:t>
            </a:r>
            <a:r>
              <a:rPr sz="1100" dirty="0">
                <a:solidFill>
                  <a:srgbClr val="22373A"/>
                </a:solidFill>
                <a:latin typeface="Tahoma"/>
                <a:cs typeface="Tahoma"/>
              </a:rPr>
              <a:t> a</a:t>
            </a:r>
            <a:r>
              <a:rPr sz="1100" spc="-5" dirty="0">
                <a:solidFill>
                  <a:srgbClr val="22373A"/>
                </a:solidFill>
                <a:latin typeface="Tahoma"/>
                <a:cs typeface="Tahoma"/>
              </a:rPr>
              <a:t> </a:t>
            </a:r>
            <a:r>
              <a:rPr sz="1100" spc="-20" dirty="0">
                <a:solidFill>
                  <a:srgbClr val="22373A"/>
                </a:solidFill>
                <a:latin typeface="Tahoma"/>
                <a:cs typeface="Tahoma"/>
              </a:rPr>
              <a:t>likely</a:t>
            </a:r>
            <a:r>
              <a:rPr sz="1100" spc="-5" dirty="0">
                <a:solidFill>
                  <a:srgbClr val="22373A"/>
                </a:solidFill>
                <a:latin typeface="Tahoma"/>
                <a:cs typeface="Tahoma"/>
              </a:rPr>
              <a:t> </a:t>
            </a:r>
            <a:r>
              <a:rPr sz="1100" spc="-60" dirty="0">
                <a:solidFill>
                  <a:srgbClr val="22373A"/>
                </a:solidFill>
                <a:latin typeface="Tahoma"/>
                <a:cs typeface="Tahoma"/>
              </a:rPr>
              <a:t>range</a:t>
            </a:r>
            <a:r>
              <a:rPr sz="1100" spc="-5" dirty="0">
                <a:solidFill>
                  <a:srgbClr val="22373A"/>
                </a:solidFill>
                <a:latin typeface="Tahoma"/>
                <a:cs typeface="Tahoma"/>
              </a:rPr>
              <a:t> </a:t>
            </a:r>
            <a:r>
              <a:rPr sz="1100" dirty="0">
                <a:solidFill>
                  <a:srgbClr val="22373A"/>
                </a:solidFill>
                <a:latin typeface="Tahoma"/>
                <a:cs typeface="Tahoma"/>
              </a:rPr>
              <a:t>of</a:t>
            </a:r>
            <a:r>
              <a:rPr sz="1100" spc="-10" dirty="0">
                <a:solidFill>
                  <a:srgbClr val="22373A"/>
                </a:solidFill>
                <a:latin typeface="Tahoma"/>
                <a:cs typeface="Tahoma"/>
              </a:rPr>
              <a:t> </a:t>
            </a:r>
            <a:r>
              <a:rPr sz="1100" i="1" spc="-55" dirty="0">
                <a:solidFill>
                  <a:srgbClr val="22373A"/>
                </a:solidFill>
                <a:latin typeface="Verdana"/>
                <a:cs typeface="Verdana"/>
              </a:rPr>
              <a:t>µ</a:t>
            </a:r>
            <a:r>
              <a:rPr sz="1100" i="1" spc="-85" dirty="0">
                <a:solidFill>
                  <a:srgbClr val="22373A"/>
                </a:solidFill>
                <a:latin typeface="Verdana"/>
                <a:cs typeface="Verdana"/>
              </a:rPr>
              <a:t> </a:t>
            </a:r>
            <a:r>
              <a:rPr sz="1100" dirty="0">
                <a:solidFill>
                  <a:srgbClr val="22373A"/>
                </a:solidFill>
                <a:latin typeface="Tahoma"/>
                <a:cs typeface="Tahoma"/>
              </a:rPr>
              <a:t>=</a:t>
            </a:r>
            <a:r>
              <a:rPr sz="1100" spc="-10" dirty="0">
                <a:solidFill>
                  <a:srgbClr val="22373A"/>
                </a:solidFill>
                <a:latin typeface="Tahoma"/>
                <a:cs typeface="Tahoma"/>
              </a:rPr>
              <a:t> </a:t>
            </a:r>
            <a:r>
              <a:rPr sz="1100" spc="-50" dirty="0">
                <a:solidFill>
                  <a:srgbClr val="22373A"/>
                </a:solidFill>
                <a:latin typeface="Tahoma"/>
                <a:cs typeface="Tahoma"/>
              </a:rPr>
              <a:t>10k-</a:t>
            </a:r>
            <a:r>
              <a:rPr sz="1100" spc="-25" dirty="0">
                <a:solidFill>
                  <a:srgbClr val="22373A"/>
                </a:solidFill>
                <a:latin typeface="Tahoma"/>
                <a:cs typeface="Tahoma"/>
              </a:rPr>
              <a:t>20k</a:t>
            </a:r>
            <a:endParaRPr sz="1100">
              <a:latin typeface="Tahoma"/>
              <a:cs typeface="Tahoma"/>
            </a:endParaRPr>
          </a:p>
        </p:txBody>
      </p:sp>
    </p:spTree>
  </p:cSld>
  <p:clrMapOvr>
    <a:masterClrMapping/>
  </p:clrMapOvr>
  <p:transition>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1249680" cy="207645"/>
          </a:xfrm>
          <a:prstGeom prst="rect">
            <a:avLst/>
          </a:prstGeom>
        </p:spPr>
        <p:txBody>
          <a:bodyPr vert="horz" wrap="square" lIns="0" tIns="12065" rIns="0" bIns="0" rtlCol="0">
            <a:spAutoFit/>
          </a:bodyPr>
          <a:lstStyle/>
          <a:p>
            <a:pPr marL="12700">
              <a:lnSpc>
                <a:spcPct val="100000"/>
              </a:lnSpc>
              <a:spcBef>
                <a:spcPts val="95"/>
              </a:spcBef>
            </a:pPr>
            <a:r>
              <a:rPr sz="1200" b="1" spc="-45" dirty="0">
                <a:solidFill>
                  <a:srgbClr val="F9F9F9"/>
                </a:solidFill>
                <a:latin typeface="Arial"/>
                <a:cs typeface="Arial"/>
              </a:rPr>
              <a:t>Alasdair’s</a:t>
            </a:r>
            <a:r>
              <a:rPr sz="1200" b="1" spc="35" dirty="0">
                <a:solidFill>
                  <a:srgbClr val="F9F9F9"/>
                </a:solidFill>
                <a:latin typeface="Arial"/>
                <a:cs typeface="Arial"/>
              </a:rPr>
              <a:t> </a:t>
            </a:r>
            <a:r>
              <a:rPr sz="1200" b="1" spc="-60" dirty="0">
                <a:solidFill>
                  <a:srgbClr val="F9F9F9"/>
                </a:solidFill>
                <a:latin typeface="Arial"/>
                <a:cs typeface="Arial"/>
              </a:rPr>
              <a:t>Answer</a:t>
            </a:r>
            <a:endParaRPr sz="1200">
              <a:latin typeface="Arial"/>
              <a:cs typeface="Arial"/>
            </a:endParaRPr>
          </a:p>
        </p:txBody>
      </p:sp>
      <p:grpSp>
        <p:nvGrpSpPr>
          <p:cNvPr id="4" name="object 4"/>
          <p:cNvGrpSpPr/>
          <p:nvPr/>
        </p:nvGrpSpPr>
        <p:grpSpPr>
          <a:xfrm>
            <a:off x="359994" y="423648"/>
            <a:ext cx="3888740" cy="2718435"/>
            <a:chOff x="359994" y="423648"/>
            <a:chExt cx="3888740" cy="2718435"/>
          </a:xfrm>
        </p:grpSpPr>
        <p:sp>
          <p:nvSpPr>
            <p:cNvPr id="5" name="object 5"/>
            <p:cNvSpPr/>
            <p:nvPr/>
          </p:nvSpPr>
          <p:spPr>
            <a:xfrm>
              <a:off x="359994" y="423648"/>
              <a:ext cx="3888740" cy="2718435"/>
            </a:xfrm>
            <a:custGeom>
              <a:avLst/>
              <a:gdLst/>
              <a:ahLst/>
              <a:cxnLst/>
              <a:rect l="l" t="t" r="r" b="b"/>
              <a:pathLst>
                <a:path w="3888740" h="2718435">
                  <a:moveTo>
                    <a:pt x="3888147" y="0"/>
                  </a:moveTo>
                  <a:lnTo>
                    <a:pt x="0" y="0"/>
                  </a:lnTo>
                  <a:lnTo>
                    <a:pt x="0" y="2718408"/>
                  </a:lnTo>
                  <a:lnTo>
                    <a:pt x="3888147" y="2718408"/>
                  </a:lnTo>
                  <a:lnTo>
                    <a:pt x="3888147" y="0"/>
                  </a:lnTo>
                  <a:close/>
                </a:path>
              </a:pathLst>
            </a:custGeom>
            <a:solidFill>
              <a:srgbClr val="FFFFFF"/>
            </a:solidFill>
          </p:spPr>
          <p:txBody>
            <a:bodyPr wrap="square" lIns="0" tIns="0" rIns="0" bIns="0" rtlCol="0"/>
            <a:lstStyle/>
            <a:p>
              <a:endParaRPr/>
            </a:p>
          </p:txBody>
        </p:sp>
        <p:pic>
          <p:nvPicPr>
            <p:cNvPr id="6" name="object 6"/>
            <p:cNvPicPr/>
            <p:nvPr/>
          </p:nvPicPr>
          <p:blipFill>
            <a:blip r:embed="rId2" cstate="print"/>
            <a:stretch>
              <a:fillRect/>
            </a:stretch>
          </p:blipFill>
          <p:spPr>
            <a:xfrm>
              <a:off x="790518" y="539825"/>
              <a:ext cx="3293557" cy="2335414"/>
            </a:xfrm>
            <a:prstGeom prst="rect">
              <a:avLst/>
            </a:prstGeom>
          </p:spPr>
        </p:pic>
      </p:grpSp>
      <p:graphicFrame>
        <p:nvGraphicFramePr>
          <p:cNvPr id="7" name="object 7"/>
          <p:cNvGraphicFramePr>
            <a:graphicFrameLocks noGrp="1"/>
          </p:cNvGraphicFramePr>
          <p:nvPr/>
        </p:nvGraphicFramePr>
        <p:xfrm>
          <a:off x="357056" y="423346"/>
          <a:ext cx="3884923" cy="2728595"/>
        </p:xfrm>
        <a:graphic>
          <a:graphicData uri="http://schemas.openxmlformats.org/drawingml/2006/table">
            <a:tbl>
              <a:tblPr firstRow="1" bandRow="1">
                <a:tableStyleId>{2D5ABB26-0587-4C30-8999-92F81FD0307C}</a:tableStyleId>
              </a:tblPr>
              <a:tblGrid>
                <a:gridCol w="269240">
                  <a:extLst>
                    <a:ext uri="{9D8B030D-6E8A-4147-A177-3AD203B41FA5}">
                      <a16:colId xmlns:a16="http://schemas.microsoft.com/office/drawing/2014/main" val="20000"/>
                    </a:ext>
                  </a:extLst>
                </a:gridCol>
                <a:gridCol w="164465">
                  <a:extLst>
                    <a:ext uri="{9D8B030D-6E8A-4147-A177-3AD203B41FA5}">
                      <a16:colId xmlns:a16="http://schemas.microsoft.com/office/drawing/2014/main" val="20001"/>
                    </a:ext>
                  </a:extLst>
                </a:gridCol>
                <a:gridCol w="410845">
                  <a:extLst>
                    <a:ext uri="{9D8B030D-6E8A-4147-A177-3AD203B41FA5}">
                      <a16:colId xmlns:a16="http://schemas.microsoft.com/office/drawing/2014/main" val="20002"/>
                    </a:ext>
                  </a:extLst>
                </a:gridCol>
                <a:gridCol w="410844">
                  <a:extLst>
                    <a:ext uri="{9D8B030D-6E8A-4147-A177-3AD203B41FA5}">
                      <a16:colId xmlns:a16="http://schemas.microsoft.com/office/drawing/2014/main" val="20003"/>
                    </a:ext>
                  </a:extLst>
                </a:gridCol>
                <a:gridCol w="144780">
                  <a:extLst>
                    <a:ext uri="{9D8B030D-6E8A-4147-A177-3AD203B41FA5}">
                      <a16:colId xmlns:a16="http://schemas.microsoft.com/office/drawing/2014/main" val="20004"/>
                    </a:ext>
                  </a:extLst>
                </a:gridCol>
                <a:gridCol w="266064">
                  <a:extLst>
                    <a:ext uri="{9D8B030D-6E8A-4147-A177-3AD203B41FA5}">
                      <a16:colId xmlns:a16="http://schemas.microsoft.com/office/drawing/2014/main" val="20005"/>
                    </a:ext>
                  </a:extLst>
                </a:gridCol>
                <a:gridCol w="410844">
                  <a:extLst>
                    <a:ext uri="{9D8B030D-6E8A-4147-A177-3AD203B41FA5}">
                      <a16:colId xmlns:a16="http://schemas.microsoft.com/office/drawing/2014/main" val="20006"/>
                    </a:ext>
                  </a:extLst>
                </a:gridCol>
                <a:gridCol w="410844">
                  <a:extLst>
                    <a:ext uri="{9D8B030D-6E8A-4147-A177-3AD203B41FA5}">
                      <a16:colId xmlns:a16="http://schemas.microsoft.com/office/drawing/2014/main" val="20007"/>
                    </a:ext>
                  </a:extLst>
                </a:gridCol>
                <a:gridCol w="266064">
                  <a:extLst>
                    <a:ext uri="{9D8B030D-6E8A-4147-A177-3AD203B41FA5}">
                      <a16:colId xmlns:a16="http://schemas.microsoft.com/office/drawing/2014/main" val="20008"/>
                    </a:ext>
                  </a:extLst>
                </a:gridCol>
                <a:gridCol w="144780">
                  <a:extLst>
                    <a:ext uri="{9D8B030D-6E8A-4147-A177-3AD203B41FA5}">
                      <a16:colId xmlns:a16="http://schemas.microsoft.com/office/drawing/2014/main" val="20009"/>
                    </a:ext>
                  </a:extLst>
                </a:gridCol>
                <a:gridCol w="410844">
                  <a:extLst>
                    <a:ext uri="{9D8B030D-6E8A-4147-A177-3AD203B41FA5}">
                      <a16:colId xmlns:a16="http://schemas.microsoft.com/office/drawing/2014/main" val="20010"/>
                    </a:ext>
                  </a:extLst>
                </a:gridCol>
                <a:gridCol w="410845">
                  <a:extLst>
                    <a:ext uri="{9D8B030D-6E8A-4147-A177-3AD203B41FA5}">
                      <a16:colId xmlns:a16="http://schemas.microsoft.com/office/drawing/2014/main" val="20011"/>
                    </a:ext>
                  </a:extLst>
                </a:gridCol>
                <a:gridCol w="164464">
                  <a:extLst>
                    <a:ext uri="{9D8B030D-6E8A-4147-A177-3AD203B41FA5}">
                      <a16:colId xmlns:a16="http://schemas.microsoft.com/office/drawing/2014/main" val="20012"/>
                    </a:ext>
                  </a:extLst>
                </a:gridCol>
              </a:tblGrid>
              <a:tr h="255904">
                <a:tc rowSpan="8">
                  <a:txBody>
                    <a:bodyPr/>
                    <a:lstStyle/>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spcBef>
                          <a:spcPts val="25"/>
                        </a:spcBef>
                      </a:pPr>
                      <a:endParaRPr sz="350">
                        <a:latin typeface="Times New Roman"/>
                        <a:cs typeface="Times New Roman"/>
                      </a:endParaRPr>
                    </a:p>
                    <a:p>
                      <a:pPr marL="62865">
                        <a:lnSpc>
                          <a:spcPct val="100000"/>
                        </a:lnSpc>
                      </a:pPr>
                      <a:r>
                        <a:rPr sz="350" spc="-10" dirty="0">
                          <a:solidFill>
                            <a:srgbClr val="4D4D4D"/>
                          </a:solidFill>
                          <a:latin typeface="Arial"/>
                          <a:cs typeface="Arial"/>
                        </a:rPr>
                        <a:t>0.00015</a:t>
                      </a:r>
                      <a:endParaRPr sz="350">
                        <a:latin typeface="Arial"/>
                        <a:cs typeface="Arial"/>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marL="62865">
                        <a:lnSpc>
                          <a:spcPct val="100000"/>
                        </a:lnSpc>
                        <a:spcBef>
                          <a:spcPts val="270"/>
                        </a:spcBef>
                      </a:pPr>
                      <a:r>
                        <a:rPr sz="350" spc="-10" dirty="0">
                          <a:solidFill>
                            <a:srgbClr val="4D4D4D"/>
                          </a:solidFill>
                          <a:latin typeface="Arial"/>
                          <a:cs typeface="Arial"/>
                        </a:rPr>
                        <a:t>0.00010</a:t>
                      </a:r>
                      <a:endParaRPr sz="350">
                        <a:latin typeface="Arial"/>
                        <a:cs typeface="Arial"/>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marL="62865">
                        <a:lnSpc>
                          <a:spcPct val="100000"/>
                        </a:lnSpc>
                        <a:spcBef>
                          <a:spcPts val="270"/>
                        </a:spcBef>
                      </a:pPr>
                      <a:r>
                        <a:rPr sz="350" spc="-10" dirty="0">
                          <a:solidFill>
                            <a:srgbClr val="4D4D4D"/>
                          </a:solidFill>
                          <a:latin typeface="Arial"/>
                          <a:cs typeface="Arial"/>
                        </a:rPr>
                        <a:t>0.00005</a:t>
                      </a:r>
                      <a:endParaRPr sz="350">
                        <a:latin typeface="Arial"/>
                        <a:cs typeface="Arial"/>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marL="62865">
                        <a:lnSpc>
                          <a:spcPct val="100000"/>
                        </a:lnSpc>
                        <a:spcBef>
                          <a:spcPts val="270"/>
                        </a:spcBef>
                      </a:pPr>
                      <a:r>
                        <a:rPr sz="350" spc="-10" dirty="0">
                          <a:solidFill>
                            <a:srgbClr val="4D4D4D"/>
                          </a:solidFill>
                          <a:latin typeface="Arial"/>
                          <a:cs typeface="Arial"/>
                        </a:rPr>
                        <a:t>0.00000</a:t>
                      </a:r>
                      <a:endParaRPr sz="350">
                        <a:latin typeface="Arial"/>
                        <a:cs typeface="Arial"/>
                      </a:endParaRPr>
                    </a:p>
                  </a:txBody>
                  <a:tcPr marL="0" marR="0" marT="0" marB="0">
                    <a:lnR w="6350">
                      <a:solidFill>
                        <a:srgbClr val="333333"/>
                      </a:solidFill>
                      <a:prstDash val="solid"/>
                    </a:lnR>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333333"/>
                      </a:solidFill>
                      <a:prstDash val="solid"/>
                    </a:lnL>
                    <a:lnR w="6350">
                      <a:solidFill>
                        <a:srgbClr val="EBEBEB"/>
                      </a:solidFill>
                      <a:prstDash val="solid"/>
                    </a:lnR>
                    <a:lnT w="6350">
                      <a:solidFill>
                        <a:srgbClr val="333333"/>
                      </a:solidFill>
                      <a:prstDash val="solid"/>
                    </a:lnT>
                    <a:lnB w="6350">
                      <a:solidFill>
                        <a:srgbClr val="EBEBEB"/>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333333"/>
                      </a:solidFill>
                      <a:prstDash val="solid"/>
                    </a:lnT>
                    <a:lnB w="6350">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333333"/>
                      </a:solidFill>
                      <a:prstDash val="solid"/>
                    </a:lnT>
                    <a:lnB w="6350">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333333"/>
                      </a:solidFill>
                      <a:prstDash val="solid"/>
                    </a:lnT>
                    <a:lnB w="6350">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333333"/>
                      </a:solidFill>
                      <a:prstDash val="solid"/>
                    </a:lnT>
                    <a:lnB w="6350">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333333"/>
                      </a:solidFill>
                      <a:prstDash val="solid"/>
                    </a:lnT>
                    <a:lnB w="6350">
                      <a:solidFill>
                        <a:srgbClr val="EBEBEB"/>
                      </a:solidFill>
                      <a:prstDash val="solid"/>
                    </a:lnB>
                    <a:solidFill>
                      <a:srgbClr val="FFFFFF"/>
                    </a:solidFill>
                  </a:tcPr>
                </a:tc>
                <a:extLst>
                  <a:ext uri="{0D108BD9-81ED-4DB2-BD59-A6C34878D82A}">
                    <a16:rowId xmlns:a16="http://schemas.microsoft.com/office/drawing/2014/main" val="10000"/>
                  </a:ext>
                </a:extLst>
              </a:tr>
              <a:tr h="364490">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333333"/>
                      </a:solidFill>
                      <a:prstDash val="solid"/>
                    </a:lnL>
                    <a:lnR w="6350">
                      <a:solidFill>
                        <a:srgbClr val="EBEBEB"/>
                      </a:solidFill>
                      <a:prstDash val="solid"/>
                    </a:lnR>
                    <a:lnT w="6350">
                      <a:solidFill>
                        <a:srgbClr val="EBEBEB"/>
                      </a:solidFill>
                      <a:prstDash val="solid"/>
                    </a:lnT>
                    <a:lnB w="3175">
                      <a:solidFill>
                        <a:srgbClr val="EBEBEB"/>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EBEBEB"/>
                      </a:solidFill>
                      <a:prstDash val="solid"/>
                    </a:lnT>
                    <a:lnB w="3175">
                      <a:solidFill>
                        <a:srgbClr val="EBEBEB"/>
                      </a:solidFill>
                      <a:prstDash val="solid"/>
                    </a:lnB>
                    <a:solidFill>
                      <a:srgbClr val="FFFFFF"/>
                    </a:solidFill>
                  </a:tcPr>
                </a:tc>
                <a:extLst>
                  <a:ext uri="{0D108BD9-81ED-4DB2-BD59-A6C34878D82A}">
                    <a16:rowId xmlns:a16="http://schemas.microsoft.com/office/drawing/2014/main" val="10001"/>
                  </a:ext>
                </a:extLst>
              </a:tr>
              <a:tr h="364490">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333333"/>
                      </a:solidFill>
                      <a:prstDash val="solid"/>
                    </a:lnL>
                    <a:lnR w="6350">
                      <a:solidFill>
                        <a:srgbClr val="EBEBEB"/>
                      </a:solidFill>
                      <a:prstDash val="solid"/>
                    </a:lnR>
                    <a:lnT w="3175">
                      <a:solidFill>
                        <a:srgbClr val="EBEBEB"/>
                      </a:solidFill>
                      <a:prstDash val="solid"/>
                    </a:lnT>
                    <a:lnB w="6350">
                      <a:solidFill>
                        <a:srgbClr val="EBEBEB"/>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6350">
                      <a:solidFill>
                        <a:srgbClr val="333333"/>
                      </a:solidFill>
                      <a:prstDash val="solid"/>
                    </a:lnR>
                    <a:lnT w="3175">
                      <a:solidFill>
                        <a:srgbClr val="EBEBEB"/>
                      </a:solidFill>
                      <a:prstDash val="solid"/>
                    </a:lnT>
                    <a:lnB w="6350">
                      <a:solidFill>
                        <a:srgbClr val="EBEBEB"/>
                      </a:solidFill>
                      <a:prstDash val="solid"/>
                    </a:lnB>
                    <a:solidFill>
                      <a:srgbClr val="FFFFFF"/>
                    </a:solidFill>
                  </a:tcPr>
                </a:tc>
                <a:extLst>
                  <a:ext uri="{0D108BD9-81ED-4DB2-BD59-A6C34878D82A}">
                    <a16:rowId xmlns:a16="http://schemas.microsoft.com/office/drawing/2014/main" val="10002"/>
                  </a:ext>
                </a:extLst>
              </a:tr>
              <a:tr h="364490">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333333"/>
                      </a:solidFill>
                      <a:prstDash val="solid"/>
                    </a:lnL>
                    <a:lnR w="6350">
                      <a:solidFill>
                        <a:srgbClr val="EBEBEB"/>
                      </a:solidFill>
                      <a:prstDash val="solid"/>
                    </a:lnR>
                    <a:lnT w="6350">
                      <a:solidFill>
                        <a:srgbClr val="EBEBEB"/>
                      </a:solidFill>
                      <a:prstDash val="solid"/>
                    </a:lnT>
                    <a:lnB w="3175">
                      <a:solidFill>
                        <a:srgbClr val="EBEBEB"/>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EBEBEB"/>
                      </a:solidFill>
                      <a:prstDash val="solid"/>
                    </a:lnT>
                    <a:lnB w="3175">
                      <a:solidFill>
                        <a:srgbClr val="EBEBEB"/>
                      </a:solidFill>
                      <a:prstDash val="solid"/>
                    </a:lnB>
                    <a:solidFill>
                      <a:srgbClr val="FFFFFF"/>
                    </a:solidFill>
                  </a:tcPr>
                </a:tc>
                <a:extLst>
                  <a:ext uri="{0D108BD9-81ED-4DB2-BD59-A6C34878D82A}">
                    <a16:rowId xmlns:a16="http://schemas.microsoft.com/office/drawing/2014/main" val="10003"/>
                  </a:ext>
                </a:extLst>
              </a:tr>
              <a:tr h="364490">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333333"/>
                      </a:solidFill>
                      <a:prstDash val="solid"/>
                    </a:lnL>
                    <a:lnR w="6350">
                      <a:solidFill>
                        <a:srgbClr val="EBEBEB"/>
                      </a:solidFill>
                      <a:prstDash val="solid"/>
                    </a:lnR>
                    <a:lnT w="3175">
                      <a:solidFill>
                        <a:srgbClr val="EBEBEB"/>
                      </a:solidFill>
                      <a:prstDash val="solid"/>
                    </a:lnT>
                    <a:lnB w="6350">
                      <a:solidFill>
                        <a:srgbClr val="EBEBEB"/>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6350">
                      <a:solidFill>
                        <a:srgbClr val="333333"/>
                      </a:solidFill>
                      <a:prstDash val="solid"/>
                    </a:lnR>
                    <a:lnT w="3175">
                      <a:solidFill>
                        <a:srgbClr val="EBEBEB"/>
                      </a:solidFill>
                      <a:prstDash val="solid"/>
                    </a:lnT>
                    <a:lnB w="6350">
                      <a:solidFill>
                        <a:srgbClr val="EBEBEB"/>
                      </a:solidFill>
                      <a:prstDash val="solid"/>
                    </a:lnB>
                    <a:solidFill>
                      <a:srgbClr val="FFFFFF"/>
                    </a:solidFill>
                  </a:tcPr>
                </a:tc>
                <a:extLst>
                  <a:ext uri="{0D108BD9-81ED-4DB2-BD59-A6C34878D82A}">
                    <a16:rowId xmlns:a16="http://schemas.microsoft.com/office/drawing/2014/main" val="10004"/>
                  </a:ext>
                </a:extLst>
              </a:tr>
              <a:tr h="364490">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333333"/>
                      </a:solidFill>
                      <a:prstDash val="solid"/>
                    </a:lnL>
                    <a:lnR w="6350">
                      <a:solidFill>
                        <a:srgbClr val="EBEBEB"/>
                      </a:solidFill>
                      <a:prstDash val="solid"/>
                    </a:lnR>
                    <a:lnT w="6350">
                      <a:solidFill>
                        <a:srgbClr val="EBEBEB"/>
                      </a:solidFill>
                      <a:prstDash val="solid"/>
                    </a:lnT>
                    <a:lnB w="3175">
                      <a:solidFill>
                        <a:srgbClr val="EBEBEB"/>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EBEBEB"/>
                      </a:solidFill>
                      <a:prstDash val="solid"/>
                    </a:lnT>
                    <a:lnB w="3175">
                      <a:solidFill>
                        <a:srgbClr val="EBEBEB"/>
                      </a:solidFill>
                      <a:prstDash val="solid"/>
                    </a:lnB>
                    <a:solidFill>
                      <a:srgbClr val="FFFFFF"/>
                    </a:solidFill>
                  </a:tcPr>
                </a:tc>
                <a:extLst>
                  <a:ext uri="{0D108BD9-81ED-4DB2-BD59-A6C34878D82A}">
                    <a16:rowId xmlns:a16="http://schemas.microsoft.com/office/drawing/2014/main" val="10005"/>
                  </a:ext>
                </a:extLst>
              </a:tr>
              <a:tr h="364490">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333333"/>
                      </a:solidFill>
                      <a:prstDash val="solid"/>
                    </a:lnL>
                    <a:lnR w="6350">
                      <a:solidFill>
                        <a:srgbClr val="EBEBEB"/>
                      </a:solidFill>
                      <a:prstDash val="solid"/>
                    </a:lnR>
                    <a:lnT w="3175">
                      <a:solidFill>
                        <a:srgbClr val="EBEBEB"/>
                      </a:solidFill>
                      <a:prstDash val="solid"/>
                    </a:lnT>
                    <a:lnB w="6350">
                      <a:solidFill>
                        <a:srgbClr val="EBEBEB"/>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gridSpan="2">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6350">
                      <a:solidFill>
                        <a:srgbClr val="333333"/>
                      </a:solidFill>
                      <a:prstDash val="solid"/>
                    </a:lnR>
                    <a:lnT w="3175">
                      <a:solidFill>
                        <a:srgbClr val="EBEBEB"/>
                      </a:solidFill>
                      <a:prstDash val="solid"/>
                    </a:lnT>
                    <a:lnB w="6350">
                      <a:solidFill>
                        <a:srgbClr val="EBEBEB"/>
                      </a:solidFill>
                      <a:prstDash val="solid"/>
                    </a:lnB>
                    <a:solidFill>
                      <a:srgbClr val="FFFFFF"/>
                    </a:solidFill>
                  </a:tcPr>
                </a:tc>
                <a:extLst>
                  <a:ext uri="{0D108BD9-81ED-4DB2-BD59-A6C34878D82A}">
                    <a16:rowId xmlns:a16="http://schemas.microsoft.com/office/drawing/2014/main" val="10006"/>
                  </a:ext>
                </a:extLst>
              </a:tr>
              <a:tr h="115570">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333333"/>
                      </a:solidFill>
                      <a:prstDash val="solid"/>
                    </a:lnL>
                    <a:lnR w="6350">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6350">
                      <a:solidFill>
                        <a:srgbClr val="333333"/>
                      </a:solidFill>
                      <a:prstDash val="solid"/>
                    </a:lnB>
                    <a:solidFill>
                      <a:srgbClr val="FFFFFF"/>
                    </a:solidFill>
                  </a:tcPr>
                </a:tc>
                <a:tc gridSpan="2">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6350">
                      <a:solidFill>
                        <a:srgbClr val="333333"/>
                      </a:solidFill>
                      <a:prstDash val="solid"/>
                    </a:lnB>
                    <a:solidFill>
                      <a:srgbClr val="FFFFFF"/>
                    </a:solidFill>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6350">
                      <a:solidFill>
                        <a:srgbClr val="333333"/>
                      </a:solidFill>
                      <a:prstDash val="solid"/>
                    </a:lnB>
                    <a:solidFill>
                      <a:srgbClr val="FFFFFF"/>
                    </a:solidFill>
                  </a:tcPr>
                </a:tc>
                <a:tc gridSpan="2">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6350">
                      <a:solidFill>
                        <a:srgbClr val="333333"/>
                      </a:solidFill>
                      <a:prstDash val="solid"/>
                    </a:lnB>
                    <a:solidFill>
                      <a:srgbClr val="FFFFFF"/>
                    </a:solidFill>
                  </a:tcPr>
                </a:tc>
                <a:tc hMerge="1">
                  <a:txBody>
                    <a:bodyPr/>
                    <a:lstStyle/>
                    <a:p>
                      <a:endParaRPr/>
                    </a:p>
                  </a:txBody>
                  <a:tcPr marL="0" marR="0" marT="0" marB="0"/>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3175">
                      <a:solidFill>
                        <a:srgbClr val="EBEBEB"/>
                      </a:solidFill>
                      <a:prstDash val="solid"/>
                    </a:lnL>
                    <a:lnR w="6350">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5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EBEBEB"/>
                      </a:solidFill>
                      <a:prstDash val="solid"/>
                    </a:lnT>
                    <a:lnB w="6350">
                      <a:solidFill>
                        <a:srgbClr val="333333"/>
                      </a:solidFill>
                      <a:prstDash val="solid"/>
                    </a:lnB>
                    <a:solidFill>
                      <a:srgbClr val="FFFFFF"/>
                    </a:solidFill>
                  </a:tcPr>
                </a:tc>
                <a:extLst>
                  <a:ext uri="{0D108BD9-81ED-4DB2-BD59-A6C34878D82A}">
                    <a16:rowId xmlns:a16="http://schemas.microsoft.com/office/drawing/2014/main" val="10007"/>
                  </a:ext>
                </a:extLst>
              </a:tr>
              <a:tr h="153035">
                <a:tc>
                  <a:txBody>
                    <a:bodyPr/>
                    <a:lstStyle/>
                    <a:p>
                      <a:pPr>
                        <a:lnSpc>
                          <a:spcPct val="100000"/>
                        </a:lnSpc>
                      </a:pPr>
                      <a:endParaRPr sz="500">
                        <a:latin typeface="Times New Roman"/>
                        <a:cs typeface="Times New Roman"/>
                      </a:endParaRPr>
                    </a:p>
                  </a:txBody>
                  <a:tcPr marL="0" marR="0" marT="0" marB="0">
                    <a:solidFill>
                      <a:srgbClr val="FFFFFF"/>
                    </a:solidFill>
                  </a:tcPr>
                </a:tc>
                <a:tc gridSpan="2">
                  <a:txBody>
                    <a:bodyPr/>
                    <a:lstStyle/>
                    <a:p>
                      <a:pPr marL="109220">
                        <a:lnSpc>
                          <a:spcPct val="100000"/>
                        </a:lnSpc>
                        <a:spcBef>
                          <a:spcPts val="140"/>
                        </a:spcBef>
                      </a:pPr>
                      <a:r>
                        <a:rPr sz="350" spc="-20" dirty="0">
                          <a:solidFill>
                            <a:srgbClr val="4D4D4D"/>
                          </a:solidFill>
                          <a:latin typeface="Arial"/>
                          <a:cs typeface="Arial"/>
                        </a:rPr>
                        <a:t>5000</a:t>
                      </a:r>
                      <a:endParaRPr sz="350">
                        <a:latin typeface="Arial"/>
                        <a:cs typeface="Arial"/>
                      </a:endParaRPr>
                    </a:p>
                  </a:txBody>
                  <a:tcPr marL="0" marR="0" marT="17780" marB="0">
                    <a:lnT w="6350">
                      <a:solidFill>
                        <a:srgbClr val="333333"/>
                      </a:solidFill>
                      <a:prstDash val="solid"/>
                    </a:lnT>
                    <a:solidFill>
                      <a:srgbClr val="FFFFFF"/>
                    </a:solidFill>
                  </a:tcPr>
                </a:tc>
                <a:tc hMerge="1">
                  <a:txBody>
                    <a:bodyPr/>
                    <a:lstStyle/>
                    <a:p>
                      <a:endParaRPr/>
                    </a:p>
                  </a:txBody>
                  <a:tcPr marL="0" marR="0" marT="0" marB="0"/>
                </a:tc>
                <a:tc gridSpan="2">
                  <a:txBody>
                    <a:bodyPr/>
                    <a:lstStyle/>
                    <a:p>
                      <a:pPr marL="341630">
                        <a:lnSpc>
                          <a:spcPct val="100000"/>
                        </a:lnSpc>
                        <a:spcBef>
                          <a:spcPts val="140"/>
                        </a:spcBef>
                      </a:pPr>
                      <a:r>
                        <a:rPr sz="350" spc="-10" dirty="0">
                          <a:solidFill>
                            <a:srgbClr val="4D4D4D"/>
                          </a:solidFill>
                          <a:latin typeface="Arial"/>
                          <a:cs typeface="Arial"/>
                        </a:rPr>
                        <a:t>10000</a:t>
                      </a:r>
                      <a:endParaRPr sz="350">
                        <a:latin typeface="Arial"/>
                        <a:cs typeface="Arial"/>
                      </a:endParaRPr>
                    </a:p>
                  </a:txBody>
                  <a:tcPr marL="0" marR="0" marT="17780" marB="0">
                    <a:lnT w="6350">
                      <a:solidFill>
                        <a:srgbClr val="333333"/>
                      </a:solidFill>
                      <a:prstDash val="solid"/>
                    </a:lnT>
                    <a:solidFill>
                      <a:srgbClr val="FFFFFF"/>
                    </a:solidFill>
                  </a:tcPr>
                </a:tc>
                <a:tc hMerge="1">
                  <a:txBody>
                    <a:bodyPr/>
                    <a:lstStyle/>
                    <a:p>
                      <a:endParaRPr/>
                    </a:p>
                  </a:txBody>
                  <a:tcPr marL="0" marR="0" marT="0" marB="0"/>
                </a:tc>
                <a:tc gridSpan="4">
                  <a:txBody>
                    <a:bodyPr/>
                    <a:lstStyle/>
                    <a:p>
                      <a:pPr algn="ctr">
                        <a:lnSpc>
                          <a:spcPct val="100000"/>
                        </a:lnSpc>
                        <a:spcBef>
                          <a:spcPts val="140"/>
                        </a:spcBef>
                      </a:pPr>
                      <a:r>
                        <a:rPr sz="350" spc="-10" dirty="0">
                          <a:solidFill>
                            <a:srgbClr val="4D4D4D"/>
                          </a:solidFill>
                          <a:latin typeface="Arial"/>
                          <a:cs typeface="Arial"/>
                        </a:rPr>
                        <a:t>15000</a:t>
                      </a:r>
                      <a:endParaRPr sz="350">
                        <a:latin typeface="Arial"/>
                        <a:cs typeface="Arial"/>
                      </a:endParaRPr>
                    </a:p>
                    <a:p>
                      <a:pPr algn="ctr">
                        <a:lnSpc>
                          <a:spcPts val="520"/>
                        </a:lnSpc>
                        <a:spcBef>
                          <a:spcPts val="25"/>
                        </a:spcBef>
                      </a:pPr>
                      <a:r>
                        <a:rPr sz="450" dirty="0">
                          <a:latin typeface="Arial"/>
                          <a:cs typeface="Arial"/>
                        </a:rPr>
                        <a:t>Average</a:t>
                      </a:r>
                      <a:r>
                        <a:rPr sz="450" spc="45" dirty="0">
                          <a:latin typeface="Arial"/>
                          <a:cs typeface="Arial"/>
                        </a:rPr>
                        <a:t> </a:t>
                      </a:r>
                      <a:r>
                        <a:rPr sz="450" dirty="0">
                          <a:latin typeface="Arial"/>
                          <a:cs typeface="Arial"/>
                        </a:rPr>
                        <a:t>number</a:t>
                      </a:r>
                      <a:r>
                        <a:rPr sz="450" spc="50" dirty="0">
                          <a:latin typeface="Arial"/>
                          <a:cs typeface="Arial"/>
                        </a:rPr>
                        <a:t> </a:t>
                      </a:r>
                      <a:r>
                        <a:rPr sz="450" dirty="0">
                          <a:latin typeface="Arial"/>
                          <a:cs typeface="Arial"/>
                        </a:rPr>
                        <a:t>of</a:t>
                      </a:r>
                      <a:r>
                        <a:rPr sz="450" spc="50" dirty="0">
                          <a:latin typeface="Arial"/>
                          <a:cs typeface="Arial"/>
                        </a:rPr>
                        <a:t> </a:t>
                      </a:r>
                      <a:r>
                        <a:rPr sz="450" dirty="0">
                          <a:latin typeface="Arial"/>
                          <a:cs typeface="Arial"/>
                        </a:rPr>
                        <a:t>students</a:t>
                      </a:r>
                      <a:r>
                        <a:rPr sz="450" spc="50" dirty="0">
                          <a:latin typeface="Arial"/>
                          <a:cs typeface="Arial"/>
                        </a:rPr>
                        <a:t> </a:t>
                      </a:r>
                      <a:r>
                        <a:rPr sz="450" dirty="0">
                          <a:latin typeface="Arial"/>
                          <a:cs typeface="Arial"/>
                        </a:rPr>
                        <a:t>at</a:t>
                      </a:r>
                      <a:r>
                        <a:rPr sz="450" spc="50" dirty="0">
                          <a:latin typeface="Arial"/>
                          <a:cs typeface="Arial"/>
                        </a:rPr>
                        <a:t> </a:t>
                      </a:r>
                      <a:r>
                        <a:rPr sz="450" dirty="0">
                          <a:latin typeface="Arial"/>
                          <a:cs typeface="Arial"/>
                        </a:rPr>
                        <a:t>UK</a:t>
                      </a:r>
                      <a:r>
                        <a:rPr sz="450" spc="50" dirty="0">
                          <a:latin typeface="Arial"/>
                          <a:cs typeface="Arial"/>
                        </a:rPr>
                        <a:t> </a:t>
                      </a:r>
                      <a:r>
                        <a:rPr sz="450" spc="-10" dirty="0">
                          <a:latin typeface="Arial"/>
                          <a:cs typeface="Arial"/>
                        </a:rPr>
                        <a:t>University</a:t>
                      </a:r>
                      <a:endParaRPr sz="450">
                        <a:latin typeface="Arial"/>
                        <a:cs typeface="Arial"/>
                      </a:endParaRPr>
                    </a:p>
                  </a:txBody>
                  <a:tcPr marL="0" marR="0" marT="17780" marB="0">
                    <a:lnT w="6350">
                      <a:solidFill>
                        <a:srgbClr val="333333"/>
                      </a:solidFill>
                      <a:prstDash val="solid"/>
                    </a:lnT>
                    <a:solidFill>
                      <a:srgbClr val="FFFFFF"/>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gridSpan="2">
                  <a:txBody>
                    <a:bodyPr/>
                    <a:lstStyle/>
                    <a:p>
                      <a:pPr marL="75565">
                        <a:lnSpc>
                          <a:spcPct val="100000"/>
                        </a:lnSpc>
                        <a:spcBef>
                          <a:spcPts val="140"/>
                        </a:spcBef>
                      </a:pPr>
                      <a:r>
                        <a:rPr sz="350" spc="-10" dirty="0">
                          <a:solidFill>
                            <a:srgbClr val="4D4D4D"/>
                          </a:solidFill>
                          <a:latin typeface="Arial"/>
                          <a:cs typeface="Arial"/>
                        </a:rPr>
                        <a:t>20000</a:t>
                      </a:r>
                      <a:endParaRPr sz="350">
                        <a:latin typeface="Arial"/>
                        <a:cs typeface="Arial"/>
                      </a:endParaRPr>
                    </a:p>
                  </a:txBody>
                  <a:tcPr marL="0" marR="0" marT="17780" marB="0">
                    <a:lnT w="6350">
                      <a:solidFill>
                        <a:srgbClr val="333333"/>
                      </a:solidFill>
                      <a:prstDash val="solid"/>
                    </a:lnT>
                    <a:solidFill>
                      <a:srgbClr val="FFFFFF"/>
                    </a:solidFill>
                  </a:tcPr>
                </a:tc>
                <a:tc hMerge="1">
                  <a:txBody>
                    <a:bodyPr/>
                    <a:lstStyle/>
                    <a:p>
                      <a:endParaRPr/>
                    </a:p>
                  </a:txBody>
                  <a:tcPr marL="0" marR="0" marT="0" marB="0"/>
                </a:tc>
                <a:tc gridSpan="2">
                  <a:txBody>
                    <a:bodyPr/>
                    <a:lstStyle/>
                    <a:p>
                      <a:pPr marL="341630">
                        <a:lnSpc>
                          <a:spcPct val="100000"/>
                        </a:lnSpc>
                        <a:spcBef>
                          <a:spcPts val="140"/>
                        </a:spcBef>
                      </a:pPr>
                      <a:r>
                        <a:rPr sz="350" spc="-10" dirty="0">
                          <a:solidFill>
                            <a:srgbClr val="4D4D4D"/>
                          </a:solidFill>
                          <a:latin typeface="Arial"/>
                          <a:cs typeface="Arial"/>
                        </a:rPr>
                        <a:t>25000</a:t>
                      </a:r>
                      <a:endParaRPr sz="350">
                        <a:latin typeface="Arial"/>
                        <a:cs typeface="Arial"/>
                      </a:endParaRPr>
                    </a:p>
                  </a:txBody>
                  <a:tcPr marL="0" marR="0" marT="17780" marB="0">
                    <a:lnT w="6350">
                      <a:solidFill>
                        <a:srgbClr val="333333"/>
                      </a:solidFill>
                      <a:prstDash val="solid"/>
                    </a:lnT>
                    <a:solidFill>
                      <a:srgbClr val="FFFFFF"/>
                    </a:solidFill>
                  </a:tcPr>
                </a:tc>
                <a:tc hMerge="1">
                  <a:txBody>
                    <a:bodyPr/>
                    <a:lstStyle/>
                    <a:p>
                      <a:endParaRPr/>
                    </a:p>
                  </a:txBody>
                  <a:tcPr marL="0" marR="0" marT="0" marB="0"/>
                </a:tc>
                <a:extLst>
                  <a:ext uri="{0D108BD9-81ED-4DB2-BD59-A6C34878D82A}">
                    <a16:rowId xmlns:a16="http://schemas.microsoft.com/office/drawing/2014/main" val="10008"/>
                  </a:ext>
                </a:extLst>
              </a:tr>
            </a:tbl>
          </a:graphicData>
        </a:graphic>
      </p:graphicFrame>
      <p:sp>
        <p:nvSpPr>
          <p:cNvPr id="9" name="object 9"/>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28</a:t>
            </a:r>
          </a:p>
        </p:txBody>
      </p:sp>
      <p:sp>
        <p:nvSpPr>
          <p:cNvPr id="8" name="object 8"/>
          <p:cNvSpPr txBox="1"/>
          <p:nvPr/>
        </p:nvSpPr>
        <p:spPr>
          <a:xfrm>
            <a:off x="327644" y="1679703"/>
            <a:ext cx="93345" cy="55880"/>
          </a:xfrm>
          <a:prstGeom prst="rect">
            <a:avLst/>
          </a:prstGeom>
        </p:spPr>
        <p:txBody>
          <a:bodyPr vert="vert270" wrap="square" lIns="0" tIns="10160" rIns="0" bIns="0" rtlCol="0">
            <a:spAutoFit/>
          </a:bodyPr>
          <a:lstStyle/>
          <a:p>
            <a:pPr marL="12700">
              <a:lnSpc>
                <a:spcPct val="100000"/>
              </a:lnSpc>
              <a:spcBef>
                <a:spcPts val="80"/>
              </a:spcBef>
            </a:pPr>
            <a:r>
              <a:rPr sz="450" dirty="0">
                <a:latin typeface="Arial"/>
                <a:cs typeface="Arial"/>
              </a:rPr>
              <a:t>y</a:t>
            </a:r>
            <a:endParaRPr sz="450">
              <a:latin typeface="Arial"/>
              <a:cs typeface="Arial"/>
            </a:endParaRPr>
          </a:p>
        </p:txBody>
      </p:sp>
    </p:spTree>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dirty="0"/>
              <a:t>How</a:t>
            </a:r>
            <a:r>
              <a:rPr spc="-10" dirty="0"/>
              <a:t> </a:t>
            </a:r>
            <a:r>
              <a:rPr dirty="0"/>
              <a:t>about</a:t>
            </a:r>
            <a:r>
              <a:rPr spc="-5" dirty="0"/>
              <a:t> </a:t>
            </a:r>
            <a:r>
              <a:rPr b="0" i="1" spc="-50" dirty="0">
                <a:latin typeface="Arial"/>
                <a:cs typeface="Arial"/>
              </a:rPr>
              <a:t>σ</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29</a:t>
            </a:r>
          </a:p>
        </p:txBody>
      </p:sp>
      <p:sp>
        <p:nvSpPr>
          <p:cNvPr id="3" name="object 3"/>
          <p:cNvSpPr txBox="1"/>
          <p:nvPr/>
        </p:nvSpPr>
        <p:spPr>
          <a:xfrm>
            <a:off x="315391" y="964563"/>
            <a:ext cx="3973195" cy="2035622"/>
          </a:xfrm>
          <a:prstGeom prst="rect">
            <a:avLst/>
          </a:prstGeom>
        </p:spPr>
        <p:txBody>
          <a:bodyPr vert="horz" wrap="square" lIns="0" tIns="11430" rIns="0" bIns="0" rtlCol="0">
            <a:spAutoFit/>
          </a:bodyPr>
          <a:lstStyle/>
          <a:p>
            <a:pPr marL="38100">
              <a:lnSpc>
                <a:spcPct val="100000"/>
              </a:lnSpc>
              <a:spcBef>
                <a:spcPts val="90"/>
              </a:spcBef>
            </a:pPr>
            <a:r>
              <a:rPr sz="1100" dirty="0">
                <a:solidFill>
                  <a:srgbClr val="22373A"/>
                </a:solidFill>
                <a:latin typeface="Tahoma"/>
                <a:cs typeface="Tahoma"/>
              </a:rPr>
              <a:t>We</a:t>
            </a:r>
            <a:r>
              <a:rPr sz="1100" spc="-65" dirty="0">
                <a:solidFill>
                  <a:srgbClr val="22373A"/>
                </a:solidFill>
                <a:latin typeface="Tahoma"/>
                <a:cs typeface="Tahoma"/>
              </a:rPr>
              <a:t> </a:t>
            </a:r>
            <a:r>
              <a:rPr sz="1100" spc="-60" dirty="0">
                <a:solidFill>
                  <a:srgbClr val="22373A"/>
                </a:solidFill>
                <a:latin typeface="Tahoma"/>
                <a:cs typeface="Tahoma"/>
              </a:rPr>
              <a:t>now</a:t>
            </a:r>
            <a:r>
              <a:rPr sz="1100" spc="-25" dirty="0">
                <a:solidFill>
                  <a:srgbClr val="22373A"/>
                </a:solidFill>
                <a:latin typeface="Tahoma"/>
                <a:cs typeface="Tahoma"/>
              </a:rPr>
              <a:t> </a:t>
            </a:r>
            <a:r>
              <a:rPr sz="1100" spc="-70" dirty="0">
                <a:solidFill>
                  <a:srgbClr val="22373A"/>
                </a:solidFill>
                <a:latin typeface="Tahoma"/>
                <a:cs typeface="Tahoma"/>
              </a:rPr>
              <a:t>need</a:t>
            </a:r>
            <a:r>
              <a:rPr sz="1100" spc="-15"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spc="-40" dirty="0">
                <a:solidFill>
                  <a:srgbClr val="22373A"/>
                </a:solidFill>
                <a:latin typeface="Tahoma"/>
                <a:cs typeface="Tahoma"/>
              </a:rPr>
              <a:t>give</a:t>
            </a:r>
            <a:r>
              <a:rPr sz="1100" spc="-35"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spc="-40" dirty="0">
                <a:solidFill>
                  <a:srgbClr val="22373A"/>
                </a:solidFill>
                <a:latin typeface="Tahoma"/>
                <a:cs typeface="Tahoma"/>
              </a:rPr>
              <a:t>prior</a:t>
            </a:r>
            <a:r>
              <a:rPr sz="1100" spc="-35" dirty="0">
                <a:solidFill>
                  <a:srgbClr val="22373A"/>
                </a:solidFill>
                <a:latin typeface="Tahoma"/>
                <a:cs typeface="Tahoma"/>
              </a:rPr>
              <a:t> </a:t>
            </a:r>
            <a:r>
              <a:rPr sz="1100" spc="-20" dirty="0">
                <a:solidFill>
                  <a:srgbClr val="22373A"/>
                </a:solidFill>
                <a:latin typeface="Tahoma"/>
                <a:cs typeface="Tahoma"/>
              </a:rPr>
              <a:t>for</a:t>
            </a:r>
            <a:r>
              <a:rPr sz="1100" spc="-35" dirty="0">
                <a:solidFill>
                  <a:srgbClr val="22373A"/>
                </a:solidFill>
                <a:latin typeface="Tahoma"/>
                <a:cs typeface="Tahoma"/>
              </a:rPr>
              <a:t> </a:t>
            </a:r>
            <a:r>
              <a:rPr sz="1100" spc="-10" dirty="0">
                <a:solidFill>
                  <a:srgbClr val="22373A"/>
                </a:solidFill>
                <a:latin typeface="Tahoma"/>
                <a:cs typeface="Tahoma"/>
              </a:rPr>
              <a:t>the</a:t>
            </a:r>
            <a:r>
              <a:rPr sz="1100" spc="-30" dirty="0">
                <a:solidFill>
                  <a:srgbClr val="22373A"/>
                </a:solidFill>
                <a:latin typeface="Tahoma"/>
                <a:cs typeface="Tahoma"/>
              </a:rPr>
              <a:t> </a:t>
            </a:r>
            <a:r>
              <a:rPr sz="1100" spc="-40" dirty="0">
                <a:solidFill>
                  <a:srgbClr val="22373A"/>
                </a:solidFill>
                <a:latin typeface="Tahoma"/>
                <a:cs typeface="Tahoma"/>
              </a:rPr>
              <a:t>standard </a:t>
            </a:r>
            <a:r>
              <a:rPr sz="1100" spc="-35" dirty="0">
                <a:solidFill>
                  <a:srgbClr val="22373A"/>
                </a:solidFill>
                <a:latin typeface="Tahoma"/>
                <a:cs typeface="Tahoma"/>
              </a:rPr>
              <a:t>deviation,</a:t>
            </a:r>
            <a:r>
              <a:rPr sz="1100" spc="-30" dirty="0">
                <a:solidFill>
                  <a:srgbClr val="22373A"/>
                </a:solidFill>
                <a:latin typeface="Tahoma"/>
                <a:cs typeface="Tahoma"/>
              </a:rPr>
              <a:t> </a:t>
            </a:r>
            <a:r>
              <a:rPr sz="1100" i="1" spc="-25" dirty="0">
                <a:solidFill>
                  <a:srgbClr val="22373A"/>
                </a:solidFill>
                <a:latin typeface="Verdana"/>
                <a:cs typeface="Verdana"/>
              </a:rPr>
              <a:t>σ</a:t>
            </a:r>
            <a:r>
              <a:rPr sz="1100" spc="-25" dirty="0">
                <a:solidFill>
                  <a:srgbClr val="22373A"/>
                </a:solidFill>
                <a:latin typeface="Tahoma"/>
                <a:cs typeface="Tahoma"/>
              </a:rPr>
              <a:t>.</a:t>
            </a:r>
            <a:endParaRPr sz="1100" dirty="0">
              <a:latin typeface="Tahoma"/>
              <a:cs typeface="Tahoma"/>
            </a:endParaRPr>
          </a:p>
          <a:p>
            <a:pPr marL="321310" indent="-177800">
              <a:lnSpc>
                <a:spcPct val="100000"/>
              </a:lnSpc>
              <a:spcBef>
                <a:spcPts val="915"/>
              </a:spcBef>
              <a:buChar char="•"/>
              <a:tabLst>
                <a:tab pos="321945" algn="l"/>
              </a:tabLst>
            </a:pPr>
            <a:r>
              <a:rPr sz="1100" dirty="0">
                <a:solidFill>
                  <a:srgbClr val="22373A"/>
                </a:solidFill>
                <a:latin typeface="Tahoma"/>
                <a:cs typeface="Tahoma"/>
              </a:rPr>
              <a:t>By</a:t>
            </a:r>
            <a:r>
              <a:rPr sz="1100" spc="-90" dirty="0">
                <a:solidFill>
                  <a:srgbClr val="22373A"/>
                </a:solidFill>
                <a:latin typeface="Tahoma"/>
                <a:cs typeface="Tahoma"/>
              </a:rPr>
              <a:t> </a:t>
            </a:r>
            <a:r>
              <a:rPr sz="1100" spc="-35" dirty="0">
                <a:solidFill>
                  <a:srgbClr val="22373A"/>
                </a:solidFill>
                <a:latin typeface="Tahoma"/>
                <a:cs typeface="Tahoma"/>
              </a:rPr>
              <a:t>definition,</a:t>
            </a:r>
            <a:r>
              <a:rPr sz="1100" spc="-15" dirty="0">
                <a:solidFill>
                  <a:srgbClr val="22373A"/>
                </a:solidFill>
                <a:latin typeface="Tahoma"/>
                <a:cs typeface="Tahoma"/>
              </a:rPr>
              <a:t> </a:t>
            </a:r>
            <a:r>
              <a:rPr sz="1100" i="1" spc="-85" dirty="0">
                <a:solidFill>
                  <a:srgbClr val="22373A"/>
                </a:solidFill>
                <a:latin typeface="Verdana"/>
                <a:cs typeface="Verdana"/>
              </a:rPr>
              <a:t>σ</a:t>
            </a:r>
            <a:r>
              <a:rPr sz="1100" i="1" spc="-45" dirty="0">
                <a:solidFill>
                  <a:srgbClr val="22373A"/>
                </a:solidFill>
                <a:latin typeface="Verdana"/>
                <a:cs typeface="Verdana"/>
              </a:rPr>
              <a:t> </a:t>
            </a:r>
            <a:r>
              <a:rPr sz="1100" i="1" spc="-60" dirty="0">
                <a:solidFill>
                  <a:srgbClr val="22373A"/>
                </a:solidFill>
                <a:latin typeface="Verdana"/>
                <a:cs typeface="Verdana"/>
              </a:rPr>
              <a:t>&gt;</a:t>
            </a:r>
            <a:r>
              <a:rPr sz="1100" i="1" spc="-85" dirty="0">
                <a:solidFill>
                  <a:srgbClr val="22373A"/>
                </a:solidFill>
                <a:latin typeface="Verdana"/>
                <a:cs typeface="Verdana"/>
              </a:rPr>
              <a:t> </a:t>
            </a:r>
            <a:r>
              <a:rPr sz="1100" dirty="0">
                <a:solidFill>
                  <a:srgbClr val="22373A"/>
                </a:solidFill>
                <a:latin typeface="Tahoma"/>
                <a:cs typeface="Tahoma"/>
              </a:rPr>
              <a:t>0,</a:t>
            </a:r>
            <a:r>
              <a:rPr sz="1100" spc="-20" dirty="0">
                <a:solidFill>
                  <a:srgbClr val="22373A"/>
                </a:solidFill>
                <a:latin typeface="Tahoma"/>
                <a:cs typeface="Tahoma"/>
              </a:rPr>
              <a:t> </a:t>
            </a:r>
            <a:r>
              <a:rPr sz="1100" spc="-30" dirty="0">
                <a:solidFill>
                  <a:srgbClr val="22373A"/>
                </a:solidFill>
                <a:latin typeface="Tahoma"/>
                <a:cs typeface="Tahoma"/>
              </a:rPr>
              <a:t>so</a:t>
            </a:r>
            <a:r>
              <a:rPr sz="1100" spc="-15" dirty="0">
                <a:solidFill>
                  <a:srgbClr val="22373A"/>
                </a:solidFill>
                <a:latin typeface="Tahoma"/>
                <a:cs typeface="Tahoma"/>
              </a:rPr>
              <a:t> </a:t>
            </a:r>
            <a:r>
              <a:rPr sz="1100" spc="-60" dirty="0">
                <a:solidFill>
                  <a:srgbClr val="22373A"/>
                </a:solidFill>
                <a:latin typeface="Tahoma"/>
                <a:cs typeface="Tahoma"/>
              </a:rPr>
              <a:t>narrows</a:t>
            </a:r>
            <a:r>
              <a:rPr sz="1100" spc="-20" dirty="0">
                <a:solidFill>
                  <a:srgbClr val="22373A"/>
                </a:solidFill>
                <a:latin typeface="Tahoma"/>
                <a:cs typeface="Tahoma"/>
              </a:rPr>
              <a:t> </a:t>
            </a:r>
            <a:r>
              <a:rPr sz="1100" spc="-55" dirty="0">
                <a:solidFill>
                  <a:srgbClr val="22373A"/>
                </a:solidFill>
                <a:latin typeface="Tahoma"/>
                <a:cs typeface="Tahoma"/>
              </a:rPr>
              <a:t>down</a:t>
            </a:r>
            <a:r>
              <a:rPr sz="1100" spc="-25" dirty="0">
                <a:solidFill>
                  <a:srgbClr val="22373A"/>
                </a:solidFill>
                <a:latin typeface="Tahoma"/>
                <a:cs typeface="Tahoma"/>
              </a:rPr>
              <a:t> </a:t>
            </a:r>
            <a:r>
              <a:rPr sz="1100" spc="-20" dirty="0">
                <a:solidFill>
                  <a:srgbClr val="22373A"/>
                </a:solidFill>
                <a:latin typeface="Tahoma"/>
                <a:cs typeface="Tahoma"/>
              </a:rPr>
              <a:t>the </a:t>
            </a:r>
            <a:r>
              <a:rPr sz="1100" spc="-60" dirty="0">
                <a:solidFill>
                  <a:srgbClr val="22373A"/>
                </a:solidFill>
                <a:latin typeface="Tahoma"/>
                <a:cs typeface="Tahoma"/>
              </a:rPr>
              <a:t>range</a:t>
            </a:r>
            <a:r>
              <a:rPr sz="1100" spc="-20" dirty="0">
                <a:solidFill>
                  <a:srgbClr val="22373A"/>
                </a:solidFill>
                <a:latin typeface="Tahoma"/>
                <a:cs typeface="Tahoma"/>
              </a:rPr>
              <a:t> </a:t>
            </a:r>
            <a:r>
              <a:rPr sz="1100" spc="-25" dirty="0">
                <a:solidFill>
                  <a:srgbClr val="22373A"/>
                </a:solidFill>
                <a:latin typeface="Tahoma"/>
                <a:cs typeface="Tahoma"/>
              </a:rPr>
              <a:t>quite</a:t>
            </a:r>
            <a:r>
              <a:rPr sz="1100" spc="-15" dirty="0">
                <a:solidFill>
                  <a:srgbClr val="22373A"/>
                </a:solidFill>
                <a:latin typeface="Tahoma"/>
                <a:cs typeface="Tahoma"/>
              </a:rPr>
              <a:t> </a:t>
            </a:r>
            <a:r>
              <a:rPr sz="1100" dirty="0">
                <a:solidFill>
                  <a:srgbClr val="22373A"/>
                </a:solidFill>
                <a:latin typeface="Tahoma"/>
                <a:cs typeface="Tahoma"/>
              </a:rPr>
              <a:t>a</a:t>
            </a:r>
            <a:r>
              <a:rPr sz="1100" spc="-20" dirty="0">
                <a:solidFill>
                  <a:srgbClr val="22373A"/>
                </a:solidFill>
                <a:latin typeface="Tahoma"/>
                <a:cs typeface="Tahoma"/>
              </a:rPr>
              <a:t> bit.</a:t>
            </a:r>
            <a:endParaRPr sz="1100" dirty="0">
              <a:latin typeface="Tahoma"/>
              <a:cs typeface="Tahoma"/>
            </a:endParaRPr>
          </a:p>
          <a:p>
            <a:pPr marL="321310" marR="580390" indent="-177165">
              <a:lnSpc>
                <a:spcPct val="118000"/>
              </a:lnSpc>
              <a:spcBef>
                <a:spcPts val="680"/>
              </a:spcBef>
              <a:buChar char="•"/>
              <a:tabLst>
                <a:tab pos="321945" algn="l"/>
              </a:tabLst>
            </a:pPr>
            <a:r>
              <a:rPr sz="1100" spc="-20" dirty="0">
                <a:solidFill>
                  <a:srgbClr val="22373A"/>
                </a:solidFill>
                <a:latin typeface="Tahoma"/>
                <a:cs typeface="Tahoma"/>
              </a:rPr>
              <a:t>One</a:t>
            </a:r>
            <a:r>
              <a:rPr sz="1100" spc="-70" dirty="0">
                <a:solidFill>
                  <a:srgbClr val="22373A"/>
                </a:solidFill>
                <a:latin typeface="Tahoma"/>
                <a:cs typeface="Tahoma"/>
              </a:rPr>
              <a:t> </a:t>
            </a:r>
            <a:r>
              <a:rPr sz="1100" spc="-35" dirty="0">
                <a:solidFill>
                  <a:srgbClr val="22373A"/>
                </a:solidFill>
                <a:latin typeface="Tahoma"/>
                <a:cs typeface="Tahoma"/>
              </a:rPr>
              <a:t>simple</a:t>
            </a:r>
            <a:r>
              <a:rPr sz="1100" spc="-50" dirty="0">
                <a:solidFill>
                  <a:srgbClr val="22373A"/>
                </a:solidFill>
                <a:latin typeface="Tahoma"/>
                <a:cs typeface="Tahoma"/>
              </a:rPr>
              <a:t> </a:t>
            </a:r>
            <a:r>
              <a:rPr sz="1100" spc="-25" dirty="0">
                <a:solidFill>
                  <a:srgbClr val="22373A"/>
                </a:solidFill>
                <a:latin typeface="Tahoma"/>
                <a:cs typeface="Tahoma"/>
              </a:rPr>
              <a:t>distribution</a:t>
            </a:r>
            <a:r>
              <a:rPr sz="1100" spc="-50" dirty="0">
                <a:solidFill>
                  <a:srgbClr val="22373A"/>
                </a:solidFill>
                <a:latin typeface="Tahoma"/>
                <a:cs typeface="Tahoma"/>
              </a:rPr>
              <a:t> </a:t>
            </a:r>
            <a:r>
              <a:rPr sz="1100" dirty="0">
                <a:solidFill>
                  <a:srgbClr val="22373A"/>
                </a:solidFill>
                <a:latin typeface="Tahoma"/>
                <a:cs typeface="Tahoma"/>
              </a:rPr>
              <a:t>that</a:t>
            </a:r>
            <a:r>
              <a:rPr sz="1100" spc="-35" dirty="0">
                <a:solidFill>
                  <a:srgbClr val="22373A"/>
                </a:solidFill>
                <a:latin typeface="Tahoma"/>
                <a:cs typeface="Tahoma"/>
              </a:rPr>
              <a:t> </a:t>
            </a:r>
            <a:r>
              <a:rPr sz="1100" spc="-105" dirty="0">
                <a:solidFill>
                  <a:srgbClr val="22373A"/>
                </a:solidFill>
                <a:latin typeface="Tahoma"/>
                <a:cs typeface="Tahoma"/>
              </a:rPr>
              <a:t>we</a:t>
            </a:r>
            <a:r>
              <a:rPr sz="1100" spc="15" dirty="0">
                <a:solidFill>
                  <a:srgbClr val="22373A"/>
                </a:solidFill>
                <a:latin typeface="Tahoma"/>
                <a:cs typeface="Tahoma"/>
              </a:rPr>
              <a:t> </a:t>
            </a:r>
            <a:r>
              <a:rPr sz="1100" spc="-20" dirty="0">
                <a:solidFill>
                  <a:srgbClr val="22373A"/>
                </a:solidFill>
                <a:latin typeface="Tahoma"/>
                <a:cs typeface="Tahoma"/>
              </a:rPr>
              <a:t>can</a:t>
            </a:r>
            <a:r>
              <a:rPr sz="1100" spc="-30" dirty="0">
                <a:solidFill>
                  <a:srgbClr val="22373A"/>
                </a:solidFill>
                <a:latin typeface="Tahoma"/>
                <a:cs typeface="Tahoma"/>
              </a:rPr>
              <a:t> </a:t>
            </a:r>
            <a:r>
              <a:rPr sz="1100" spc="-65" dirty="0">
                <a:solidFill>
                  <a:srgbClr val="22373A"/>
                </a:solidFill>
                <a:latin typeface="Tahoma"/>
                <a:cs typeface="Tahoma"/>
              </a:rPr>
              <a:t>use</a:t>
            </a:r>
            <a:r>
              <a:rPr sz="1100" spc="-20"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b="1" dirty="0">
                <a:solidFill>
                  <a:srgbClr val="7030A0"/>
                </a:solidFill>
                <a:latin typeface="Tahoma"/>
                <a:cs typeface="Tahoma"/>
              </a:rPr>
              <a:t>a</a:t>
            </a:r>
            <a:r>
              <a:rPr sz="1100" b="1" spc="-35" dirty="0">
                <a:solidFill>
                  <a:srgbClr val="7030A0"/>
                </a:solidFill>
                <a:latin typeface="Tahoma"/>
                <a:cs typeface="Tahoma"/>
              </a:rPr>
              <a:t> </a:t>
            </a:r>
            <a:r>
              <a:rPr sz="1100" b="1" spc="-10" dirty="0">
                <a:solidFill>
                  <a:srgbClr val="7030A0"/>
                </a:solidFill>
                <a:latin typeface="Tahoma"/>
                <a:cs typeface="Tahoma"/>
              </a:rPr>
              <a:t>Uniform </a:t>
            </a:r>
            <a:r>
              <a:rPr sz="1100" b="1" spc="-25" dirty="0">
                <a:solidFill>
                  <a:srgbClr val="7030A0"/>
                </a:solidFill>
                <a:latin typeface="Tahoma"/>
                <a:cs typeface="Tahoma"/>
              </a:rPr>
              <a:t>distribution:</a:t>
            </a:r>
            <a:r>
              <a:rPr sz="1100" b="1" spc="100" dirty="0">
                <a:solidFill>
                  <a:srgbClr val="7030A0"/>
                </a:solidFill>
                <a:latin typeface="Tahoma"/>
                <a:cs typeface="Tahoma"/>
              </a:rPr>
              <a:t> </a:t>
            </a:r>
            <a:r>
              <a:rPr sz="1100" b="1" i="1" spc="-85" dirty="0">
                <a:solidFill>
                  <a:srgbClr val="7030A0"/>
                </a:solidFill>
                <a:latin typeface="Verdana"/>
                <a:cs typeface="Verdana"/>
              </a:rPr>
              <a:t>σ</a:t>
            </a:r>
            <a:r>
              <a:rPr sz="1100" b="1" i="1" spc="-45" dirty="0">
                <a:solidFill>
                  <a:srgbClr val="7030A0"/>
                </a:solidFill>
                <a:latin typeface="Verdana"/>
                <a:cs typeface="Verdana"/>
              </a:rPr>
              <a:t> </a:t>
            </a:r>
            <a:r>
              <a:rPr sz="1100" b="1" i="1" spc="-40" dirty="0">
                <a:solidFill>
                  <a:srgbClr val="7030A0"/>
                </a:solidFill>
                <a:latin typeface="Meiryo"/>
                <a:cs typeface="Meiryo"/>
              </a:rPr>
              <a:t>∼</a:t>
            </a:r>
            <a:r>
              <a:rPr sz="1100" b="1" i="1" spc="-75" dirty="0">
                <a:solidFill>
                  <a:srgbClr val="7030A0"/>
                </a:solidFill>
                <a:latin typeface="Meiryo"/>
                <a:cs typeface="Meiryo"/>
              </a:rPr>
              <a:t> </a:t>
            </a:r>
            <a:r>
              <a:rPr sz="1100" b="1" i="1" spc="-40" dirty="0">
                <a:solidFill>
                  <a:srgbClr val="7030A0"/>
                </a:solidFill>
                <a:latin typeface="Arial"/>
                <a:cs typeface="Arial"/>
              </a:rPr>
              <a:t>U</a:t>
            </a:r>
            <a:r>
              <a:rPr sz="1100" b="1" spc="-40" dirty="0">
                <a:solidFill>
                  <a:srgbClr val="7030A0"/>
                </a:solidFill>
                <a:latin typeface="Tahoma"/>
                <a:cs typeface="Tahoma"/>
              </a:rPr>
              <a:t>(0</a:t>
            </a:r>
            <a:r>
              <a:rPr sz="1100" b="1" i="1" spc="-40" dirty="0">
                <a:solidFill>
                  <a:srgbClr val="7030A0"/>
                </a:solidFill>
                <a:latin typeface="Verdana"/>
                <a:cs typeface="Verdana"/>
              </a:rPr>
              <a:t>,</a:t>
            </a:r>
            <a:r>
              <a:rPr sz="1100" b="1" i="1" spc="-204" dirty="0">
                <a:solidFill>
                  <a:srgbClr val="7030A0"/>
                </a:solidFill>
                <a:latin typeface="Verdana"/>
                <a:cs typeface="Verdana"/>
              </a:rPr>
              <a:t> </a:t>
            </a:r>
            <a:r>
              <a:rPr sz="1100" b="1" i="1" spc="-10" dirty="0" err="1">
                <a:solidFill>
                  <a:srgbClr val="7030A0"/>
                </a:solidFill>
                <a:latin typeface="Verdana"/>
                <a:cs typeface="Verdana"/>
              </a:rPr>
              <a:t>σ</a:t>
            </a:r>
            <a:r>
              <a:rPr sz="1200" b="1" spc="-15" baseline="-10416" dirty="0" err="1">
                <a:solidFill>
                  <a:srgbClr val="7030A0"/>
                </a:solidFill>
                <a:latin typeface="Trebuchet MS"/>
                <a:cs typeface="Trebuchet MS"/>
              </a:rPr>
              <a:t>max</a:t>
            </a:r>
            <a:r>
              <a:rPr sz="1100" b="1" spc="-10" dirty="0">
                <a:solidFill>
                  <a:srgbClr val="7030A0"/>
                </a:solidFill>
                <a:latin typeface="Tahoma"/>
                <a:cs typeface="Tahoma"/>
              </a:rPr>
              <a:t>)</a:t>
            </a:r>
            <a:br>
              <a:rPr lang="en-GB" sz="1100" b="1" spc="-10" dirty="0">
                <a:solidFill>
                  <a:srgbClr val="7030A0"/>
                </a:solidFill>
                <a:latin typeface="Tahoma"/>
                <a:cs typeface="Tahoma"/>
              </a:rPr>
            </a:br>
            <a:r>
              <a:rPr lang="en-GB" sz="1100" b="0" i="0" dirty="0">
                <a:solidFill>
                  <a:srgbClr val="4D5156"/>
                </a:solidFill>
                <a:effectLst/>
                <a:latin typeface="+mn-lt"/>
              </a:rPr>
              <a:t>refers </a:t>
            </a:r>
            <a:r>
              <a:rPr lang="en-GB" sz="1100" b="1" i="0" dirty="0">
                <a:solidFill>
                  <a:srgbClr val="5F6368"/>
                </a:solidFill>
                <a:effectLst/>
                <a:latin typeface="+mn-lt"/>
              </a:rPr>
              <a:t>to a type of probability distribution in which all outcomes are equally likely</a:t>
            </a:r>
            <a:r>
              <a:rPr lang="en-GB" sz="1100" b="0" i="0" dirty="0">
                <a:solidFill>
                  <a:srgbClr val="4D5156"/>
                </a:solidFill>
                <a:effectLst/>
                <a:latin typeface="+mn-lt"/>
              </a:rPr>
              <a:t>.</a:t>
            </a:r>
            <a:endParaRPr sz="1100" b="1" dirty="0">
              <a:solidFill>
                <a:srgbClr val="7030A0"/>
              </a:solidFill>
              <a:latin typeface="+mn-lt"/>
              <a:cs typeface="Tahoma"/>
            </a:endParaRPr>
          </a:p>
          <a:p>
            <a:pPr marL="321310" marR="30480" indent="-177165" algn="just">
              <a:lnSpc>
                <a:spcPct val="118000"/>
              </a:lnSpc>
              <a:spcBef>
                <a:spcPts val="675"/>
              </a:spcBef>
              <a:buChar char="•"/>
              <a:tabLst>
                <a:tab pos="321945" algn="l"/>
              </a:tabLst>
            </a:pPr>
            <a:r>
              <a:rPr sz="1100" spc="65" dirty="0">
                <a:solidFill>
                  <a:srgbClr val="22373A"/>
                </a:solidFill>
                <a:latin typeface="Tahoma"/>
                <a:cs typeface="Tahoma"/>
              </a:rPr>
              <a:t>A</a:t>
            </a:r>
            <a:r>
              <a:rPr sz="1100" spc="-25" dirty="0">
                <a:solidFill>
                  <a:srgbClr val="22373A"/>
                </a:solidFill>
                <a:latin typeface="Tahoma"/>
                <a:cs typeface="Tahoma"/>
              </a:rPr>
              <a:t> </a:t>
            </a:r>
            <a:r>
              <a:rPr sz="1100" spc="-45" dirty="0">
                <a:solidFill>
                  <a:srgbClr val="22373A"/>
                </a:solidFill>
                <a:latin typeface="Tahoma"/>
                <a:cs typeface="Tahoma"/>
              </a:rPr>
              <a:t>useful</a:t>
            </a:r>
            <a:r>
              <a:rPr sz="1100" spc="-10" dirty="0">
                <a:solidFill>
                  <a:srgbClr val="22373A"/>
                </a:solidFill>
                <a:latin typeface="Tahoma"/>
                <a:cs typeface="Tahoma"/>
              </a:rPr>
              <a:t> </a:t>
            </a:r>
            <a:r>
              <a:rPr sz="1100" spc="-50" dirty="0">
                <a:solidFill>
                  <a:srgbClr val="22373A"/>
                </a:solidFill>
                <a:latin typeface="Tahoma"/>
                <a:cs typeface="Tahoma"/>
              </a:rPr>
              <a:t>rule-of-thumb</a:t>
            </a:r>
            <a:r>
              <a:rPr sz="1100" spc="-5" dirty="0">
                <a:solidFill>
                  <a:srgbClr val="22373A"/>
                </a:solidFill>
                <a:latin typeface="Tahoma"/>
                <a:cs typeface="Tahoma"/>
              </a:rPr>
              <a:t> </a:t>
            </a:r>
            <a:r>
              <a:rPr sz="1100" dirty="0">
                <a:solidFill>
                  <a:srgbClr val="22373A"/>
                </a:solidFill>
                <a:latin typeface="Tahoma"/>
                <a:cs typeface="Tahoma"/>
              </a:rPr>
              <a:t>is</a:t>
            </a:r>
            <a:r>
              <a:rPr sz="1100" spc="-5" dirty="0">
                <a:solidFill>
                  <a:srgbClr val="22373A"/>
                </a:solidFill>
                <a:latin typeface="Tahoma"/>
                <a:cs typeface="Tahoma"/>
              </a:rPr>
              <a:t> </a:t>
            </a:r>
            <a:r>
              <a:rPr sz="1100" dirty="0">
                <a:solidFill>
                  <a:srgbClr val="22373A"/>
                </a:solidFill>
                <a:latin typeface="Tahoma"/>
                <a:cs typeface="Tahoma"/>
              </a:rPr>
              <a:t>to</a:t>
            </a:r>
            <a:r>
              <a:rPr sz="1100" spc="-5" dirty="0">
                <a:solidFill>
                  <a:srgbClr val="22373A"/>
                </a:solidFill>
                <a:latin typeface="Tahoma"/>
                <a:cs typeface="Tahoma"/>
              </a:rPr>
              <a:t> </a:t>
            </a:r>
            <a:r>
              <a:rPr sz="1100" spc="-70" dirty="0">
                <a:solidFill>
                  <a:srgbClr val="22373A"/>
                </a:solidFill>
                <a:latin typeface="Tahoma"/>
                <a:cs typeface="Tahoma"/>
              </a:rPr>
              <a:t>remember</a:t>
            </a:r>
            <a:r>
              <a:rPr sz="1100" spc="-5" dirty="0">
                <a:solidFill>
                  <a:srgbClr val="22373A"/>
                </a:solidFill>
                <a:latin typeface="Tahoma"/>
                <a:cs typeface="Tahoma"/>
              </a:rPr>
              <a:t> </a:t>
            </a:r>
            <a:r>
              <a:rPr sz="1100" dirty="0">
                <a:solidFill>
                  <a:srgbClr val="22373A"/>
                </a:solidFill>
                <a:latin typeface="Tahoma"/>
                <a:cs typeface="Tahoma"/>
              </a:rPr>
              <a:t>that </a:t>
            </a:r>
            <a:r>
              <a:rPr sz="1100" spc="-100" dirty="0">
                <a:solidFill>
                  <a:srgbClr val="22373A"/>
                </a:solidFill>
                <a:latin typeface="Tahoma"/>
                <a:cs typeface="Tahoma"/>
              </a:rPr>
              <a:t>95%</a:t>
            </a:r>
            <a:r>
              <a:rPr sz="1100" spc="15" dirty="0">
                <a:solidFill>
                  <a:srgbClr val="22373A"/>
                </a:solidFill>
                <a:latin typeface="Tahoma"/>
                <a:cs typeface="Tahoma"/>
              </a:rPr>
              <a:t> </a:t>
            </a:r>
            <a:r>
              <a:rPr sz="1100" dirty="0">
                <a:solidFill>
                  <a:srgbClr val="22373A"/>
                </a:solidFill>
                <a:latin typeface="Tahoma"/>
                <a:cs typeface="Tahoma"/>
              </a:rPr>
              <a:t>of</a:t>
            </a:r>
            <a:r>
              <a:rPr sz="1100" spc="-5" dirty="0">
                <a:solidFill>
                  <a:srgbClr val="22373A"/>
                </a:solidFill>
                <a:latin typeface="Tahoma"/>
                <a:cs typeface="Tahoma"/>
              </a:rPr>
              <a:t> </a:t>
            </a:r>
            <a:r>
              <a:rPr sz="1100" spc="-10" dirty="0">
                <a:solidFill>
                  <a:srgbClr val="22373A"/>
                </a:solidFill>
                <a:latin typeface="Tahoma"/>
                <a:cs typeface="Tahoma"/>
              </a:rPr>
              <a:t>probability </a:t>
            </a:r>
            <a:r>
              <a:rPr sz="1100" spc="-50" dirty="0">
                <a:solidFill>
                  <a:srgbClr val="22373A"/>
                </a:solidFill>
                <a:latin typeface="Tahoma"/>
                <a:cs typeface="Tahoma"/>
              </a:rPr>
              <a:t>density</a:t>
            </a:r>
            <a:r>
              <a:rPr sz="1100" spc="-40" dirty="0">
                <a:solidFill>
                  <a:srgbClr val="22373A"/>
                </a:solidFill>
                <a:latin typeface="Tahoma"/>
                <a:cs typeface="Tahoma"/>
              </a:rPr>
              <a:t> </a:t>
            </a:r>
            <a:r>
              <a:rPr sz="1100" dirty="0">
                <a:solidFill>
                  <a:srgbClr val="22373A"/>
                </a:solidFill>
                <a:latin typeface="Tahoma"/>
                <a:cs typeface="Tahoma"/>
              </a:rPr>
              <a:t>of</a:t>
            </a:r>
            <a:r>
              <a:rPr sz="1100" spc="-25" dirty="0">
                <a:solidFill>
                  <a:srgbClr val="22373A"/>
                </a:solidFill>
                <a:latin typeface="Tahoma"/>
                <a:cs typeface="Tahoma"/>
              </a:rPr>
              <a:t> </a:t>
            </a:r>
            <a:r>
              <a:rPr sz="1100" dirty="0">
                <a:solidFill>
                  <a:srgbClr val="22373A"/>
                </a:solidFill>
                <a:latin typeface="Tahoma"/>
                <a:cs typeface="Tahoma"/>
              </a:rPr>
              <a:t>a</a:t>
            </a:r>
            <a:r>
              <a:rPr sz="1100" spc="-25" dirty="0">
                <a:solidFill>
                  <a:srgbClr val="22373A"/>
                </a:solidFill>
                <a:latin typeface="Tahoma"/>
                <a:cs typeface="Tahoma"/>
              </a:rPr>
              <a:t> </a:t>
            </a:r>
            <a:r>
              <a:rPr sz="1100" spc="-40" dirty="0">
                <a:solidFill>
                  <a:srgbClr val="22373A"/>
                </a:solidFill>
                <a:latin typeface="Tahoma"/>
                <a:cs typeface="Tahoma"/>
              </a:rPr>
              <a:t>normal</a:t>
            </a:r>
            <a:r>
              <a:rPr sz="1100" spc="-25" dirty="0">
                <a:solidFill>
                  <a:srgbClr val="22373A"/>
                </a:solidFill>
                <a:latin typeface="Tahoma"/>
                <a:cs typeface="Tahoma"/>
              </a:rPr>
              <a:t> distribution</a:t>
            </a:r>
            <a:r>
              <a:rPr sz="1100" spc="-30" dirty="0">
                <a:solidFill>
                  <a:srgbClr val="22373A"/>
                </a:solidFill>
                <a:latin typeface="Tahoma"/>
                <a:cs typeface="Tahoma"/>
              </a:rPr>
              <a:t> </a:t>
            </a:r>
            <a:r>
              <a:rPr sz="1100" spc="-25" dirty="0">
                <a:solidFill>
                  <a:srgbClr val="22373A"/>
                </a:solidFill>
                <a:latin typeface="Tahoma"/>
                <a:cs typeface="Tahoma"/>
              </a:rPr>
              <a:t>lies </a:t>
            </a:r>
            <a:r>
              <a:rPr sz="1100" spc="-70" dirty="0">
                <a:solidFill>
                  <a:srgbClr val="22373A"/>
                </a:solidFill>
                <a:latin typeface="Tahoma"/>
                <a:cs typeface="Tahoma"/>
              </a:rPr>
              <a:t>between</a:t>
            </a:r>
            <a:r>
              <a:rPr sz="1100" spc="-15" dirty="0">
                <a:solidFill>
                  <a:srgbClr val="22373A"/>
                </a:solidFill>
                <a:latin typeface="Tahoma"/>
                <a:cs typeface="Tahoma"/>
              </a:rPr>
              <a:t> </a:t>
            </a:r>
            <a:r>
              <a:rPr sz="1100" i="1" spc="-65" dirty="0">
                <a:solidFill>
                  <a:srgbClr val="22373A"/>
                </a:solidFill>
                <a:latin typeface="Meiryo"/>
                <a:cs typeface="Meiryo"/>
              </a:rPr>
              <a:t>±</a:t>
            </a:r>
            <a:r>
              <a:rPr sz="1100" spc="-65" dirty="0">
                <a:solidFill>
                  <a:srgbClr val="22373A"/>
                </a:solidFill>
                <a:latin typeface="Tahoma"/>
                <a:cs typeface="Tahoma"/>
              </a:rPr>
              <a:t>1</a:t>
            </a:r>
            <a:r>
              <a:rPr sz="1100" i="1" spc="-65" dirty="0">
                <a:solidFill>
                  <a:srgbClr val="22373A"/>
                </a:solidFill>
                <a:latin typeface="Verdana"/>
                <a:cs typeface="Verdana"/>
              </a:rPr>
              <a:t>.</a:t>
            </a:r>
            <a:r>
              <a:rPr sz="1100" spc="-65" dirty="0">
                <a:solidFill>
                  <a:srgbClr val="22373A"/>
                </a:solidFill>
                <a:latin typeface="Tahoma"/>
                <a:cs typeface="Tahoma"/>
              </a:rPr>
              <a:t>96</a:t>
            </a:r>
            <a:r>
              <a:rPr sz="1100" spc="-25" dirty="0">
                <a:solidFill>
                  <a:srgbClr val="22373A"/>
                </a:solidFill>
                <a:latin typeface="Tahoma"/>
                <a:cs typeface="Tahoma"/>
              </a:rPr>
              <a:t> </a:t>
            </a:r>
            <a:r>
              <a:rPr lang="en-GB" sz="1100" spc="-25" dirty="0">
                <a:solidFill>
                  <a:srgbClr val="22373A"/>
                </a:solidFill>
                <a:latin typeface="Tahoma"/>
                <a:cs typeface="Tahoma"/>
              </a:rPr>
              <a:t>SD around the mean </a:t>
            </a:r>
            <a:r>
              <a:rPr sz="1100" spc="-10" dirty="0">
                <a:solidFill>
                  <a:srgbClr val="22373A"/>
                </a:solidFill>
                <a:latin typeface="Tahoma"/>
                <a:cs typeface="Tahoma"/>
              </a:rPr>
              <a:t>(I</a:t>
            </a:r>
            <a:r>
              <a:rPr sz="1100" spc="-20" dirty="0">
                <a:solidFill>
                  <a:srgbClr val="22373A"/>
                </a:solidFill>
                <a:latin typeface="Tahoma"/>
                <a:cs typeface="Tahoma"/>
              </a:rPr>
              <a:t> </a:t>
            </a:r>
            <a:r>
              <a:rPr sz="1100" spc="-30" dirty="0">
                <a:solidFill>
                  <a:srgbClr val="22373A"/>
                </a:solidFill>
                <a:latin typeface="Tahoma"/>
                <a:cs typeface="Tahoma"/>
              </a:rPr>
              <a:t>am </a:t>
            </a:r>
            <a:r>
              <a:rPr sz="1100" spc="-20" dirty="0">
                <a:solidFill>
                  <a:srgbClr val="22373A"/>
                </a:solidFill>
                <a:latin typeface="Tahoma"/>
                <a:cs typeface="Tahoma"/>
              </a:rPr>
              <a:t>lazy </a:t>
            </a:r>
            <a:r>
              <a:rPr sz="1100" spc="-40" dirty="0">
                <a:solidFill>
                  <a:srgbClr val="22373A"/>
                </a:solidFill>
                <a:latin typeface="Tahoma"/>
                <a:cs typeface="Tahoma"/>
              </a:rPr>
              <a:t>and</a:t>
            </a:r>
            <a:r>
              <a:rPr sz="1100" spc="-25" dirty="0">
                <a:solidFill>
                  <a:srgbClr val="22373A"/>
                </a:solidFill>
                <a:latin typeface="Tahoma"/>
                <a:cs typeface="Tahoma"/>
              </a:rPr>
              <a:t> </a:t>
            </a:r>
            <a:r>
              <a:rPr sz="1100" spc="-70" dirty="0">
                <a:solidFill>
                  <a:srgbClr val="22373A"/>
                </a:solidFill>
                <a:latin typeface="Tahoma"/>
                <a:cs typeface="Tahoma"/>
              </a:rPr>
              <a:t>use</a:t>
            </a:r>
            <a:r>
              <a:rPr sz="1100" spc="-15" dirty="0">
                <a:solidFill>
                  <a:srgbClr val="22373A"/>
                </a:solidFill>
                <a:latin typeface="Tahoma"/>
                <a:cs typeface="Tahoma"/>
              </a:rPr>
              <a:t> </a:t>
            </a:r>
            <a:r>
              <a:rPr sz="1100" i="1" spc="-20" dirty="0">
                <a:solidFill>
                  <a:srgbClr val="22373A"/>
                </a:solidFill>
                <a:latin typeface="Meiryo"/>
                <a:cs typeface="Meiryo"/>
              </a:rPr>
              <a:t>±</a:t>
            </a:r>
            <a:r>
              <a:rPr sz="1100" spc="-20" dirty="0">
                <a:solidFill>
                  <a:srgbClr val="22373A"/>
                </a:solidFill>
                <a:latin typeface="Tahoma"/>
                <a:cs typeface="Tahoma"/>
              </a:rPr>
              <a:t>2.)</a:t>
            </a:r>
            <a:endParaRPr sz="1100" dirty="0">
              <a:latin typeface="Tahoma"/>
              <a:cs typeface="Tahoma"/>
            </a:endParaRPr>
          </a:p>
        </p:txBody>
      </p:sp>
    </p:spTree>
  </p:cSld>
  <p:clrMapOvr>
    <a:masterClrMapping/>
  </p:clrMapOvr>
  <p:transition>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25" dirty="0"/>
              <a:t>Estimating</a:t>
            </a:r>
            <a:r>
              <a:rPr dirty="0"/>
              <a:t> </a:t>
            </a:r>
            <a:r>
              <a:rPr b="0" i="1" spc="-60" dirty="0">
                <a:latin typeface="Arial"/>
                <a:cs typeface="Arial"/>
              </a:rPr>
              <a:t>σ</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30</a:t>
            </a:r>
          </a:p>
        </p:txBody>
      </p:sp>
      <p:sp>
        <p:nvSpPr>
          <p:cNvPr id="3" name="object 3"/>
          <p:cNvSpPr txBox="1"/>
          <p:nvPr/>
        </p:nvSpPr>
        <p:spPr>
          <a:xfrm>
            <a:off x="347294" y="1024342"/>
            <a:ext cx="3496310" cy="1525270"/>
          </a:xfrm>
          <a:prstGeom prst="rect">
            <a:avLst/>
          </a:prstGeom>
        </p:spPr>
        <p:txBody>
          <a:bodyPr vert="horz" wrap="square" lIns="0" tIns="11430" rIns="0" bIns="0" rtlCol="0">
            <a:spAutoFit/>
          </a:bodyPr>
          <a:lstStyle/>
          <a:p>
            <a:pPr marL="12700">
              <a:lnSpc>
                <a:spcPct val="100000"/>
              </a:lnSpc>
              <a:spcBef>
                <a:spcPts val="90"/>
              </a:spcBef>
            </a:pPr>
            <a:r>
              <a:rPr sz="1100" spc="-35" dirty="0">
                <a:solidFill>
                  <a:srgbClr val="22373A"/>
                </a:solidFill>
                <a:latin typeface="Tahoma"/>
                <a:cs typeface="Tahoma"/>
              </a:rPr>
              <a:t>If</a:t>
            </a:r>
            <a:r>
              <a:rPr sz="1100" spc="-50" dirty="0">
                <a:solidFill>
                  <a:srgbClr val="22373A"/>
                </a:solidFill>
                <a:latin typeface="Tahoma"/>
                <a:cs typeface="Tahoma"/>
              </a:rPr>
              <a:t> </a:t>
            </a:r>
            <a:r>
              <a:rPr sz="1100" i="1" spc="-55" dirty="0">
                <a:solidFill>
                  <a:srgbClr val="22373A"/>
                </a:solidFill>
                <a:latin typeface="Verdana"/>
                <a:cs typeface="Verdana"/>
              </a:rPr>
              <a:t>µ</a:t>
            </a:r>
            <a:r>
              <a:rPr sz="1100" i="1" spc="-85" dirty="0">
                <a:solidFill>
                  <a:srgbClr val="22373A"/>
                </a:solidFill>
                <a:latin typeface="Verdana"/>
                <a:cs typeface="Verdana"/>
              </a:rPr>
              <a:t> </a:t>
            </a:r>
            <a:r>
              <a:rPr sz="1100" dirty="0">
                <a:solidFill>
                  <a:srgbClr val="22373A"/>
                </a:solidFill>
                <a:latin typeface="Tahoma"/>
                <a:cs typeface="Tahoma"/>
              </a:rPr>
              <a:t>=</a:t>
            </a:r>
            <a:r>
              <a:rPr sz="1100" spc="-65" dirty="0">
                <a:solidFill>
                  <a:srgbClr val="22373A"/>
                </a:solidFill>
                <a:latin typeface="Tahoma"/>
                <a:cs typeface="Tahoma"/>
              </a:rPr>
              <a:t> </a:t>
            </a:r>
            <a:r>
              <a:rPr sz="1100" spc="-80" dirty="0">
                <a:solidFill>
                  <a:srgbClr val="22373A"/>
                </a:solidFill>
                <a:latin typeface="Tahoma"/>
                <a:cs typeface="Tahoma"/>
              </a:rPr>
              <a:t>15</a:t>
            </a:r>
            <a:r>
              <a:rPr sz="1100" i="1" spc="-80" dirty="0">
                <a:solidFill>
                  <a:srgbClr val="22373A"/>
                </a:solidFill>
                <a:latin typeface="Verdana"/>
                <a:cs typeface="Verdana"/>
              </a:rPr>
              <a:t>,</a:t>
            </a:r>
            <a:r>
              <a:rPr sz="1100" i="1" spc="-210" dirty="0">
                <a:solidFill>
                  <a:srgbClr val="22373A"/>
                </a:solidFill>
                <a:latin typeface="Verdana"/>
                <a:cs typeface="Verdana"/>
              </a:rPr>
              <a:t> </a:t>
            </a:r>
            <a:r>
              <a:rPr sz="1100" spc="-45" dirty="0">
                <a:solidFill>
                  <a:srgbClr val="22373A"/>
                </a:solidFill>
                <a:latin typeface="Tahoma"/>
                <a:cs typeface="Tahoma"/>
              </a:rPr>
              <a:t>000,</a:t>
            </a:r>
            <a:r>
              <a:rPr sz="1100" spc="-10" dirty="0">
                <a:solidFill>
                  <a:srgbClr val="22373A"/>
                </a:solidFill>
                <a:latin typeface="Tahoma"/>
                <a:cs typeface="Tahoma"/>
              </a:rPr>
              <a:t> </a:t>
            </a:r>
            <a:r>
              <a:rPr sz="1100" spc="-25" dirty="0">
                <a:solidFill>
                  <a:srgbClr val="22373A"/>
                </a:solidFill>
                <a:latin typeface="Tahoma"/>
                <a:cs typeface="Tahoma"/>
              </a:rPr>
              <a:t>what</a:t>
            </a:r>
            <a:r>
              <a:rPr sz="1100" spc="-5" dirty="0">
                <a:solidFill>
                  <a:srgbClr val="22373A"/>
                </a:solidFill>
                <a:latin typeface="Tahoma"/>
                <a:cs typeface="Tahoma"/>
              </a:rPr>
              <a:t> </a:t>
            </a:r>
            <a:r>
              <a:rPr sz="1100" spc="-60" dirty="0">
                <a:solidFill>
                  <a:srgbClr val="22373A"/>
                </a:solidFill>
                <a:latin typeface="Tahoma"/>
                <a:cs typeface="Tahoma"/>
              </a:rPr>
              <a:t>range</a:t>
            </a:r>
            <a:r>
              <a:rPr sz="1100" spc="-10" dirty="0">
                <a:solidFill>
                  <a:srgbClr val="22373A"/>
                </a:solidFill>
                <a:latin typeface="Tahoma"/>
                <a:cs typeface="Tahoma"/>
              </a:rPr>
              <a:t> </a:t>
            </a:r>
            <a:r>
              <a:rPr sz="1100" spc="-55" dirty="0">
                <a:solidFill>
                  <a:srgbClr val="22373A"/>
                </a:solidFill>
                <a:latin typeface="Tahoma"/>
                <a:cs typeface="Tahoma"/>
              </a:rPr>
              <a:t>around</a:t>
            </a:r>
            <a:r>
              <a:rPr sz="1100" spc="-10" dirty="0">
                <a:solidFill>
                  <a:srgbClr val="22373A"/>
                </a:solidFill>
                <a:latin typeface="Tahoma"/>
                <a:cs typeface="Tahoma"/>
              </a:rPr>
              <a:t> </a:t>
            </a:r>
            <a:r>
              <a:rPr sz="1100" dirty="0">
                <a:solidFill>
                  <a:srgbClr val="22373A"/>
                </a:solidFill>
                <a:latin typeface="Tahoma"/>
                <a:cs typeface="Tahoma"/>
              </a:rPr>
              <a:t>this</a:t>
            </a:r>
            <a:r>
              <a:rPr sz="1100" spc="-5" dirty="0">
                <a:solidFill>
                  <a:srgbClr val="22373A"/>
                </a:solidFill>
                <a:latin typeface="Tahoma"/>
                <a:cs typeface="Tahoma"/>
              </a:rPr>
              <a:t> </a:t>
            </a:r>
            <a:r>
              <a:rPr sz="1100" spc="-80" dirty="0">
                <a:solidFill>
                  <a:srgbClr val="22373A"/>
                </a:solidFill>
                <a:latin typeface="Tahoma"/>
                <a:cs typeface="Tahoma"/>
              </a:rPr>
              <a:t>seems</a:t>
            </a:r>
            <a:r>
              <a:rPr sz="1100" spc="-5" dirty="0">
                <a:solidFill>
                  <a:srgbClr val="22373A"/>
                </a:solidFill>
                <a:latin typeface="Tahoma"/>
                <a:cs typeface="Tahoma"/>
              </a:rPr>
              <a:t> </a:t>
            </a:r>
            <a:r>
              <a:rPr sz="1100" spc="-10" dirty="0">
                <a:solidFill>
                  <a:srgbClr val="22373A"/>
                </a:solidFill>
                <a:latin typeface="Tahoma"/>
                <a:cs typeface="Tahoma"/>
              </a:rPr>
              <a:t>sensible?</a:t>
            </a:r>
            <a:endParaRPr sz="1100">
              <a:latin typeface="Tahoma"/>
              <a:cs typeface="Tahoma"/>
            </a:endParaRPr>
          </a:p>
          <a:p>
            <a:pPr marL="12700" marR="5080">
              <a:lnSpc>
                <a:spcPct val="118000"/>
              </a:lnSpc>
              <a:spcBef>
                <a:spcPts val="675"/>
              </a:spcBef>
            </a:pPr>
            <a:r>
              <a:rPr sz="1100" i="1" spc="-85" dirty="0">
                <a:solidFill>
                  <a:srgbClr val="22373A"/>
                </a:solidFill>
                <a:latin typeface="Verdana"/>
                <a:cs typeface="Verdana"/>
              </a:rPr>
              <a:t>σ</a:t>
            </a:r>
            <a:r>
              <a:rPr sz="1100" i="1" spc="-45" dirty="0">
                <a:solidFill>
                  <a:srgbClr val="22373A"/>
                </a:solidFill>
                <a:latin typeface="Verdana"/>
                <a:cs typeface="Verdana"/>
              </a:rPr>
              <a:t> </a:t>
            </a:r>
            <a:r>
              <a:rPr sz="1100" dirty="0">
                <a:solidFill>
                  <a:srgbClr val="22373A"/>
                </a:solidFill>
                <a:latin typeface="Tahoma"/>
                <a:cs typeface="Tahoma"/>
              </a:rPr>
              <a:t>=</a:t>
            </a:r>
            <a:r>
              <a:rPr sz="1100" spc="-90" dirty="0">
                <a:solidFill>
                  <a:srgbClr val="22373A"/>
                </a:solidFill>
                <a:latin typeface="Tahoma"/>
                <a:cs typeface="Tahoma"/>
              </a:rPr>
              <a:t> </a:t>
            </a:r>
            <a:r>
              <a:rPr sz="1100" spc="-50" dirty="0">
                <a:solidFill>
                  <a:srgbClr val="22373A"/>
                </a:solidFill>
                <a:latin typeface="Tahoma"/>
                <a:cs typeface="Tahoma"/>
              </a:rPr>
              <a:t>5000</a:t>
            </a:r>
            <a:r>
              <a:rPr sz="1100" spc="-35" dirty="0">
                <a:solidFill>
                  <a:srgbClr val="22373A"/>
                </a:solidFill>
                <a:latin typeface="Tahoma"/>
                <a:cs typeface="Tahoma"/>
              </a:rPr>
              <a:t> </a:t>
            </a:r>
            <a:r>
              <a:rPr sz="1100" spc="-65" dirty="0">
                <a:solidFill>
                  <a:srgbClr val="22373A"/>
                </a:solidFill>
                <a:latin typeface="Tahoma"/>
                <a:cs typeface="Tahoma"/>
              </a:rPr>
              <a:t>means</a:t>
            </a:r>
            <a:r>
              <a:rPr sz="1100" dirty="0">
                <a:solidFill>
                  <a:srgbClr val="22373A"/>
                </a:solidFill>
                <a:latin typeface="Tahoma"/>
                <a:cs typeface="Tahoma"/>
              </a:rPr>
              <a:t> that</a:t>
            </a:r>
            <a:r>
              <a:rPr sz="1100" spc="-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35" dirty="0">
                <a:solidFill>
                  <a:srgbClr val="22373A"/>
                </a:solidFill>
                <a:latin typeface="Tahoma"/>
                <a:cs typeface="Tahoma"/>
              </a:rPr>
              <a:t>expect</a:t>
            </a:r>
            <a:r>
              <a:rPr sz="1100" dirty="0">
                <a:solidFill>
                  <a:srgbClr val="22373A"/>
                </a:solidFill>
                <a:latin typeface="Tahoma"/>
                <a:cs typeface="Tahoma"/>
              </a:rPr>
              <a:t> </a:t>
            </a:r>
            <a:r>
              <a:rPr sz="1100" spc="-100" dirty="0">
                <a:solidFill>
                  <a:srgbClr val="22373A"/>
                </a:solidFill>
                <a:latin typeface="Tahoma"/>
                <a:cs typeface="Tahoma"/>
              </a:rPr>
              <a:t>95%</a:t>
            </a:r>
            <a:r>
              <a:rPr sz="1100" spc="15" dirty="0">
                <a:solidFill>
                  <a:srgbClr val="22373A"/>
                </a:solidFill>
                <a:latin typeface="Tahoma"/>
                <a:cs typeface="Tahoma"/>
              </a:rPr>
              <a:t> </a:t>
            </a:r>
            <a:r>
              <a:rPr sz="1100" dirty="0">
                <a:solidFill>
                  <a:srgbClr val="22373A"/>
                </a:solidFill>
                <a:latin typeface="Tahoma"/>
                <a:cs typeface="Tahoma"/>
              </a:rPr>
              <a:t>of</a:t>
            </a:r>
            <a:r>
              <a:rPr sz="1100" spc="-5" dirty="0">
                <a:solidFill>
                  <a:srgbClr val="22373A"/>
                </a:solidFill>
                <a:latin typeface="Tahoma"/>
                <a:cs typeface="Tahoma"/>
              </a:rPr>
              <a:t> </a:t>
            </a:r>
            <a:r>
              <a:rPr sz="1100" spc="-45" dirty="0">
                <a:solidFill>
                  <a:srgbClr val="22373A"/>
                </a:solidFill>
                <a:latin typeface="Tahoma"/>
                <a:cs typeface="Tahoma"/>
              </a:rPr>
              <a:t>universities</a:t>
            </a:r>
            <a:r>
              <a:rPr sz="1100" spc="-5" dirty="0">
                <a:solidFill>
                  <a:srgbClr val="22373A"/>
                </a:solidFill>
                <a:latin typeface="Tahoma"/>
                <a:cs typeface="Tahoma"/>
              </a:rPr>
              <a:t> </a:t>
            </a:r>
            <a:r>
              <a:rPr sz="1100" dirty="0">
                <a:solidFill>
                  <a:srgbClr val="22373A"/>
                </a:solidFill>
                <a:latin typeface="Tahoma"/>
                <a:cs typeface="Tahoma"/>
              </a:rPr>
              <a:t>to</a:t>
            </a:r>
            <a:r>
              <a:rPr sz="1100" spc="-5" dirty="0">
                <a:solidFill>
                  <a:srgbClr val="22373A"/>
                </a:solidFill>
                <a:latin typeface="Tahoma"/>
                <a:cs typeface="Tahoma"/>
              </a:rPr>
              <a:t> </a:t>
            </a:r>
            <a:r>
              <a:rPr sz="1100" spc="-20" dirty="0">
                <a:solidFill>
                  <a:srgbClr val="22373A"/>
                </a:solidFill>
                <a:latin typeface="Tahoma"/>
                <a:cs typeface="Tahoma"/>
              </a:rPr>
              <a:t>have </a:t>
            </a:r>
            <a:r>
              <a:rPr sz="1100" spc="-70" dirty="0">
                <a:solidFill>
                  <a:srgbClr val="22373A"/>
                </a:solidFill>
                <a:latin typeface="Tahoma"/>
                <a:cs typeface="Tahoma"/>
              </a:rPr>
              <a:t>between</a:t>
            </a:r>
            <a:r>
              <a:rPr sz="1100" spc="-10" dirty="0">
                <a:solidFill>
                  <a:srgbClr val="22373A"/>
                </a:solidFill>
                <a:latin typeface="Tahoma"/>
                <a:cs typeface="Tahoma"/>
              </a:rPr>
              <a:t> </a:t>
            </a:r>
            <a:r>
              <a:rPr sz="1100" spc="-50" dirty="0">
                <a:solidFill>
                  <a:srgbClr val="22373A"/>
                </a:solidFill>
                <a:latin typeface="Tahoma"/>
                <a:cs typeface="Tahoma"/>
              </a:rPr>
              <a:t>5000</a:t>
            </a:r>
            <a:r>
              <a:rPr sz="1100" spc="-5" dirty="0">
                <a:solidFill>
                  <a:srgbClr val="22373A"/>
                </a:solidFill>
                <a:latin typeface="Tahoma"/>
                <a:cs typeface="Tahoma"/>
              </a:rPr>
              <a:t> </a:t>
            </a:r>
            <a:r>
              <a:rPr sz="1100" spc="-40" dirty="0">
                <a:solidFill>
                  <a:srgbClr val="22373A"/>
                </a:solidFill>
                <a:latin typeface="Tahoma"/>
                <a:cs typeface="Tahoma"/>
              </a:rPr>
              <a:t>and</a:t>
            </a:r>
            <a:r>
              <a:rPr sz="1100" spc="-15" dirty="0">
                <a:solidFill>
                  <a:srgbClr val="22373A"/>
                </a:solidFill>
                <a:latin typeface="Tahoma"/>
                <a:cs typeface="Tahoma"/>
              </a:rPr>
              <a:t> </a:t>
            </a:r>
            <a:r>
              <a:rPr sz="1100" spc="-55" dirty="0">
                <a:solidFill>
                  <a:srgbClr val="22373A"/>
                </a:solidFill>
                <a:latin typeface="Tahoma"/>
                <a:cs typeface="Tahoma"/>
              </a:rPr>
              <a:t>25000</a:t>
            </a:r>
            <a:r>
              <a:rPr sz="1100" spc="-10" dirty="0">
                <a:solidFill>
                  <a:srgbClr val="22373A"/>
                </a:solidFill>
                <a:latin typeface="Tahoma"/>
                <a:cs typeface="Tahoma"/>
              </a:rPr>
              <a:t> students.</a:t>
            </a:r>
            <a:endParaRPr sz="1100">
              <a:latin typeface="Tahoma"/>
              <a:cs typeface="Tahoma"/>
            </a:endParaRPr>
          </a:p>
          <a:p>
            <a:pPr marL="12700">
              <a:lnSpc>
                <a:spcPct val="100000"/>
              </a:lnSpc>
              <a:spcBef>
                <a:spcPts val="920"/>
              </a:spcBef>
            </a:pPr>
            <a:r>
              <a:rPr sz="1100" spc="-90" dirty="0">
                <a:solidFill>
                  <a:srgbClr val="22373A"/>
                </a:solidFill>
                <a:latin typeface="Tahoma"/>
                <a:cs typeface="Tahoma"/>
              </a:rPr>
              <a:t>Is</a:t>
            </a:r>
            <a:r>
              <a:rPr sz="1100" dirty="0">
                <a:solidFill>
                  <a:srgbClr val="22373A"/>
                </a:solidFill>
                <a:latin typeface="Tahoma"/>
                <a:cs typeface="Tahoma"/>
              </a:rPr>
              <a:t> this</a:t>
            </a:r>
            <a:r>
              <a:rPr sz="1100" spc="-75" dirty="0">
                <a:solidFill>
                  <a:srgbClr val="22373A"/>
                </a:solidFill>
                <a:latin typeface="Tahoma"/>
                <a:cs typeface="Tahoma"/>
              </a:rPr>
              <a:t> </a:t>
            </a:r>
            <a:r>
              <a:rPr sz="1100" spc="-10" dirty="0">
                <a:solidFill>
                  <a:srgbClr val="22373A"/>
                </a:solidFill>
                <a:latin typeface="Tahoma"/>
                <a:cs typeface="Tahoma"/>
              </a:rPr>
              <a:t>plausible?</a:t>
            </a:r>
            <a:endParaRPr sz="1100">
              <a:latin typeface="Tahoma"/>
              <a:cs typeface="Tahoma"/>
            </a:endParaRPr>
          </a:p>
          <a:p>
            <a:pPr marL="12700" marR="983615">
              <a:lnSpc>
                <a:spcPct val="169400"/>
              </a:lnSpc>
            </a:pPr>
            <a:r>
              <a:rPr sz="1100" dirty="0">
                <a:solidFill>
                  <a:srgbClr val="22373A"/>
                </a:solidFill>
                <a:latin typeface="Tahoma"/>
                <a:cs typeface="Tahoma"/>
              </a:rPr>
              <a:t>So</a:t>
            </a:r>
            <a:r>
              <a:rPr sz="1100" spc="-65" dirty="0">
                <a:solidFill>
                  <a:srgbClr val="22373A"/>
                </a:solidFill>
                <a:latin typeface="Tahoma"/>
                <a:cs typeface="Tahoma"/>
              </a:rPr>
              <a:t> </a:t>
            </a:r>
            <a:r>
              <a:rPr sz="1100" spc="-55" dirty="0">
                <a:solidFill>
                  <a:srgbClr val="22373A"/>
                </a:solidFill>
                <a:latin typeface="Tahoma"/>
                <a:cs typeface="Tahoma"/>
              </a:rPr>
              <a:t>perhaps</a:t>
            </a:r>
            <a:r>
              <a:rPr sz="1100" spc="-5" dirty="0">
                <a:solidFill>
                  <a:srgbClr val="22373A"/>
                </a:solidFill>
                <a:latin typeface="Tahoma"/>
                <a:cs typeface="Tahoma"/>
              </a:rPr>
              <a:t> </a:t>
            </a:r>
            <a:r>
              <a:rPr sz="1100" i="1" spc="-85" dirty="0">
                <a:solidFill>
                  <a:srgbClr val="22373A"/>
                </a:solidFill>
                <a:latin typeface="Verdana"/>
                <a:cs typeface="Verdana"/>
              </a:rPr>
              <a:t>σ</a:t>
            </a:r>
            <a:r>
              <a:rPr sz="1100" i="1" spc="-45" dirty="0">
                <a:solidFill>
                  <a:srgbClr val="22373A"/>
                </a:solidFill>
                <a:latin typeface="Verdana"/>
                <a:cs typeface="Verdana"/>
              </a:rPr>
              <a:t> </a:t>
            </a:r>
            <a:r>
              <a:rPr sz="1100" i="1" spc="-40" dirty="0">
                <a:solidFill>
                  <a:srgbClr val="22373A"/>
                </a:solidFill>
                <a:latin typeface="Meiryo"/>
                <a:cs typeface="Meiryo"/>
              </a:rPr>
              <a:t>∼</a:t>
            </a:r>
            <a:r>
              <a:rPr sz="1100" i="1" spc="-75" dirty="0">
                <a:solidFill>
                  <a:srgbClr val="22373A"/>
                </a:solidFill>
                <a:latin typeface="Meiryo"/>
                <a:cs typeface="Meiryo"/>
              </a:rPr>
              <a:t> </a:t>
            </a:r>
            <a:r>
              <a:rPr sz="1100" i="1" spc="-40" dirty="0">
                <a:solidFill>
                  <a:srgbClr val="22373A"/>
                </a:solidFill>
                <a:latin typeface="Arial"/>
                <a:cs typeface="Arial"/>
              </a:rPr>
              <a:t>U</a:t>
            </a:r>
            <a:r>
              <a:rPr sz="1100" spc="-40" dirty="0">
                <a:solidFill>
                  <a:srgbClr val="22373A"/>
                </a:solidFill>
                <a:latin typeface="Tahoma"/>
                <a:cs typeface="Tahoma"/>
              </a:rPr>
              <a:t>(0</a:t>
            </a:r>
            <a:r>
              <a:rPr sz="1100" i="1" spc="-40" dirty="0">
                <a:solidFill>
                  <a:srgbClr val="22373A"/>
                </a:solidFill>
                <a:latin typeface="Verdana"/>
                <a:cs typeface="Verdana"/>
              </a:rPr>
              <a:t>,</a:t>
            </a:r>
            <a:r>
              <a:rPr sz="1100" i="1" spc="-210" dirty="0">
                <a:solidFill>
                  <a:srgbClr val="22373A"/>
                </a:solidFill>
                <a:latin typeface="Verdana"/>
                <a:cs typeface="Verdana"/>
              </a:rPr>
              <a:t> </a:t>
            </a:r>
            <a:r>
              <a:rPr sz="1100" spc="-40" dirty="0">
                <a:solidFill>
                  <a:srgbClr val="22373A"/>
                </a:solidFill>
                <a:latin typeface="Tahoma"/>
                <a:cs typeface="Tahoma"/>
              </a:rPr>
              <a:t>10000)</a:t>
            </a:r>
            <a:r>
              <a:rPr sz="1100" spc="-10" dirty="0">
                <a:solidFill>
                  <a:srgbClr val="22373A"/>
                </a:solidFill>
                <a:latin typeface="Tahoma"/>
                <a:cs typeface="Tahoma"/>
              </a:rPr>
              <a:t> </a:t>
            </a:r>
            <a:r>
              <a:rPr sz="1100" dirty="0">
                <a:solidFill>
                  <a:srgbClr val="22373A"/>
                </a:solidFill>
                <a:latin typeface="Tahoma"/>
                <a:cs typeface="Tahoma"/>
              </a:rPr>
              <a:t>is</a:t>
            </a:r>
            <a:r>
              <a:rPr sz="1100" spc="-5" dirty="0">
                <a:solidFill>
                  <a:srgbClr val="22373A"/>
                </a:solidFill>
                <a:latin typeface="Tahoma"/>
                <a:cs typeface="Tahoma"/>
              </a:rPr>
              <a:t> </a:t>
            </a:r>
            <a:r>
              <a:rPr sz="1100" spc="-50" dirty="0">
                <a:solidFill>
                  <a:srgbClr val="22373A"/>
                </a:solidFill>
                <a:latin typeface="Tahoma"/>
                <a:cs typeface="Tahoma"/>
              </a:rPr>
              <a:t>reasonable? </a:t>
            </a:r>
            <a:r>
              <a:rPr sz="1100" dirty="0">
                <a:solidFill>
                  <a:srgbClr val="22373A"/>
                </a:solidFill>
                <a:latin typeface="Tahoma"/>
                <a:cs typeface="Tahoma"/>
              </a:rPr>
              <a:t>Can</a:t>
            </a:r>
            <a:r>
              <a:rPr sz="1100" spc="-85" dirty="0">
                <a:solidFill>
                  <a:srgbClr val="22373A"/>
                </a:solidFill>
                <a:latin typeface="Tahoma"/>
                <a:cs typeface="Tahoma"/>
              </a:rPr>
              <a:t> </a:t>
            </a:r>
            <a:r>
              <a:rPr sz="1100" spc="-45" dirty="0">
                <a:solidFill>
                  <a:srgbClr val="22373A"/>
                </a:solidFill>
                <a:latin typeface="Tahoma"/>
                <a:cs typeface="Tahoma"/>
              </a:rPr>
              <a:t>you</a:t>
            </a:r>
            <a:r>
              <a:rPr sz="1100" spc="-40" dirty="0">
                <a:solidFill>
                  <a:srgbClr val="22373A"/>
                </a:solidFill>
                <a:latin typeface="Tahoma"/>
                <a:cs typeface="Tahoma"/>
              </a:rPr>
              <a:t> </a:t>
            </a:r>
            <a:r>
              <a:rPr sz="1100" dirty="0">
                <a:solidFill>
                  <a:srgbClr val="22373A"/>
                </a:solidFill>
                <a:latin typeface="Tahoma"/>
                <a:cs typeface="Tahoma"/>
              </a:rPr>
              <a:t>think</a:t>
            </a:r>
            <a:r>
              <a:rPr sz="1100" spc="-55" dirty="0">
                <a:solidFill>
                  <a:srgbClr val="22373A"/>
                </a:solidFill>
                <a:latin typeface="Tahoma"/>
                <a:cs typeface="Tahoma"/>
              </a:rPr>
              <a:t> </a:t>
            </a:r>
            <a:r>
              <a:rPr sz="1100" dirty="0">
                <a:solidFill>
                  <a:srgbClr val="22373A"/>
                </a:solidFill>
                <a:latin typeface="Tahoma"/>
                <a:cs typeface="Tahoma"/>
              </a:rPr>
              <a:t>of</a:t>
            </a:r>
            <a:r>
              <a:rPr sz="1100" spc="-50" dirty="0">
                <a:solidFill>
                  <a:srgbClr val="22373A"/>
                </a:solidFill>
                <a:latin typeface="Tahoma"/>
                <a:cs typeface="Tahoma"/>
              </a:rPr>
              <a:t> </a:t>
            </a:r>
            <a:r>
              <a:rPr sz="1100" spc="-40" dirty="0">
                <a:solidFill>
                  <a:srgbClr val="22373A"/>
                </a:solidFill>
                <a:latin typeface="Tahoma"/>
                <a:cs typeface="Tahoma"/>
              </a:rPr>
              <a:t>any</a:t>
            </a:r>
            <a:r>
              <a:rPr sz="1100" spc="-50" dirty="0">
                <a:solidFill>
                  <a:srgbClr val="22373A"/>
                </a:solidFill>
                <a:latin typeface="Tahoma"/>
                <a:cs typeface="Tahoma"/>
              </a:rPr>
              <a:t> </a:t>
            </a:r>
            <a:r>
              <a:rPr sz="1100" spc="-10" dirty="0">
                <a:solidFill>
                  <a:srgbClr val="22373A"/>
                </a:solidFill>
                <a:latin typeface="Tahoma"/>
                <a:cs typeface="Tahoma"/>
              </a:rPr>
              <a:t>problems?</a:t>
            </a:r>
            <a:endParaRPr sz="1100">
              <a:latin typeface="Tahoma"/>
              <a:cs typeface="Tahoma"/>
            </a:endParaRPr>
          </a:p>
        </p:txBody>
      </p:sp>
    </p:spTree>
  </p:cSld>
  <p:clrMapOvr>
    <a:masterClrMapping/>
  </p:clrMapOvr>
  <p:transition>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3698875" cy="207645"/>
          </a:xfrm>
          <a:prstGeom prst="rect">
            <a:avLst/>
          </a:prstGeom>
        </p:spPr>
        <p:txBody>
          <a:bodyPr vert="horz" wrap="square" lIns="0" tIns="12065" rIns="0" bIns="0" rtlCol="0">
            <a:spAutoFit/>
          </a:bodyPr>
          <a:lstStyle/>
          <a:p>
            <a:pPr marL="12700">
              <a:lnSpc>
                <a:spcPct val="100000"/>
              </a:lnSpc>
              <a:spcBef>
                <a:spcPts val="95"/>
              </a:spcBef>
            </a:pPr>
            <a:r>
              <a:rPr sz="1200" b="1" spc="-45" dirty="0">
                <a:solidFill>
                  <a:srgbClr val="F9F9F9"/>
                </a:solidFill>
                <a:latin typeface="Arial"/>
                <a:cs typeface="Arial"/>
              </a:rPr>
              <a:t>Comparing</a:t>
            </a:r>
            <a:r>
              <a:rPr sz="1200" b="1" spc="20" dirty="0">
                <a:solidFill>
                  <a:srgbClr val="F9F9F9"/>
                </a:solidFill>
                <a:latin typeface="Arial"/>
                <a:cs typeface="Arial"/>
              </a:rPr>
              <a:t> </a:t>
            </a:r>
            <a:r>
              <a:rPr sz="1200" b="1" dirty="0">
                <a:solidFill>
                  <a:srgbClr val="F9F9F9"/>
                </a:solidFill>
                <a:latin typeface="Arial"/>
                <a:cs typeface="Arial"/>
              </a:rPr>
              <a:t>my</a:t>
            </a:r>
            <a:r>
              <a:rPr sz="1200" b="1" spc="20" dirty="0">
                <a:solidFill>
                  <a:srgbClr val="F9F9F9"/>
                </a:solidFill>
                <a:latin typeface="Arial"/>
                <a:cs typeface="Arial"/>
              </a:rPr>
              <a:t> </a:t>
            </a:r>
            <a:r>
              <a:rPr sz="1200" b="1" spc="-40" dirty="0">
                <a:solidFill>
                  <a:srgbClr val="F9F9F9"/>
                </a:solidFill>
                <a:latin typeface="Arial"/>
                <a:cs typeface="Arial"/>
              </a:rPr>
              <a:t>prior</a:t>
            </a:r>
            <a:r>
              <a:rPr sz="1200" b="1" spc="15" dirty="0">
                <a:solidFill>
                  <a:srgbClr val="F9F9F9"/>
                </a:solidFill>
                <a:latin typeface="Arial"/>
                <a:cs typeface="Arial"/>
              </a:rPr>
              <a:t> </a:t>
            </a:r>
            <a:r>
              <a:rPr sz="1200" b="1" dirty="0">
                <a:solidFill>
                  <a:srgbClr val="F9F9F9"/>
                </a:solidFill>
                <a:latin typeface="Arial"/>
                <a:cs typeface="Arial"/>
              </a:rPr>
              <a:t>of</a:t>
            </a:r>
            <a:r>
              <a:rPr sz="1200" b="1" spc="25" dirty="0">
                <a:solidFill>
                  <a:srgbClr val="F9F9F9"/>
                </a:solidFill>
                <a:latin typeface="Arial"/>
                <a:cs typeface="Arial"/>
              </a:rPr>
              <a:t> </a:t>
            </a:r>
            <a:r>
              <a:rPr sz="1200" b="1" dirty="0">
                <a:solidFill>
                  <a:srgbClr val="F9F9F9"/>
                </a:solidFill>
                <a:latin typeface="Arial"/>
                <a:cs typeface="Arial"/>
              </a:rPr>
              <a:t>the</a:t>
            </a:r>
            <a:r>
              <a:rPr sz="1200" b="1" spc="20" dirty="0">
                <a:solidFill>
                  <a:srgbClr val="F9F9F9"/>
                </a:solidFill>
                <a:latin typeface="Arial"/>
                <a:cs typeface="Arial"/>
              </a:rPr>
              <a:t> </a:t>
            </a:r>
            <a:r>
              <a:rPr sz="1200" b="1" spc="-30" dirty="0">
                <a:solidFill>
                  <a:srgbClr val="F9F9F9"/>
                </a:solidFill>
                <a:latin typeface="Arial"/>
                <a:cs typeface="Arial"/>
              </a:rPr>
              <a:t>mean</a:t>
            </a:r>
            <a:r>
              <a:rPr sz="1200" b="1" spc="15" dirty="0">
                <a:solidFill>
                  <a:srgbClr val="F9F9F9"/>
                </a:solidFill>
                <a:latin typeface="Arial"/>
                <a:cs typeface="Arial"/>
              </a:rPr>
              <a:t> </a:t>
            </a:r>
            <a:r>
              <a:rPr sz="1200" b="1" dirty="0">
                <a:solidFill>
                  <a:srgbClr val="F9F9F9"/>
                </a:solidFill>
                <a:latin typeface="Arial"/>
                <a:cs typeface="Arial"/>
              </a:rPr>
              <a:t>to</a:t>
            </a:r>
            <a:r>
              <a:rPr sz="1200" b="1" spc="20" dirty="0">
                <a:solidFill>
                  <a:srgbClr val="F9F9F9"/>
                </a:solidFill>
                <a:latin typeface="Arial"/>
                <a:cs typeface="Arial"/>
              </a:rPr>
              <a:t> </a:t>
            </a:r>
            <a:r>
              <a:rPr sz="1200" b="1" spc="-60" dirty="0">
                <a:solidFill>
                  <a:srgbClr val="F9F9F9"/>
                </a:solidFill>
                <a:latin typeface="Arial"/>
                <a:cs typeface="Arial"/>
              </a:rPr>
              <a:t>some</a:t>
            </a:r>
            <a:r>
              <a:rPr sz="1200" b="1" spc="25" dirty="0">
                <a:solidFill>
                  <a:srgbClr val="F9F9F9"/>
                </a:solidFill>
                <a:latin typeface="Arial"/>
                <a:cs typeface="Arial"/>
              </a:rPr>
              <a:t> </a:t>
            </a:r>
            <a:r>
              <a:rPr sz="1200" b="1" spc="-10" dirty="0">
                <a:solidFill>
                  <a:srgbClr val="F9F9F9"/>
                </a:solidFill>
                <a:latin typeface="Arial"/>
                <a:cs typeface="Arial"/>
              </a:rPr>
              <a:t>datapoints</a:t>
            </a:r>
            <a:endParaRPr sz="1200">
              <a:latin typeface="Arial"/>
              <a:cs typeface="Arial"/>
            </a:endParaRPr>
          </a:p>
        </p:txBody>
      </p:sp>
      <p:grpSp>
        <p:nvGrpSpPr>
          <p:cNvPr id="4" name="object 4"/>
          <p:cNvGrpSpPr/>
          <p:nvPr/>
        </p:nvGrpSpPr>
        <p:grpSpPr>
          <a:xfrm>
            <a:off x="359994" y="423627"/>
            <a:ext cx="3888104" cy="2741930"/>
            <a:chOff x="359994" y="423627"/>
            <a:chExt cx="3888104" cy="2741930"/>
          </a:xfrm>
        </p:grpSpPr>
        <p:sp>
          <p:nvSpPr>
            <p:cNvPr id="5" name="object 5"/>
            <p:cNvSpPr/>
            <p:nvPr/>
          </p:nvSpPr>
          <p:spPr>
            <a:xfrm>
              <a:off x="359994" y="423627"/>
              <a:ext cx="3888104" cy="2741930"/>
            </a:xfrm>
            <a:custGeom>
              <a:avLst/>
              <a:gdLst/>
              <a:ahLst/>
              <a:cxnLst/>
              <a:rect l="l" t="t" r="r" b="b"/>
              <a:pathLst>
                <a:path w="3888104" h="2741930">
                  <a:moveTo>
                    <a:pt x="3888005" y="0"/>
                  </a:moveTo>
                  <a:lnTo>
                    <a:pt x="0" y="0"/>
                  </a:lnTo>
                  <a:lnTo>
                    <a:pt x="0" y="2741542"/>
                  </a:lnTo>
                  <a:lnTo>
                    <a:pt x="3888005" y="2741542"/>
                  </a:lnTo>
                  <a:lnTo>
                    <a:pt x="3888005" y="0"/>
                  </a:lnTo>
                  <a:close/>
                </a:path>
              </a:pathLst>
            </a:custGeom>
            <a:solidFill>
              <a:srgbClr val="FFFFFF"/>
            </a:solidFill>
          </p:spPr>
          <p:txBody>
            <a:bodyPr wrap="square" lIns="0" tIns="0" rIns="0" bIns="0" rtlCol="0"/>
            <a:lstStyle/>
            <a:p>
              <a:endParaRPr/>
            </a:p>
          </p:txBody>
        </p:sp>
        <p:pic>
          <p:nvPicPr>
            <p:cNvPr id="6" name="object 6"/>
            <p:cNvPicPr/>
            <p:nvPr/>
          </p:nvPicPr>
          <p:blipFill>
            <a:blip r:embed="rId2" cstate="print"/>
            <a:stretch>
              <a:fillRect/>
            </a:stretch>
          </p:blipFill>
          <p:spPr>
            <a:xfrm>
              <a:off x="768428" y="540793"/>
              <a:ext cx="2806952" cy="2355289"/>
            </a:xfrm>
            <a:prstGeom prst="rect">
              <a:avLst/>
            </a:prstGeom>
          </p:spPr>
        </p:pic>
      </p:grpSp>
      <p:sp>
        <p:nvSpPr>
          <p:cNvPr id="7" name="object 7"/>
          <p:cNvSpPr txBox="1"/>
          <p:nvPr/>
        </p:nvSpPr>
        <p:spPr>
          <a:xfrm>
            <a:off x="327477" y="1690480"/>
            <a:ext cx="93980" cy="55880"/>
          </a:xfrm>
          <a:prstGeom prst="rect">
            <a:avLst/>
          </a:prstGeom>
        </p:spPr>
        <p:txBody>
          <a:bodyPr vert="vert270" wrap="square" lIns="0" tIns="10795" rIns="0" bIns="0" rtlCol="0">
            <a:spAutoFit/>
          </a:bodyPr>
          <a:lstStyle/>
          <a:p>
            <a:pPr marL="12700">
              <a:lnSpc>
                <a:spcPct val="100000"/>
              </a:lnSpc>
              <a:spcBef>
                <a:spcPts val="85"/>
              </a:spcBef>
            </a:pPr>
            <a:r>
              <a:rPr sz="450" dirty="0">
                <a:latin typeface="Arial"/>
                <a:cs typeface="Arial"/>
              </a:rPr>
              <a:t>y</a:t>
            </a:r>
            <a:endParaRPr sz="450">
              <a:latin typeface="Arial"/>
              <a:cs typeface="Arial"/>
            </a:endParaRPr>
          </a:p>
        </p:txBody>
      </p:sp>
      <p:graphicFrame>
        <p:nvGraphicFramePr>
          <p:cNvPr id="8" name="object 8"/>
          <p:cNvGraphicFramePr>
            <a:graphicFrameLocks noGrp="1"/>
          </p:cNvGraphicFramePr>
          <p:nvPr/>
        </p:nvGraphicFramePr>
        <p:xfrm>
          <a:off x="359994" y="423322"/>
          <a:ext cx="3897623" cy="2765425"/>
        </p:xfrm>
        <a:graphic>
          <a:graphicData uri="http://schemas.openxmlformats.org/drawingml/2006/table">
            <a:tbl>
              <a:tblPr firstRow="1" bandRow="1">
                <a:tableStyleId>{2D5ABB26-0587-4C30-8999-92F81FD0307C}</a:tableStyleId>
              </a:tblPr>
              <a:tblGrid>
                <a:gridCol w="271145">
                  <a:extLst>
                    <a:ext uri="{9D8B030D-6E8A-4147-A177-3AD203B41FA5}">
                      <a16:colId xmlns:a16="http://schemas.microsoft.com/office/drawing/2014/main" val="20000"/>
                    </a:ext>
                  </a:extLst>
                </a:gridCol>
                <a:gridCol w="139700">
                  <a:extLst>
                    <a:ext uri="{9D8B030D-6E8A-4147-A177-3AD203B41FA5}">
                      <a16:colId xmlns:a16="http://schemas.microsoft.com/office/drawing/2014/main" val="20001"/>
                    </a:ext>
                  </a:extLst>
                </a:gridCol>
                <a:gridCol w="194310">
                  <a:extLst>
                    <a:ext uri="{9D8B030D-6E8A-4147-A177-3AD203B41FA5}">
                      <a16:colId xmlns:a16="http://schemas.microsoft.com/office/drawing/2014/main" val="20002"/>
                    </a:ext>
                  </a:extLst>
                </a:gridCol>
                <a:gridCol w="365759">
                  <a:extLst>
                    <a:ext uri="{9D8B030D-6E8A-4147-A177-3AD203B41FA5}">
                      <a16:colId xmlns:a16="http://schemas.microsoft.com/office/drawing/2014/main" val="20003"/>
                    </a:ext>
                  </a:extLst>
                </a:gridCol>
                <a:gridCol w="229870">
                  <a:extLst>
                    <a:ext uri="{9D8B030D-6E8A-4147-A177-3AD203B41FA5}">
                      <a16:colId xmlns:a16="http://schemas.microsoft.com/office/drawing/2014/main" val="20004"/>
                    </a:ext>
                  </a:extLst>
                </a:gridCol>
                <a:gridCol w="324484">
                  <a:extLst>
                    <a:ext uri="{9D8B030D-6E8A-4147-A177-3AD203B41FA5}">
                      <a16:colId xmlns:a16="http://schemas.microsoft.com/office/drawing/2014/main" val="20005"/>
                    </a:ext>
                  </a:extLst>
                </a:gridCol>
                <a:gridCol w="102234">
                  <a:extLst>
                    <a:ext uri="{9D8B030D-6E8A-4147-A177-3AD203B41FA5}">
                      <a16:colId xmlns:a16="http://schemas.microsoft.com/office/drawing/2014/main" val="20006"/>
                    </a:ext>
                  </a:extLst>
                </a:gridCol>
                <a:gridCol w="464184">
                  <a:extLst>
                    <a:ext uri="{9D8B030D-6E8A-4147-A177-3AD203B41FA5}">
                      <a16:colId xmlns:a16="http://schemas.microsoft.com/office/drawing/2014/main" val="20007"/>
                    </a:ext>
                  </a:extLst>
                </a:gridCol>
                <a:gridCol w="560069">
                  <a:extLst>
                    <a:ext uri="{9D8B030D-6E8A-4147-A177-3AD203B41FA5}">
                      <a16:colId xmlns:a16="http://schemas.microsoft.com/office/drawing/2014/main" val="20008"/>
                    </a:ext>
                  </a:extLst>
                </a:gridCol>
                <a:gridCol w="207644">
                  <a:extLst>
                    <a:ext uri="{9D8B030D-6E8A-4147-A177-3AD203B41FA5}">
                      <a16:colId xmlns:a16="http://schemas.microsoft.com/office/drawing/2014/main" val="20009"/>
                    </a:ext>
                  </a:extLst>
                </a:gridCol>
                <a:gridCol w="352425">
                  <a:extLst>
                    <a:ext uri="{9D8B030D-6E8A-4147-A177-3AD203B41FA5}">
                      <a16:colId xmlns:a16="http://schemas.microsoft.com/office/drawing/2014/main" val="20010"/>
                    </a:ext>
                  </a:extLst>
                </a:gridCol>
                <a:gridCol w="140335">
                  <a:extLst>
                    <a:ext uri="{9D8B030D-6E8A-4147-A177-3AD203B41FA5}">
                      <a16:colId xmlns:a16="http://schemas.microsoft.com/office/drawing/2014/main" val="20011"/>
                    </a:ext>
                  </a:extLst>
                </a:gridCol>
                <a:gridCol w="545464">
                  <a:extLst>
                    <a:ext uri="{9D8B030D-6E8A-4147-A177-3AD203B41FA5}">
                      <a16:colId xmlns:a16="http://schemas.microsoft.com/office/drawing/2014/main" val="20012"/>
                    </a:ext>
                  </a:extLst>
                </a:gridCol>
              </a:tblGrid>
              <a:tr h="258445">
                <a:tc rowSpan="8">
                  <a:txBody>
                    <a:bodyPr/>
                    <a:lstStyle/>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spcBef>
                          <a:spcPts val="50"/>
                        </a:spcBef>
                      </a:pPr>
                      <a:endParaRPr sz="300">
                        <a:latin typeface="Times New Roman"/>
                        <a:cs typeface="Times New Roman"/>
                      </a:endParaRPr>
                    </a:p>
                    <a:p>
                      <a:pPr marL="63500">
                        <a:lnSpc>
                          <a:spcPct val="100000"/>
                        </a:lnSpc>
                      </a:pPr>
                      <a:r>
                        <a:rPr sz="400" spc="-10" dirty="0">
                          <a:solidFill>
                            <a:srgbClr val="4D4D4D"/>
                          </a:solidFill>
                          <a:latin typeface="Arial"/>
                          <a:cs typeface="Arial"/>
                        </a:rPr>
                        <a:t>0.00015</a:t>
                      </a:r>
                      <a:endParaRPr sz="400">
                        <a:latin typeface="Arial"/>
                        <a:cs typeface="Arial"/>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marL="63500">
                        <a:lnSpc>
                          <a:spcPct val="100000"/>
                        </a:lnSpc>
                        <a:spcBef>
                          <a:spcPts val="254"/>
                        </a:spcBef>
                      </a:pPr>
                      <a:r>
                        <a:rPr sz="400" spc="-10" dirty="0">
                          <a:solidFill>
                            <a:srgbClr val="4D4D4D"/>
                          </a:solidFill>
                          <a:latin typeface="Arial"/>
                          <a:cs typeface="Arial"/>
                        </a:rPr>
                        <a:t>0.00010</a:t>
                      </a:r>
                      <a:endParaRPr sz="400">
                        <a:latin typeface="Arial"/>
                        <a:cs typeface="Arial"/>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marL="63500">
                        <a:lnSpc>
                          <a:spcPct val="100000"/>
                        </a:lnSpc>
                        <a:spcBef>
                          <a:spcPts val="259"/>
                        </a:spcBef>
                      </a:pPr>
                      <a:r>
                        <a:rPr sz="400" spc="-10" dirty="0">
                          <a:solidFill>
                            <a:srgbClr val="4D4D4D"/>
                          </a:solidFill>
                          <a:latin typeface="Arial"/>
                          <a:cs typeface="Arial"/>
                        </a:rPr>
                        <a:t>0.00005</a:t>
                      </a:r>
                      <a:endParaRPr sz="400">
                        <a:latin typeface="Arial"/>
                        <a:cs typeface="Arial"/>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a:lnSpc>
                          <a:spcPct val="100000"/>
                        </a:lnSpc>
                      </a:pPr>
                      <a:endParaRPr sz="400">
                        <a:latin typeface="Times New Roman"/>
                        <a:cs typeface="Times New Roman"/>
                      </a:endParaRPr>
                    </a:p>
                    <a:p>
                      <a:pPr marL="63500">
                        <a:lnSpc>
                          <a:spcPct val="100000"/>
                        </a:lnSpc>
                        <a:spcBef>
                          <a:spcPts val="254"/>
                        </a:spcBef>
                      </a:pPr>
                      <a:r>
                        <a:rPr sz="400" spc="-10" dirty="0">
                          <a:solidFill>
                            <a:srgbClr val="4D4D4D"/>
                          </a:solidFill>
                          <a:latin typeface="Arial"/>
                          <a:cs typeface="Arial"/>
                        </a:rPr>
                        <a:t>0.00000</a:t>
                      </a:r>
                      <a:endParaRPr sz="400">
                        <a:latin typeface="Arial"/>
                        <a:cs typeface="Arial"/>
                      </a:endParaRPr>
                    </a:p>
                  </a:txBody>
                  <a:tcPr marL="0" marR="0" marT="0" marB="0">
                    <a:lnR w="6350">
                      <a:solidFill>
                        <a:srgbClr val="333333"/>
                      </a:solidFill>
                      <a:prstDash val="solid"/>
                    </a:lnR>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333333"/>
                      </a:solidFill>
                      <a:prstDash val="solid"/>
                    </a:lnL>
                    <a:lnR w="3175">
                      <a:solidFill>
                        <a:srgbClr val="EBEBEB"/>
                      </a:solidFill>
                      <a:prstDash val="solid"/>
                    </a:lnR>
                    <a:lnT w="6350">
                      <a:solidFill>
                        <a:srgbClr val="333333"/>
                      </a:solidFill>
                      <a:prstDash val="solid"/>
                    </a:lnT>
                    <a:lnB w="6350">
                      <a:solidFill>
                        <a:srgbClr val="EBEBEB"/>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A3A500"/>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A3A500"/>
                      </a:solidFill>
                      <a:prstDash val="solid"/>
                    </a:lnL>
                    <a:lnR w="6350">
                      <a:solidFill>
                        <a:srgbClr val="EBEBEB"/>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00BF7D"/>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F7D"/>
                      </a:solidFill>
                      <a:prstDash val="solid"/>
                    </a:lnL>
                    <a:lnR w="6350">
                      <a:solidFill>
                        <a:srgbClr val="E76BF3"/>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76BF3"/>
                      </a:solidFill>
                      <a:prstDash val="solid"/>
                    </a:lnL>
                    <a:lnR w="6350">
                      <a:solidFill>
                        <a:srgbClr val="F8766D"/>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F8766D"/>
                      </a:solidFill>
                      <a:prstDash val="solid"/>
                    </a:lnL>
                    <a:lnR w="6350">
                      <a:solidFill>
                        <a:srgbClr val="EBEBEB"/>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00B0F6"/>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0F6"/>
                      </a:solidFill>
                      <a:prstDash val="solid"/>
                    </a:lnL>
                    <a:lnR w="6350">
                      <a:solidFill>
                        <a:srgbClr val="EBEBEB"/>
                      </a:solidFill>
                      <a:prstDash val="solid"/>
                    </a:lnR>
                    <a:lnT w="6350">
                      <a:solidFill>
                        <a:srgbClr val="333333"/>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333333"/>
                      </a:solidFill>
                      <a:prstDash val="solid"/>
                    </a:lnT>
                    <a:lnB w="6350">
                      <a:solidFill>
                        <a:srgbClr val="EBEBEB"/>
                      </a:solidFill>
                      <a:prstDash val="solid"/>
                    </a:lnB>
                    <a:solidFill>
                      <a:srgbClr val="FFFFFF"/>
                    </a:solidFill>
                  </a:tcPr>
                </a:tc>
                <a:tc rowSpan="8">
                  <a:txBody>
                    <a:bodyPr/>
                    <a:lstStyle/>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R="3175">
                        <a:lnSpc>
                          <a:spcPct val="100000"/>
                        </a:lnSpc>
                      </a:pPr>
                      <a:endParaRPr sz="500">
                        <a:latin typeface="Times New Roman"/>
                        <a:cs typeface="Times New Roman"/>
                      </a:endParaRPr>
                    </a:p>
                    <a:p>
                      <a:pPr marL="90805" marR="3175">
                        <a:lnSpc>
                          <a:spcPct val="100000"/>
                        </a:lnSpc>
                        <a:spcBef>
                          <a:spcPts val="415"/>
                        </a:spcBef>
                      </a:pPr>
                      <a:r>
                        <a:rPr sz="450" spc="-10" dirty="0">
                          <a:latin typeface="Arial"/>
                          <a:cs typeface="Arial"/>
                        </a:rPr>
                        <a:t>university</a:t>
                      </a:r>
                      <a:endParaRPr sz="450">
                        <a:latin typeface="Arial"/>
                        <a:cs typeface="Arial"/>
                      </a:endParaRPr>
                    </a:p>
                    <a:p>
                      <a:pPr marL="216535">
                        <a:lnSpc>
                          <a:spcPct val="157000"/>
                        </a:lnSpc>
                        <a:spcBef>
                          <a:spcPts val="50"/>
                        </a:spcBef>
                      </a:pPr>
                      <a:r>
                        <a:rPr sz="400" spc="-10" dirty="0">
                          <a:latin typeface="Arial"/>
                          <a:cs typeface="Arial"/>
                        </a:rPr>
                        <a:t>2018/19</a:t>
                      </a:r>
                      <a:r>
                        <a:rPr sz="400" spc="35" dirty="0">
                          <a:latin typeface="Arial"/>
                          <a:cs typeface="Arial"/>
                        </a:rPr>
                        <a:t> </a:t>
                      </a:r>
                      <a:r>
                        <a:rPr sz="400" spc="-20" dirty="0">
                          <a:latin typeface="Arial"/>
                          <a:cs typeface="Arial"/>
                        </a:rPr>
                        <a:t>Mean</a:t>
                      </a:r>
                      <a:r>
                        <a:rPr sz="400" spc="500" dirty="0">
                          <a:latin typeface="Arial"/>
                          <a:cs typeface="Arial"/>
                        </a:rPr>
                        <a:t> </a:t>
                      </a:r>
                      <a:r>
                        <a:rPr sz="400" spc="-10" dirty="0">
                          <a:latin typeface="Arial"/>
                          <a:cs typeface="Arial"/>
                        </a:rPr>
                        <a:t>Aberystwyth</a:t>
                      </a:r>
                      <a:r>
                        <a:rPr sz="400" spc="500" dirty="0">
                          <a:latin typeface="Arial"/>
                          <a:cs typeface="Arial"/>
                        </a:rPr>
                        <a:t> </a:t>
                      </a:r>
                      <a:r>
                        <a:rPr sz="400" spc="-10" dirty="0">
                          <a:latin typeface="Arial"/>
                          <a:cs typeface="Arial"/>
                        </a:rPr>
                        <a:t>Essex</a:t>
                      </a:r>
                      <a:r>
                        <a:rPr sz="400" spc="500" dirty="0">
                          <a:latin typeface="Arial"/>
                          <a:cs typeface="Arial"/>
                        </a:rPr>
                        <a:t> </a:t>
                      </a:r>
                      <a:r>
                        <a:rPr sz="400" spc="-10" dirty="0">
                          <a:latin typeface="Arial"/>
                          <a:cs typeface="Arial"/>
                        </a:rPr>
                        <a:t>Manchester</a:t>
                      </a:r>
                      <a:r>
                        <a:rPr sz="400" spc="500" dirty="0">
                          <a:latin typeface="Arial"/>
                          <a:cs typeface="Arial"/>
                        </a:rPr>
                        <a:t> </a:t>
                      </a:r>
                      <a:r>
                        <a:rPr sz="400" spc="-10" dirty="0">
                          <a:latin typeface="Arial"/>
                          <a:cs typeface="Arial"/>
                        </a:rPr>
                        <a:t>Oxford</a:t>
                      </a:r>
                      <a:endParaRPr sz="400">
                        <a:latin typeface="Arial"/>
                        <a:cs typeface="Arial"/>
                      </a:endParaRPr>
                    </a:p>
                  </a:txBody>
                  <a:tcPr marL="0" marR="0" marT="0" marB="0">
                    <a:lnL w="6350">
                      <a:solidFill>
                        <a:srgbClr val="333333"/>
                      </a:solidFill>
                      <a:prstDash val="solid"/>
                    </a:lnL>
                    <a:solidFill>
                      <a:srgbClr val="FFFFFF"/>
                    </a:solidFill>
                  </a:tcPr>
                </a:tc>
                <a:extLst>
                  <a:ext uri="{0D108BD9-81ED-4DB2-BD59-A6C34878D82A}">
                    <a16:rowId xmlns:a16="http://schemas.microsoft.com/office/drawing/2014/main" val="10000"/>
                  </a:ext>
                </a:extLst>
              </a:tr>
              <a:tr h="367665">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333333"/>
                      </a:solidFill>
                      <a:prstDash val="solid"/>
                    </a:lnL>
                    <a:lnR w="3175">
                      <a:solidFill>
                        <a:srgbClr val="EBEBEB"/>
                      </a:solidFill>
                      <a:prstDash val="solid"/>
                    </a:lnR>
                    <a:lnT w="6350">
                      <a:solidFill>
                        <a:srgbClr val="EBEBEB"/>
                      </a:solidFill>
                      <a:prstDash val="solid"/>
                    </a:lnT>
                    <a:lnB w="3175">
                      <a:solidFill>
                        <a:srgbClr val="EBEBEB"/>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A3A500"/>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A3A500"/>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00BF7D"/>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F7D"/>
                      </a:solidFill>
                      <a:prstDash val="solid"/>
                    </a:lnL>
                    <a:lnR w="6350">
                      <a:solidFill>
                        <a:srgbClr val="E76BF3"/>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76BF3"/>
                      </a:solidFill>
                      <a:prstDash val="solid"/>
                    </a:lnL>
                    <a:lnR w="6350">
                      <a:solidFill>
                        <a:srgbClr val="F8766D"/>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F8766D"/>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00B0F6"/>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0F6"/>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EBEBEB"/>
                      </a:solidFill>
                      <a:prstDash val="solid"/>
                    </a:lnT>
                    <a:lnB w="3175">
                      <a:solidFill>
                        <a:srgbClr val="EBEBEB"/>
                      </a:solidFill>
                      <a:prstDash val="solid"/>
                    </a:lnB>
                    <a:solidFill>
                      <a:srgbClr val="FFFFFF"/>
                    </a:solidFill>
                  </a:tcPr>
                </a:tc>
                <a:tc vMerge="1">
                  <a:txBody>
                    <a:bodyPr/>
                    <a:lstStyle/>
                    <a:p>
                      <a:endParaRPr/>
                    </a:p>
                  </a:txBody>
                  <a:tcPr marL="0" marR="0" marT="0" marB="0">
                    <a:lnL w="6350">
                      <a:solidFill>
                        <a:srgbClr val="333333"/>
                      </a:solidFill>
                      <a:prstDash val="solid"/>
                    </a:lnL>
                    <a:solidFill>
                      <a:srgbClr val="FFFFFF"/>
                    </a:solidFill>
                  </a:tcPr>
                </a:tc>
                <a:extLst>
                  <a:ext uri="{0D108BD9-81ED-4DB2-BD59-A6C34878D82A}">
                    <a16:rowId xmlns:a16="http://schemas.microsoft.com/office/drawing/2014/main" val="10001"/>
                  </a:ext>
                </a:extLst>
              </a:tr>
              <a:tr h="367665">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333333"/>
                      </a:solidFill>
                      <a:prstDash val="solid"/>
                    </a:lnL>
                    <a:lnR w="3175">
                      <a:solidFill>
                        <a:srgbClr val="EBEBEB"/>
                      </a:solidFill>
                      <a:prstDash val="solid"/>
                    </a:lnR>
                    <a:lnT w="3175">
                      <a:solidFill>
                        <a:srgbClr val="EBEBEB"/>
                      </a:solidFill>
                      <a:prstDash val="solid"/>
                    </a:lnT>
                    <a:lnB w="6350">
                      <a:solidFill>
                        <a:srgbClr val="EBEBEB"/>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A3A500"/>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A3A500"/>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00BF7D"/>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F7D"/>
                      </a:solidFill>
                      <a:prstDash val="solid"/>
                    </a:lnL>
                    <a:lnR w="6350">
                      <a:solidFill>
                        <a:srgbClr val="E76BF3"/>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76BF3"/>
                      </a:solidFill>
                      <a:prstDash val="solid"/>
                    </a:lnL>
                    <a:lnR w="6350">
                      <a:solidFill>
                        <a:srgbClr val="F8766D"/>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F8766D"/>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00B0F6"/>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0F6"/>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333333"/>
                      </a:solidFill>
                      <a:prstDash val="solid"/>
                    </a:lnR>
                    <a:lnT w="3175">
                      <a:solidFill>
                        <a:srgbClr val="EBEBEB"/>
                      </a:solidFill>
                      <a:prstDash val="solid"/>
                    </a:lnT>
                    <a:lnB w="6350">
                      <a:solidFill>
                        <a:srgbClr val="EBEBEB"/>
                      </a:solidFill>
                      <a:prstDash val="solid"/>
                    </a:lnB>
                    <a:solidFill>
                      <a:srgbClr val="FFFFFF"/>
                    </a:solidFill>
                  </a:tcPr>
                </a:tc>
                <a:tc vMerge="1">
                  <a:txBody>
                    <a:bodyPr/>
                    <a:lstStyle/>
                    <a:p>
                      <a:endParaRPr/>
                    </a:p>
                  </a:txBody>
                  <a:tcPr marL="0" marR="0" marT="0" marB="0">
                    <a:lnL w="6350">
                      <a:solidFill>
                        <a:srgbClr val="333333"/>
                      </a:solidFill>
                      <a:prstDash val="solid"/>
                    </a:lnL>
                    <a:solidFill>
                      <a:srgbClr val="FFFFFF"/>
                    </a:solidFill>
                  </a:tcPr>
                </a:tc>
                <a:extLst>
                  <a:ext uri="{0D108BD9-81ED-4DB2-BD59-A6C34878D82A}">
                    <a16:rowId xmlns:a16="http://schemas.microsoft.com/office/drawing/2014/main" val="10002"/>
                  </a:ext>
                </a:extLst>
              </a:tr>
              <a:tr h="367665">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333333"/>
                      </a:solidFill>
                      <a:prstDash val="solid"/>
                    </a:lnL>
                    <a:lnR w="3175">
                      <a:solidFill>
                        <a:srgbClr val="EBEBEB"/>
                      </a:solidFill>
                      <a:prstDash val="solid"/>
                    </a:lnR>
                    <a:lnT w="6350">
                      <a:solidFill>
                        <a:srgbClr val="EBEBEB"/>
                      </a:solidFill>
                      <a:prstDash val="solid"/>
                    </a:lnT>
                    <a:lnB w="3175">
                      <a:solidFill>
                        <a:srgbClr val="EBEBEB"/>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A3A500"/>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A3A500"/>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00BF7D"/>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F7D"/>
                      </a:solidFill>
                      <a:prstDash val="solid"/>
                    </a:lnL>
                    <a:lnR w="6350">
                      <a:solidFill>
                        <a:srgbClr val="E76BF3"/>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76BF3"/>
                      </a:solidFill>
                      <a:prstDash val="solid"/>
                    </a:lnL>
                    <a:lnR w="6350">
                      <a:solidFill>
                        <a:srgbClr val="F8766D"/>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F8766D"/>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00B0F6"/>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0F6"/>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EBEBEB"/>
                      </a:solidFill>
                      <a:prstDash val="solid"/>
                    </a:lnT>
                    <a:lnB w="3175">
                      <a:solidFill>
                        <a:srgbClr val="EBEBEB"/>
                      </a:solidFill>
                      <a:prstDash val="solid"/>
                    </a:lnB>
                    <a:solidFill>
                      <a:srgbClr val="FFFFFF"/>
                    </a:solidFill>
                  </a:tcPr>
                </a:tc>
                <a:tc vMerge="1">
                  <a:txBody>
                    <a:bodyPr/>
                    <a:lstStyle/>
                    <a:p>
                      <a:endParaRPr/>
                    </a:p>
                  </a:txBody>
                  <a:tcPr marL="0" marR="0" marT="0" marB="0">
                    <a:lnL w="6350">
                      <a:solidFill>
                        <a:srgbClr val="333333"/>
                      </a:solidFill>
                      <a:prstDash val="solid"/>
                    </a:lnL>
                    <a:solidFill>
                      <a:srgbClr val="FFFFFF"/>
                    </a:solidFill>
                  </a:tcPr>
                </a:tc>
                <a:extLst>
                  <a:ext uri="{0D108BD9-81ED-4DB2-BD59-A6C34878D82A}">
                    <a16:rowId xmlns:a16="http://schemas.microsoft.com/office/drawing/2014/main" val="10003"/>
                  </a:ext>
                </a:extLst>
              </a:tr>
              <a:tr h="367665">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333333"/>
                      </a:solidFill>
                      <a:prstDash val="solid"/>
                    </a:lnL>
                    <a:lnR w="3175">
                      <a:solidFill>
                        <a:srgbClr val="EBEBEB"/>
                      </a:solidFill>
                      <a:prstDash val="solid"/>
                    </a:lnR>
                    <a:lnT w="3175">
                      <a:solidFill>
                        <a:srgbClr val="EBEBEB"/>
                      </a:solidFill>
                      <a:prstDash val="solid"/>
                    </a:lnT>
                    <a:lnB w="6350">
                      <a:solidFill>
                        <a:srgbClr val="EBEBEB"/>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A3A500"/>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A3A500"/>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00BF7D"/>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F7D"/>
                      </a:solidFill>
                      <a:prstDash val="solid"/>
                    </a:lnL>
                    <a:lnR w="6350">
                      <a:solidFill>
                        <a:srgbClr val="E76BF3"/>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76BF3"/>
                      </a:solidFill>
                      <a:prstDash val="solid"/>
                    </a:lnL>
                    <a:lnR w="6350">
                      <a:solidFill>
                        <a:srgbClr val="F8766D"/>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F8766D"/>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00B0F6"/>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0F6"/>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333333"/>
                      </a:solidFill>
                      <a:prstDash val="solid"/>
                    </a:lnR>
                    <a:lnT w="3175">
                      <a:solidFill>
                        <a:srgbClr val="EBEBEB"/>
                      </a:solidFill>
                      <a:prstDash val="solid"/>
                    </a:lnT>
                    <a:lnB w="6350">
                      <a:solidFill>
                        <a:srgbClr val="EBEBEB"/>
                      </a:solidFill>
                      <a:prstDash val="solid"/>
                    </a:lnB>
                    <a:solidFill>
                      <a:srgbClr val="FFFFFF"/>
                    </a:solidFill>
                  </a:tcPr>
                </a:tc>
                <a:tc vMerge="1">
                  <a:txBody>
                    <a:bodyPr/>
                    <a:lstStyle/>
                    <a:p>
                      <a:endParaRPr/>
                    </a:p>
                  </a:txBody>
                  <a:tcPr marL="0" marR="0" marT="0" marB="0">
                    <a:lnL w="6350">
                      <a:solidFill>
                        <a:srgbClr val="333333"/>
                      </a:solidFill>
                      <a:prstDash val="solid"/>
                    </a:lnL>
                    <a:solidFill>
                      <a:srgbClr val="FFFFFF"/>
                    </a:solidFill>
                  </a:tcPr>
                </a:tc>
                <a:extLst>
                  <a:ext uri="{0D108BD9-81ED-4DB2-BD59-A6C34878D82A}">
                    <a16:rowId xmlns:a16="http://schemas.microsoft.com/office/drawing/2014/main" val="10004"/>
                  </a:ext>
                </a:extLst>
              </a:tr>
              <a:tr h="367665">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333333"/>
                      </a:solidFill>
                      <a:prstDash val="solid"/>
                    </a:lnL>
                    <a:lnR w="3175">
                      <a:solidFill>
                        <a:srgbClr val="EBEBEB"/>
                      </a:solidFill>
                      <a:prstDash val="solid"/>
                    </a:lnR>
                    <a:lnT w="6350">
                      <a:solidFill>
                        <a:srgbClr val="EBEBEB"/>
                      </a:solidFill>
                      <a:prstDash val="solid"/>
                    </a:lnT>
                    <a:lnB w="3175">
                      <a:solidFill>
                        <a:srgbClr val="EBEBEB"/>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A3A500"/>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A3A500"/>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00BF7D"/>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F7D"/>
                      </a:solidFill>
                      <a:prstDash val="solid"/>
                    </a:lnL>
                    <a:lnR w="6350">
                      <a:solidFill>
                        <a:srgbClr val="E76BF3"/>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76BF3"/>
                      </a:solidFill>
                      <a:prstDash val="solid"/>
                    </a:lnL>
                    <a:lnR w="6350">
                      <a:solidFill>
                        <a:srgbClr val="F8766D"/>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F8766D"/>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00B0F6"/>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0F6"/>
                      </a:solidFill>
                      <a:prstDash val="solid"/>
                    </a:lnL>
                    <a:lnR w="6350">
                      <a:solidFill>
                        <a:srgbClr val="EBEBEB"/>
                      </a:solidFill>
                      <a:prstDash val="solid"/>
                    </a:lnR>
                    <a:lnT w="6350">
                      <a:solidFill>
                        <a:srgbClr val="EBEBEB"/>
                      </a:solidFill>
                      <a:prstDash val="solid"/>
                    </a:lnT>
                    <a:lnB w="3175">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EBEBEB"/>
                      </a:solidFill>
                      <a:prstDash val="solid"/>
                    </a:lnT>
                    <a:lnB w="3175">
                      <a:solidFill>
                        <a:srgbClr val="EBEBEB"/>
                      </a:solidFill>
                      <a:prstDash val="solid"/>
                    </a:lnB>
                    <a:solidFill>
                      <a:srgbClr val="FFFFFF"/>
                    </a:solidFill>
                  </a:tcPr>
                </a:tc>
                <a:tc vMerge="1">
                  <a:txBody>
                    <a:bodyPr/>
                    <a:lstStyle/>
                    <a:p>
                      <a:endParaRPr/>
                    </a:p>
                  </a:txBody>
                  <a:tcPr marL="0" marR="0" marT="0" marB="0">
                    <a:lnL w="6350">
                      <a:solidFill>
                        <a:srgbClr val="333333"/>
                      </a:solidFill>
                      <a:prstDash val="solid"/>
                    </a:lnL>
                    <a:solidFill>
                      <a:srgbClr val="FFFFFF"/>
                    </a:solidFill>
                  </a:tcPr>
                </a:tc>
                <a:extLst>
                  <a:ext uri="{0D108BD9-81ED-4DB2-BD59-A6C34878D82A}">
                    <a16:rowId xmlns:a16="http://schemas.microsoft.com/office/drawing/2014/main" val="10005"/>
                  </a:ext>
                </a:extLst>
              </a:tr>
              <a:tr h="367665">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333333"/>
                      </a:solidFill>
                      <a:prstDash val="solid"/>
                    </a:lnL>
                    <a:lnR w="3175">
                      <a:solidFill>
                        <a:srgbClr val="EBEBEB"/>
                      </a:solidFill>
                      <a:prstDash val="solid"/>
                    </a:lnR>
                    <a:lnT w="3175">
                      <a:solidFill>
                        <a:srgbClr val="EBEBEB"/>
                      </a:solidFill>
                      <a:prstDash val="solid"/>
                    </a:lnT>
                    <a:lnB w="6350">
                      <a:solidFill>
                        <a:srgbClr val="EBEBEB"/>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A3A500"/>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A3A500"/>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00BF7D"/>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F7D"/>
                      </a:solidFill>
                      <a:prstDash val="solid"/>
                    </a:lnL>
                    <a:lnR w="6350">
                      <a:solidFill>
                        <a:srgbClr val="E76BF3"/>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76BF3"/>
                      </a:solidFill>
                      <a:prstDash val="solid"/>
                    </a:lnL>
                    <a:lnR w="6350">
                      <a:solidFill>
                        <a:srgbClr val="F8766D"/>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F8766D"/>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3175">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00B0F6"/>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00B0F6"/>
                      </a:solidFill>
                      <a:prstDash val="solid"/>
                    </a:lnL>
                    <a:lnR w="6350">
                      <a:solidFill>
                        <a:srgbClr val="EBEBEB"/>
                      </a:solidFill>
                      <a:prstDash val="solid"/>
                    </a:lnR>
                    <a:lnT w="3175">
                      <a:solidFill>
                        <a:srgbClr val="EBEBEB"/>
                      </a:solidFill>
                      <a:prstDash val="solid"/>
                    </a:lnT>
                    <a:lnB w="6350">
                      <a:solidFill>
                        <a:srgbClr val="EBEBEB"/>
                      </a:solidFill>
                      <a:prstDash val="solid"/>
                    </a:lnB>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333333"/>
                      </a:solidFill>
                      <a:prstDash val="solid"/>
                    </a:lnR>
                    <a:lnT w="3175">
                      <a:solidFill>
                        <a:srgbClr val="EBEBEB"/>
                      </a:solidFill>
                      <a:prstDash val="solid"/>
                    </a:lnT>
                    <a:lnB w="6350">
                      <a:solidFill>
                        <a:srgbClr val="EBEBEB"/>
                      </a:solidFill>
                      <a:prstDash val="solid"/>
                    </a:lnB>
                    <a:solidFill>
                      <a:srgbClr val="FFFFFF"/>
                    </a:solidFill>
                  </a:tcPr>
                </a:tc>
                <a:tc vMerge="1">
                  <a:txBody>
                    <a:bodyPr/>
                    <a:lstStyle/>
                    <a:p>
                      <a:endParaRPr/>
                    </a:p>
                  </a:txBody>
                  <a:tcPr marL="0" marR="0" marT="0" marB="0">
                    <a:lnL w="6350">
                      <a:solidFill>
                        <a:srgbClr val="333333"/>
                      </a:solidFill>
                      <a:prstDash val="solid"/>
                    </a:lnL>
                    <a:solidFill>
                      <a:srgbClr val="FFFFFF"/>
                    </a:solidFill>
                  </a:tcPr>
                </a:tc>
                <a:extLst>
                  <a:ext uri="{0D108BD9-81ED-4DB2-BD59-A6C34878D82A}">
                    <a16:rowId xmlns:a16="http://schemas.microsoft.com/office/drawing/2014/main" val="10006"/>
                  </a:ext>
                </a:extLst>
              </a:tr>
              <a:tr h="116839">
                <a:tc vMerge="1">
                  <a:txBody>
                    <a:bodyPr/>
                    <a:lstStyle/>
                    <a:p>
                      <a:endParaRPr/>
                    </a:p>
                  </a:txBody>
                  <a:tcPr marL="0" marR="0" marT="0" marB="0">
                    <a:lnR w="6350">
                      <a:solidFill>
                        <a:srgbClr val="333333"/>
                      </a:solidFill>
                      <a:prstDash val="solid"/>
                    </a:lnR>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333333"/>
                      </a:solidFill>
                      <a:prstDash val="solid"/>
                    </a:lnL>
                    <a:lnR w="3175">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A3A500"/>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A3A500"/>
                      </a:solidFill>
                      <a:prstDash val="solid"/>
                    </a:lnL>
                    <a:lnR w="6350">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00BF7D"/>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00BF7D"/>
                      </a:solidFill>
                      <a:prstDash val="solid"/>
                    </a:lnL>
                    <a:lnR w="6350">
                      <a:solidFill>
                        <a:srgbClr val="E76BF3"/>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E76BF3"/>
                      </a:solidFill>
                      <a:prstDash val="solid"/>
                    </a:lnL>
                    <a:lnR w="6350">
                      <a:solidFill>
                        <a:srgbClr val="F8766D"/>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F8766D"/>
                      </a:solidFill>
                      <a:prstDash val="solid"/>
                    </a:lnL>
                    <a:lnR w="6350">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3175">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3175">
                      <a:solidFill>
                        <a:srgbClr val="EBEBEB"/>
                      </a:solidFill>
                      <a:prstDash val="solid"/>
                    </a:lnL>
                    <a:lnR w="6350">
                      <a:solidFill>
                        <a:srgbClr val="00B0F6"/>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00B0F6"/>
                      </a:solidFill>
                      <a:prstDash val="solid"/>
                    </a:lnL>
                    <a:lnR w="6350">
                      <a:solidFill>
                        <a:srgbClr val="EBEBEB"/>
                      </a:solidFill>
                      <a:prstDash val="solid"/>
                    </a:lnR>
                    <a:lnT w="6350">
                      <a:solidFill>
                        <a:srgbClr val="EBEBEB"/>
                      </a:solidFill>
                      <a:prstDash val="solid"/>
                    </a:lnT>
                    <a:lnB w="6350">
                      <a:solidFill>
                        <a:srgbClr val="333333"/>
                      </a:solidFill>
                      <a:prstDash val="solid"/>
                    </a:lnB>
                    <a:solidFill>
                      <a:srgbClr val="FFFFFF"/>
                    </a:solidFill>
                  </a:tcPr>
                </a:tc>
                <a:tc>
                  <a:txBody>
                    <a:bodyPr/>
                    <a:lstStyle/>
                    <a:p>
                      <a:pPr>
                        <a:lnSpc>
                          <a:spcPct val="100000"/>
                        </a:lnSpc>
                      </a:pPr>
                      <a:endParaRPr sz="600">
                        <a:latin typeface="Times New Roman"/>
                        <a:cs typeface="Times New Roman"/>
                      </a:endParaRPr>
                    </a:p>
                  </a:txBody>
                  <a:tcPr marL="0" marR="0" marT="0" marB="0">
                    <a:lnL w="6350">
                      <a:solidFill>
                        <a:srgbClr val="EBEBEB"/>
                      </a:solidFill>
                      <a:prstDash val="solid"/>
                    </a:lnL>
                    <a:lnR w="6350">
                      <a:solidFill>
                        <a:srgbClr val="333333"/>
                      </a:solidFill>
                      <a:prstDash val="solid"/>
                    </a:lnR>
                    <a:lnT w="6350">
                      <a:solidFill>
                        <a:srgbClr val="EBEBEB"/>
                      </a:solidFill>
                      <a:prstDash val="solid"/>
                    </a:lnT>
                    <a:lnB w="6350">
                      <a:solidFill>
                        <a:srgbClr val="333333"/>
                      </a:solidFill>
                      <a:prstDash val="solid"/>
                    </a:lnB>
                    <a:solidFill>
                      <a:srgbClr val="FFFFFF"/>
                    </a:solidFill>
                  </a:tcPr>
                </a:tc>
                <a:tc vMerge="1">
                  <a:txBody>
                    <a:bodyPr/>
                    <a:lstStyle/>
                    <a:p>
                      <a:endParaRPr/>
                    </a:p>
                  </a:txBody>
                  <a:tcPr marL="0" marR="0" marT="0" marB="0">
                    <a:lnL w="6350">
                      <a:solidFill>
                        <a:srgbClr val="333333"/>
                      </a:solidFill>
                      <a:prstDash val="solid"/>
                    </a:lnL>
                    <a:solidFill>
                      <a:srgbClr val="FFFFFF"/>
                    </a:solidFill>
                  </a:tcPr>
                </a:tc>
                <a:extLst>
                  <a:ext uri="{0D108BD9-81ED-4DB2-BD59-A6C34878D82A}">
                    <a16:rowId xmlns:a16="http://schemas.microsoft.com/office/drawing/2014/main" val="10007"/>
                  </a:ext>
                </a:extLst>
              </a:tr>
              <a:tr h="154305">
                <a:tc>
                  <a:txBody>
                    <a:bodyPr/>
                    <a:lstStyle/>
                    <a:p>
                      <a:pPr>
                        <a:lnSpc>
                          <a:spcPct val="100000"/>
                        </a:lnSpc>
                      </a:pPr>
                      <a:endParaRPr sz="600">
                        <a:latin typeface="Times New Roman"/>
                        <a:cs typeface="Times New Roman"/>
                      </a:endParaRPr>
                    </a:p>
                  </a:txBody>
                  <a:tcPr marL="0" marR="0" marT="0" marB="0">
                    <a:solidFill>
                      <a:srgbClr val="FFFFFF"/>
                    </a:solidFill>
                  </a:tcPr>
                </a:tc>
                <a:tc>
                  <a:txBody>
                    <a:bodyPr/>
                    <a:lstStyle/>
                    <a:p>
                      <a:pPr>
                        <a:lnSpc>
                          <a:spcPct val="100000"/>
                        </a:lnSpc>
                      </a:pPr>
                      <a:endParaRPr sz="600">
                        <a:latin typeface="Times New Roman"/>
                        <a:cs typeface="Times New Roman"/>
                      </a:endParaRPr>
                    </a:p>
                  </a:txBody>
                  <a:tcPr marL="0" marR="0" marT="0" marB="0">
                    <a:lnT w="6350">
                      <a:solidFill>
                        <a:srgbClr val="333333"/>
                      </a:solidFill>
                      <a:prstDash val="solid"/>
                    </a:lnT>
                    <a:solidFill>
                      <a:srgbClr val="FFFFFF"/>
                    </a:solidFill>
                  </a:tcPr>
                </a:tc>
                <a:tc>
                  <a:txBody>
                    <a:bodyPr/>
                    <a:lstStyle/>
                    <a:p>
                      <a:pPr>
                        <a:lnSpc>
                          <a:spcPct val="100000"/>
                        </a:lnSpc>
                      </a:pPr>
                      <a:endParaRPr sz="600">
                        <a:latin typeface="Times New Roman"/>
                        <a:cs typeface="Times New Roman"/>
                      </a:endParaRPr>
                    </a:p>
                  </a:txBody>
                  <a:tcPr marL="0" marR="0" marT="0" marB="0">
                    <a:lnT w="6350">
                      <a:solidFill>
                        <a:srgbClr val="333333"/>
                      </a:solidFill>
                      <a:prstDash val="solid"/>
                    </a:lnT>
                    <a:solidFill>
                      <a:srgbClr val="FFFFFF"/>
                    </a:solidFill>
                  </a:tcPr>
                </a:tc>
                <a:tc gridSpan="2">
                  <a:txBody>
                    <a:bodyPr/>
                    <a:lstStyle/>
                    <a:p>
                      <a:pPr marL="295910">
                        <a:lnSpc>
                          <a:spcPct val="100000"/>
                        </a:lnSpc>
                        <a:spcBef>
                          <a:spcPts val="95"/>
                        </a:spcBef>
                      </a:pPr>
                      <a:r>
                        <a:rPr sz="400" spc="-10" dirty="0">
                          <a:solidFill>
                            <a:srgbClr val="4D4D4D"/>
                          </a:solidFill>
                          <a:latin typeface="Arial"/>
                          <a:cs typeface="Arial"/>
                        </a:rPr>
                        <a:t>10000</a:t>
                      </a:r>
                      <a:endParaRPr sz="400">
                        <a:latin typeface="Arial"/>
                        <a:cs typeface="Arial"/>
                      </a:endParaRPr>
                    </a:p>
                  </a:txBody>
                  <a:tcPr marL="0" marR="0" marT="12065" marB="0">
                    <a:lnT w="6350">
                      <a:solidFill>
                        <a:srgbClr val="333333"/>
                      </a:solidFill>
                      <a:prstDash val="solid"/>
                    </a:lnT>
                    <a:solidFill>
                      <a:srgbClr val="FFFFFF"/>
                    </a:solidFill>
                  </a:tcPr>
                </a:tc>
                <a:tc hMerge="1">
                  <a:txBody>
                    <a:bodyPr/>
                    <a:lstStyle/>
                    <a:p>
                      <a:endParaRPr/>
                    </a:p>
                  </a:txBody>
                  <a:tcPr marL="0" marR="0" marT="0" marB="0"/>
                </a:tc>
                <a:tc gridSpan="4">
                  <a:txBody>
                    <a:bodyPr/>
                    <a:lstStyle/>
                    <a:p>
                      <a:pPr marL="330200" algn="ctr">
                        <a:lnSpc>
                          <a:spcPct val="100000"/>
                        </a:lnSpc>
                        <a:spcBef>
                          <a:spcPts val="95"/>
                        </a:spcBef>
                      </a:pPr>
                      <a:r>
                        <a:rPr sz="400" spc="-10" dirty="0">
                          <a:solidFill>
                            <a:srgbClr val="4D4D4D"/>
                          </a:solidFill>
                          <a:latin typeface="Arial"/>
                          <a:cs typeface="Arial"/>
                        </a:rPr>
                        <a:t>20000</a:t>
                      </a:r>
                      <a:endParaRPr sz="400">
                        <a:latin typeface="Arial"/>
                        <a:cs typeface="Arial"/>
                      </a:endParaRPr>
                    </a:p>
                    <a:p>
                      <a:pPr marL="4445">
                        <a:lnSpc>
                          <a:spcPts val="520"/>
                        </a:lnSpc>
                        <a:spcBef>
                          <a:spcPts val="20"/>
                        </a:spcBef>
                      </a:pPr>
                      <a:r>
                        <a:rPr sz="450" dirty="0">
                          <a:latin typeface="Arial"/>
                          <a:cs typeface="Arial"/>
                        </a:rPr>
                        <a:t>Average</a:t>
                      </a:r>
                      <a:r>
                        <a:rPr sz="450" spc="60" dirty="0">
                          <a:latin typeface="Arial"/>
                          <a:cs typeface="Arial"/>
                        </a:rPr>
                        <a:t> </a:t>
                      </a:r>
                      <a:r>
                        <a:rPr sz="450" dirty="0">
                          <a:latin typeface="Arial"/>
                          <a:cs typeface="Arial"/>
                        </a:rPr>
                        <a:t>number</a:t>
                      </a:r>
                      <a:r>
                        <a:rPr sz="450" spc="60" dirty="0">
                          <a:latin typeface="Arial"/>
                          <a:cs typeface="Arial"/>
                        </a:rPr>
                        <a:t> </a:t>
                      </a:r>
                      <a:r>
                        <a:rPr sz="450" dirty="0">
                          <a:latin typeface="Arial"/>
                          <a:cs typeface="Arial"/>
                        </a:rPr>
                        <a:t>of</a:t>
                      </a:r>
                      <a:r>
                        <a:rPr sz="450" spc="60" dirty="0">
                          <a:latin typeface="Arial"/>
                          <a:cs typeface="Arial"/>
                        </a:rPr>
                        <a:t> </a:t>
                      </a:r>
                      <a:r>
                        <a:rPr sz="450" dirty="0">
                          <a:latin typeface="Arial"/>
                          <a:cs typeface="Arial"/>
                        </a:rPr>
                        <a:t>students</a:t>
                      </a:r>
                      <a:r>
                        <a:rPr sz="450" spc="60" dirty="0">
                          <a:latin typeface="Arial"/>
                          <a:cs typeface="Arial"/>
                        </a:rPr>
                        <a:t> </a:t>
                      </a:r>
                      <a:r>
                        <a:rPr sz="450" dirty="0">
                          <a:latin typeface="Arial"/>
                          <a:cs typeface="Arial"/>
                        </a:rPr>
                        <a:t>at</a:t>
                      </a:r>
                      <a:r>
                        <a:rPr sz="450" spc="60" dirty="0">
                          <a:latin typeface="Arial"/>
                          <a:cs typeface="Arial"/>
                        </a:rPr>
                        <a:t> </a:t>
                      </a:r>
                      <a:r>
                        <a:rPr sz="450" dirty="0">
                          <a:latin typeface="Arial"/>
                          <a:cs typeface="Arial"/>
                        </a:rPr>
                        <a:t>UK</a:t>
                      </a:r>
                      <a:r>
                        <a:rPr sz="450" spc="60" dirty="0">
                          <a:latin typeface="Arial"/>
                          <a:cs typeface="Arial"/>
                        </a:rPr>
                        <a:t> </a:t>
                      </a:r>
                      <a:r>
                        <a:rPr sz="450" spc="-10" dirty="0">
                          <a:latin typeface="Arial"/>
                          <a:cs typeface="Arial"/>
                        </a:rPr>
                        <a:t>University</a:t>
                      </a:r>
                      <a:endParaRPr sz="450">
                        <a:latin typeface="Arial"/>
                        <a:cs typeface="Arial"/>
                      </a:endParaRPr>
                    </a:p>
                  </a:txBody>
                  <a:tcPr marL="0" marR="0" marT="12065" marB="0">
                    <a:lnT w="6350">
                      <a:solidFill>
                        <a:srgbClr val="333333"/>
                      </a:solidFill>
                      <a:prstDash val="solid"/>
                    </a:lnT>
                    <a:solidFill>
                      <a:srgbClr val="FFFFFF"/>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a:txBody>
                    <a:bodyPr/>
                    <a:lstStyle/>
                    <a:p>
                      <a:pPr>
                        <a:lnSpc>
                          <a:spcPct val="100000"/>
                        </a:lnSpc>
                      </a:pPr>
                      <a:endParaRPr sz="600">
                        <a:latin typeface="Times New Roman"/>
                        <a:cs typeface="Times New Roman"/>
                      </a:endParaRPr>
                    </a:p>
                  </a:txBody>
                  <a:tcPr marL="0" marR="0" marT="0" marB="0">
                    <a:lnT w="6350">
                      <a:solidFill>
                        <a:srgbClr val="333333"/>
                      </a:solidFill>
                      <a:prstDash val="solid"/>
                    </a:lnT>
                    <a:solidFill>
                      <a:srgbClr val="FFFFFF"/>
                    </a:solidFill>
                  </a:tcPr>
                </a:tc>
                <a:tc gridSpan="2">
                  <a:txBody>
                    <a:bodyPr/>
                    <a:lstStyle/>
                    <a:p>
                      <a:pPr marL="282575">
                        <a:lnSpc>
                          <a:spcPct val="100000"/>
                        </a:lnSpc>
                        <a:spcBef>
                          <a:spcPts val="95"/>
                        </a:spcBef>
                      </a:pPr>
                      <a:r>
                        <a:rPr sz="400" spc="-10" dirty="0">
                          <a:solidFill>
                            <a:srgbClr val="4D4D4D"/>
                          </a:solidFill>
                          <a:latin typeface="Arial"/>
                          <a:cs typeface="Arial"/>
                        </a:rPr>
                        <a:t>30000</a:t>
                      </a:r>
                      <a:endParaRPr sz="400">
                        <a:latin typeface="Arial"/>
                        <a:cs typeface="Arial"/>
                      </a:endParaRPr>
                    </a:p>
                  </a:txBody>
                  <a:tcPr marL="0" marR="0" marT="12065" marB="0">
                    <a:lnT w="6350">
                      <a:solidFill>
                        <a:srgbClr val="333333"/>
                      </a:solidFill>
                      <a:prstDash val="solid"/>
                    </a:lnT>
                    <a:solidFill>
                      <a:srgbClr val="FFFFFF"/>
                    </a:solidFill>
                  </a:tcPr>
                </a:tc>
                <a:tc hMerge="1">
                  <a:txBody>
                    <a:bodyPr/>
                    <a:lstStyle/>
                    <a:p>
                      <a:endParaRPr/>
                    </a:p>
                  </a:txBody>
                  <a:tcPr marL="0" marR="0" marT="0" marB="0"/>
                </a:tc>
                <a:tc>
                  <a:txBody>
                    <a:bodyPr/>
                    <a:lstStyle/>
                    <a:p>
                      <a:pPr marR="3175">
                        <a:lnSpc>
                          <a:spcPct val="100000"/>
                        </a:lnSpc>
                      </a:pPr>
                      <a:endParaRPr sz="600">
                        <a:latin typeface="Times New Roman"/>
                        <a:cs typeface="Times New Roman"/>
                      </a:endParaRPr>
                    </a:p>
                  </a:txBody>
                  <a:tcPr marL="0" marR="0" marT="0" marB="0">
                    <a:solidFill>
                      <a:srgbClr val="FFFFFF"/>
                    </a:solidFill>
                  </a:tcPr>
                </a:tc>
                <a:extLst>
                  <a:ext uri="{0D108BD9-81ED-4DB2-BD59-A6C34878D82A}">
                    <a16:rowId xmlns:a16="http://schemas.microsoft.com/office/drawing/2014/main" val="10008"/>
                  </a:ext>
                </a:extLst>
              </a:tr>
            </a:tbl>
          </a:graphicData>
        </a:graphic>
      </p:graphicFrame>
      <p:grpSp>
        <p:nvGrpSpPr>
          <p:cNvPr id="9" name="object 9"/>
          <p:cNvGrpSpPr/>
          <p:nvPr/>
        </p:nvGrpSpPr>
        <p:grpSpPr>
          <a:xfrm>
            <a:off x="3848372" y="1522903"/>
            <a:ext cx="6350" cy="478790"/>
            <a:chOff x="3848372" y="1522903"/>
            <a:chExt cx="6350" cy="478790"/>
          </a:xfrm>
        </p:grpSpPr>
        <p:sp>
          <p:nvSpPr>
            <p:cNvPr id="10" name="object 10"/>
            <p:cNvSpPr/>
            <p:nvPr/>
          </p:nvSpPr>
          <p:spPr>
            <a:xfrm>
              <a:off x="3851335" y="1522903"/>
              <a:ext cx="0" cy="95885"/>
            </a:xfrm>
            <a:custGeom>
              <a:avLst/>
              <a:gdLst/>
              <a:ahLst/>
              <a:cxnLst/>
              <a:rect l="l" t="t" r="r" b="b"/>
              <a:pathLst>
                <a:path h="95884">
                  <a:moveTo>
                    <a:pt x="0" y="95704"/>
                  </a:moveTo>
                  <a:lnTo>
                    <a:pt x="0" y="0"/>
                  </a:lnTo>
                </a:path>
              </a:pathLst>
            </a:custGeom>
            <a:ln w="5926">
              <a:solidFill>
                <a:srgbClr val="F8766D"/>
              </a:solidFill>
            </a:ln>
          </p:spPr>
          <p:txBody>
            <a:bodyPr wrap="square" lIns="0" tIns="0" rIns="0" bIns="0" rtlCol="0"/>
            <a:lstStyle/>
            <a:p>
              <a:endParaRPr/>
            </a:p>
          </p:txBody>
        </p:sp>
        <p:sp>
          <p:nvSpPr>
            <p:cNvPr id="11" name="object 11"/>
            <p:cNvSpPr/>
            <p:nvPr/>
          </p:nvSpPr>
          <p:spPr>
            <a:xfrm>
              <a:off x="3851335" y="1618607"/>
              <a:ext cx="0" cy="95885"/>
            </a:xfrm>
            <a:custGeom>
              <a:avLst/>
              <a:gdLst/>
              <a:ahLst/>
              <a:cxnLst/>
              <a:rect l="l" t="t" r="r" b="b"/>
              <a:pathLst>
                <a:path h="95885">
                  <a:moveTo>
                    <a:pt x="0" y="95704"/>
                  </a:moveTo>
                  <a:lnTo>
                    <a:pt x="0" y="0"/>
                  </a:lnTo>
                </a:path>
              </a:pathLst>
            </a:custGeom>
            <a:ln w="5926">
              <a:solidFill>
                <a:srgbClr val="A3A500"/>
              </a:solidFill>
            </a:ln>
          </p:spPr>
          <p:txBody>
            <a:bodyPr wrap="square" lIns="0" tIns="0" rIns="0" bIns="0" rtlCol="0"/>
            <a:lstStyle/>
            <a:p>
              <a:endParaRPr/>
            </a:p>
          </p:txBody>
        </p:sp>
        <p:sp>
          <p:nvSpPr>
            <p:cNvPr id="12" name="object 12"/>
            <p:cNvSpPr/>
            <p:nvPr/>
          </p:nvSpPr>
          <p:spPr>
            <a:xfrm>
              <a:off x="3851335" y="1714312"/>
              <a:ext cx="0" cy="95885"/>
            </a:xfrm>
            <a:custGeom>
              <a:avLst/>
              <a:gdLst/>
              <a:ahLst/>
              <a:cxnLst/>
              <a:rect l="l" t="t" r="r" b="b"/>
              <a:pathLst>
                <a:path h="95885">
                  <a:moveTo>
                    <a:pt x="0" y="95704"/>
                  </a:moveTo>
                  <a:lnTo>
                    <a:pt x="0" y="0"/>
                  </a:lnTo>
                </a:path>
              </a:pathLst>
            </a:custGeom>
            <a:ln w="5926">
              <a:solidFill>
                <a:srgbClr val="00BF7D"/>
              </a:solidFill>
            </a:ln>
          </p:spPr>
          <p:txBody>
            <a:bodyPr wrap="square" lIns="0" tIns="0" rIns="0" bIns="0" rtlCol="0"/>
            <a:lstStyle/>
            <a:p>
              <a:endParaRPr/>
            </a:p>
          </p:txBody>
        </p:sp>
        <p:sp>
          <p:nvSpPr>
            <p:cNvPr id="13" name="object 13"/>
            <p:cNvSpPr/>
            <p:nvPr/>
          </p:nvSpPr>
          <p:spPr>
            <a:xfrm>
              <a:off x="3851335" y="1810017"/>
              <a:ext cx="0" cy="95885"/>
            </a:xfrm>
            <a:custGeom>
              <a:avLst/>
              <a:gdLst/>
              <a:ahLst/>
              <a:cxnLst/>
              <a:rect l="l" t="t" r="r" b="b"/>
              <a:pathLst>
                <a:path h="95885">
                  <a:moveTo>
                    <a:pt x="0" y="95704"/>
                  </a:moveTo>
                  <a:lnTo>
                    <a:pt x="0" y="0"/>
                  </a:lnTo>
                </a:path>
              </a:pathLst>
            </a:custGeom>
            <a:ln w="5926">
              <a:solidFill>
                <a:srgbClr val="00B0F6"/>
              </a:solidFill>
            </a:ln>
          </p:spPr>
          <p:txBody>
            <a:bodyPr wrap="square" lIns="0" tIns="0" rIns="0" bIns="0" rtlCol="0"/>
            <a:lstStyle/>
            <a:p>
              <a:endParaRPr/>
            </a:p>
          </p:txBody>
        </p:sp>
        <p:sp>
          <p:nvSpPr>
            <p:cNvPr id="14" name="object 14"/>
            <p:cNvSpPr/>
            <p:nvPr/>
          </p:nvSpPr>
          <p:spPr>
            <a:xfrm>
              <a:off x="3851335" y="1905722"/>
              <a:ext cx="0" cy="95885"/>
            </a:xfrm>
            <a:custGeom>
              <a:avLst/>
              <a:gdLst/>
              <a:ahLst/>
              <a:cxnLst/>
              <a:rect l="l" t="t" r="r" b="b"/>
              <a:pathLst>
                <a:path h="95885">
                  <a:moveTo>
                    <a:pt x="0" y="95704"/>
                  </a:moveTo>
                  <a:lnTo>
                    <a:pt x="0" y="0"/>
                  </a:lnTo>
                </a:path>
              </a:pathLst>
            </a:custGeom>
            <a:ln w="5926">
              <a:solidFill>
                <a:srgbClr val="E76BF3"/>
              </a:solidFill>
            </a:ln>
          </p:spPr>
          <p:txBody>
            <a:bodyPr wrap="square" lIns="0" tIns="0" rIns="0" bIns="0" rtlCol="0"/>
            <a:lstStyle/>
            <a:p>
              <a:endParaRPr/>
            </a:p>
          </p:txBody>
        </p:sp>
      </p:grpSp>
      <p:sp>
        <p:nvSpPr>
          <p:cNvPr id="15" name="object 15"/>
          <p:cNvSpPr txBox="1"/>
          <p:nvPr/>
        </p:nvSpPr>
        <p:spPr>
          <a:xfrm>
            <a:off x="341896" y="3190480"/>
            <a:ext cx="1137920" cy="228600"/>
          </a:xfrm>
          <a:prstGeom prst="rect">
            <a:avLst/>
          </a:prstGeom>
        </p:spPr>
        <p:txBody>
          <a:bodyPr vert="horz" wrap="square" lIns="0" tIns="32384" rIns="0" bIns="0" rtlCol="0">
            <a:spAutoFit/>
          </a:bodyPr>
          <a:lstStyle/>
          <a:p>
            <a:pPr marL="12700">
              <a:lnSpc>
                <a:spcPct val="100000"/>
              </a:lnSpc>
              <a:spcBef>
                <a:spcPts val="254"/>
              </a:spcBef>
            </a:pPr>
            <a:r>
              <a:rPr sz="1100" spc="-20" dirty="0">
                <a:solidFill>
                  <a:srgbClr val="22373A"/>
                </a:solidFill>
                <a:latin typeface="Tahoma"/>
                <a:cs typeface="Tahoma"/>
              </a:rPr>
              <a:t>(no,</a:t>
            </a:r>
            <a:r>
              <a:rPr sz="1100" spc="-70" dirty="0">
                <a:solidFill>
                  <a:srgbClr val="22373A"/>
                </a:solidFill>
                <a:latin typeface="Tahoma"/>
                <a:cs typeface="Tahoma"/>
              </a:rPr>
              <a:t> </a:t>
            </a:r>
            <a:r>
              <a:rPr sz="1100" spc="-120" dirty="0">
                <a:solidFill>
                  <a:srgbClr val="22373A"/>
                </a:solidFill>
                <a:latin typeface="Tahoma"/>
                <a:cs typeface="Tahoma"/>
              </a:rPr>
              <a:t>I</a:t>
            </a:r>
            <a:r>
              <a:rPr sz="1100" spc="20" dirty="0">
                <a:solidFill>
                  <a:srgbClr val="22373A"/>
                </a:solidFill>
                <a:latin typeface="Tahoma"/>
                <a:cs typeface="Tahoma"/>
              </a:rPr>
              <a:t> </a:t>
            </a:r>
            <a:r>
              <a:rPr sz="1100" dirty="0">
                <a:solidFill>
                  <a:srgbClr val="22373A"/>
                </a:solidFill>
                <a:latin typeface="Tahoma"/>
                <a:cs typeface="Tahoma"/>
              </a:rPr>
              <a:t>didn’t</a:t>
            </a:r>
            <a:r>
              <a:rPr sz="1100" spc="-35" dirty="0">
                <a:solidFill>
                  <a:srgbClr val="22373A"/>
                </a:solidFill>
                <a:latin typeface="Tahoma"/>
                <a:cs typeface="Tahoma"/>
              </a:rPr>
              <a:t> </a:t>
            </a:r>
            <a:r>
              <a:rPr sz="1100" spc="-20" dirty="0">
                <a:solidFill>
                  <a:srgbClr val="22373A"/>
                </a:solidFill>
                <a:latin typeface="Tahoma"/>
                <a:cs typeface="Tahoma"/>
              </a:rPr>
              <a:t>cheat)</a:t>
            </a:r>
            <a:endParaRPr sz="1100">
              <a:latin typeface="Tahoma"/>
              <a:cs typeface="Tahoma"/>
            </a:endParaRPr>
          </a:p>
        </p:txBody>
      </p:sp>
      <p:sp>
        <p:nvSpPr>
          <p:cNvPr id="16" name="object 16"/>
          <p:cNvSpPr txBox="1"/>
          <p:nvPr/>
        </p:nvSpPr>
        <p:spPr>
          <a:xfrm>
            <a:off x="4386541" y="3191529"/>
            <a:ext cx="133350" cy="173990"/>
          </a:xfrm>
          <a:prstGeom prst="rect">
            <a:avLst/>
          </a:prstGeom>
        </p:spPr>
        <p:txBody>
          <a:bodyPr vert="horz" wrap="square" lIns="0" tIns="27939" rIns="0" bIns="0" rtlCol="0">
            <a:spAutoFit/>
          </a:bodyPr>
          <a:lstStyle/>
          <a:p>
            <a:pPr marL="12700">
              <a:lnSpc>
                <a:spcPct val="100000"/>
              </a:lnSpc>
              <a:spcBef>
                <a:spcPts val="219"/>
              </a:spcBef>
            </a:pPr>
            <a:r>
              <a:rPr sz="800" spc="-25" dirty="0">
                <a:solidFill>
                  <a:srgbClr val="22373A"/>
                </a:solidFill>
                <a:latin typeface="Trebuchet MS"/>
                <a:cs typeface="Trebuchet MS"/>
              </a:rPr>
              <a:t>31</a:t>
            </a:r>
            <a:endParaRPr sz="800">
              <a:latin typeface="Trebuchet MS"/>
              <a:cs typeface="Trebuchet MS"/>
            </a:endParaRPr>
          </a:p>
        </p:txBody>
      </p:sp>
    </p:spTree>
  </p:cSld>
  <p:clrMapOvr>
    <a:masterClrMapping/>
  </p:clrMapOvr>
  <p:transition>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10" dirty="0"/>
              <a:t>Prior</a:t>
            </a:r>
            <a:r>
              <a:rPr spc="-20" dirty="0"/>
              <a:t> </a:t>
            </a:r>
            <a:r>
              <a:rPr spc="-40" dirty="0"/>
              <a:t>Predictions</a:t>
            </a:r>
          </a:p>
        </p:txBody>
      </p:sp>
      <p:sp>
        <p:nvSpPr>
          <p:cNvPr id="3" name="object 3"/>
          <p:cNvSpPr/>
          <p:nvPr/>
        </p:nvSpPr>
        <p:spPr>
          <a:xfrm>
            <a:off x="322046" y="1030440"/>
            <a:ext cx="3964304" cy="1772920"/>
          </a:xfrm>
          <a:custGeom>
            <a:avLst/>
            <a:gdLst/>
            <a:ahLst/>
            <a:cxnLst/>
            <a:rect l="l" t="t" r="r" b="b"/>
            <a:pathLst>
              <a:path w="3964304" h="1772920">
                <a:moveTo>
                  <a:pt x="3963911" y="0"/>
                </a:moveTo>
                <a:lnTo>
                  <a:pt x="0" y="0"/>
                </a:lnTo>
                <a:lnTo>
                  <a:pt x="0" y="1772780"/>
                </a:lnTo>
                <a:lnTo>
                  <a:pt x="3963911" y="1772780"/>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0791" y="680552"/>
            <a:ext cx="3756025" cy="2393669"/>
          </a:xfrm>
          <a:prstGeom prst="rect">
            <a:avLst/>
          </a:prstGeom>
        </p:spPr>
        <p:txBody>
          <a:bodyPr vert="horz" wrap="square" lIns="0" tIns="88265" rIns="0" bIns="0" rtlCol="0">
            <a:spAutoFit/>
          </a:bodyPr>
          <a:lstStyle/>
          <a:p>
            <a:pPr marL="12700">
              <a:lnSpc>
                <a:spcPct val="100000"/>
              </a:lnSpc>
              <a:spcBef>
                <a:spcPts val="695"/>
              </a:spcBef>
            </a:pPr>
            <a:r>
              <a:rPr sz="1100" dirty="0">
                <a:solidFill>
                  <a:srgbClr val="22373A"/>
                </a:solidFill>
                <a:latin typeface="Tahoma"/>
                <a:cs typeface="Tahoma"/>
              </a:rPr>
              <a:t>We</a:t>
            </a:r>
            <a:r>
              <a:rPr sz="1100" spc="-50" dirty="0">
                <a:solidFill>
                  <a:srgbClr val="22373A"/>
                </a:solidFill>
                <a:latin typeface="Tahoma"/>
                <a:cs typeface="Tahoma"/>
              </a:rPr>
              <a:t> </a:t>
            </a:r>
            <a:r>
              <a:rPr sz="1100" spc="-20" dirty="0">
                <a:solidFill>
                  <a:srgbClr val="22373A"/>
                </a:solidFill>
                <a:latin typeface="Tahoma"/>
                <a:cs typeface="Tahoma"/>
              </a:rPr>
              <a:t>can</a:t>
            </a:r>
            <a:r>
              <a:rPr sz="1100" spc="-35" dirty="0">
                <a:solidFill>
                  <a:srgbClr val="22373A"/>
                </a:solidFill>
                <a:latin typeface="Tahoma"/>
                <a:cs typeface="Tahoma"/>
              </a:rPr>
              <a:t> </a:t>
            </a:r>
            <a:r>
              <a:rPr sz="1100" spc="-40" dirty="0">
                <a:solidFill>
                  <a:srgbClr val="22373A"/>
                </a:solidFill>
                <a:latin typeface="Tahoma"/>
                <a:cs typeface="Tahoma"/>
              </a:rPr>
              <a:t>combine</a:t>
            </a:r>
            <a:r>
              <a:rPr sz="1100" spc="-35" dirty="0">
                <a:solidFill>
                  <a:srgbClr val="22373A"/>
                </a:solidFill>
                <a:latin typeface="Tahoma"/>
                <a:cs typeface="Tahoma"/>
              </a:rPr>
              <a:t> </a:t>
            </a:r>
            <a:r>
              <a:rPr sz="1100" spc="-20" dirty="0">
                <a:solidFill>
                  <a:srgbClr val="22373A"/>
                </a:solidFill>
                <a:latin typeface="Tahoma"/>
                <a:cs typeface="Tahoma"/>
              </a:rPr>
              <a:t>our</a:t>
            </a:r>
            <a:r>
              <a:rPr sz="1100" spc="-40" dirty="0">
                <a:solidFill>
                  <a:srgbClr val="22373A"/>
                </a:solidFill>
                <a:latin typeface="Tahoma"/>
                <a:cs typeface="Tahoma"/>
              </a:rPr>
              <a:t> </a:t>
            </a:r>
            <a:r>
              <a:rPr sz="1100" i="1" dirty="0">
                <a:solidFill>
                  <a:srgbClr val="22373A"/>
                </a:solidFill>
                <a:latin typeface="Verdana"/>
                <a:cs typeface="Verdana"/>
              </a:rPr>
              <a:t>µ</a:t>
            </a:r>
            <a:r>
              <a:rPr sz="1100" i="1" spc="-80" dirty="0">
                <a:solidFill>
                  <a:srgbClr val="22373A"/>
                </a:solidFill>
                <a:latin typeface="Verdana"/>
                <a:cs typeface="Verdana"/>
              </a:rPr>
              <a:t> </a:t>
            </a:r>
            <a:r>
              <a:rPr sz="1100" spc="-40" dirty="0">
                <a:solidFill>
                  <a:srgbClr val="22373A"/>
                </a:solidFill>
                <a:latin typeface="Tahoma"/>
                <a:cs typeface="Tahoma"/>
              </a:rPr>
              <a:t>and</a:t>
            </a:r>
            <a:r>
              <a:rPr sz="1100" spc="-35" dirty="0">
                <a:solidFill>
                  <a:srgbClr val="22373A"/>
                </a:solidFill>
                <a:latin typeface="Tahoma"/>
                <a:cs typeface="Tahoma"/>
              </a:rPr>
              <a:t> </a:t>
            </a:r>
            <a:r>
              <a:rPr sz="1100" i="1" dirty="0">
                <a:solidFill>
                  <a:srgbClr val="22373A"/>
                </a:solidFill>
                <a:latin typeface="Verdana"/>
                <a:cs typeface="Verdana"/>
              </a:rPr>
              <a:t>σ</a:t>
            </a:r>
            <a:r>
              <a:rPr sz="1100" i="1" spc="-45" dirty="0">
                <a:solidFill>
                  <a:srgbClr val="22373A"/>
                </a:solidFill>
                <a:latin typeface="Verdana"/>
                <a:cs typeface="Verdana"/>
              </a:rPr>
              <a:t> </a:t>
            </a:r>
            <a:r>
              <a:rPr sz="1100" spc="-50" dirty="0">
                <a:solidFill>
                  <a:srgbClr val="22373A"/>
                </a:solidFill>
                <a:latin typeface="Tahoma"/>
                <a:cs typeface="Tahoma"/>
              </a:rPr>
              <a:t>priors</a:t>
            </a:r>
            <a:r>
              <a:rPr sz="1100" spc="-30" dirty="0">
                <a:solidFill>
                  <a:srgbClr val="22373A"/>
                </a:solidFill>
                <a:latin typeface="Tahoma"/>
                <a:cs typeface="Tahoma"/>
              </a:rPr>
              <a:t> </a:t>
            </a:r>
            <a:r>
              <a:rPr sz="1100" dirty="0">
                <a:solidFill>
                  <a:srgbClr val="22373A"/>
                </a:solidFill>
                <a:latin typeface="Tahoma"/>
                <a:cs typeface="Tahoma"/>
              </a:rPr>
              <a:t>to</a:t>
            </a:r>
            <a:r>
              <a:rPr sz="1100" spc="-40" dirty="0">
                <a:solidFill>
                  <a:srgbClr val="22373A"/>
                </a:solidFill>
                <a:latin typeface="Tahoma"/>
                <a:cs typeface="Tahoma"/>
              </a:rPr>
              <a:t> give</a:t>
            </a:r>
            <a:r>
              <a:rPr sz="1100" spc="-35" dirty="0">
                <a:solidFill>
                  <a:srgbClr val="22373A"/>
                </a:solidFill>
                <a:latin typeface="Tahoma"/>
                <a:cs typeface="Tahoma"/>
              </a:rPr>
              <a:t> us </a:t>
            </a:r>
            <a:r>
              <a:rPr sz="1100" spc="-65" dirty="0">
                <a:solidFill>
                  <a:srgbClr val="22373A"/>
                </a:solidFill>
                <a:latin typeface="Tahoma"/>
                <a:cs typeface="Tahoma"/>
              </a:rPr>
              <a:t>some</a:t>
            </a:r>
            <a:r>
              <a:rPr sz="1100" spc="-20" dirty="0">
                <a:solidFill>
                  <a:srgbClr val="22373A"/>
                </a:solidFill>
                <a:latin typeface="Tahoma"/>
                <a:cs typeface="Tahoma"/>
              </a:rPr>
              <a:t> predictions!</a:t>
            </a:r>
            <a:endParaRPr sz="1100" dirty="0">
              <a:latin typeface="Tahoma"/>
              <a:cs typeface="Tahoma"/>
            </a:endParaRPr>
          </a:p>
          <a:p>
            <a:pPr marL="19050">
              <a:lnSpc>
                <a:spcPct val="100000"/>
              </a:lnSpc>
              <a:spcBef>
                <a:spcPts val="590"/>
              </a:spcBef>
            </a:pPr>
            <a:r>
              <a:rPr sz="1100" dirty="0">
                <a:solidFill>
                  <a:srgbClr val="22373A"/>
                </a:solidFill>
                <a:latin typeface="Palatino Linotype"/>
                <a:cs typeface="Palatino Linotype"/>
              </a:rPr>
              <a:t>n</a:t>
            </a:r>
            <a:r>
              <a:rPr sz="1100" spc="260"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265" dirty="0">
                <a:solidFill>
                  <a:srgbClr val="8E5902"/>
                </a:solidFill>
                <a:latin typeface="Palatino Linotype"/>
                <a:cs typeface="Palatino Linotype"/>
              </a:rPr>
              <a:t> </a:t>
            </a:r>
            <a:r>
              <a:rPr sz="1100" spc="-25" dirty="0">
                <a:solidFill>
                  <a:srgbClr val="0000CE"/>
                </a:solidFill>
                <a:latin typeface="Palatino Linotype"/>
                <a:cs typeface="Palatino Linotype"/>
              </a:rPr>
              <a:t>10</a:t>
            </a:r>
            <a:endParaRPr sz="1100" dirty="0">
              <a:latin typeface="Palatino Linotype"/>
              <a:cs typeface="Palatino Linotype"/>
            </a:endParaRPr>
          </a:p>
          <a:p>
            <a:pPr marL="19050">
              <a:lnSpc>
                <a:spcPct val="100000"/>
              </a:lnSpc>
              <a:spcBef>
                <a:spcPts val="240"/>
              </a:spcBef>
              <a:tabLst>
                <a:tab pos="1255395" algn="l"/>
              </a:tabLst>
            </a:pPr>
            <a:r>
              <a:rPr sz="1100" spc="-75" dirty="0">
                <a:solidFill>
                  <a:srgbClr val="22373A"/>
                </a:solidFill>
                <a:latin typeface="Palatino Linotype"/>
                <a:cs typeface="Palatino Linotype"/>
              </a:rPr>
              <a:t>mus</a:t>
            </a:r>
            <a:r>
              <a:rPr sz="1100" spc="200"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215" dirty="0">
                <a:solidFill>
                  <a:srgbClr val="8E5902"/>
                </a:solidFill>
                <a:latin typeface="Palatino Linotype"/>
                <a:cs typeface="Palatino Linotype"/>
              </a:rPr>
              <a:t> </a:t>
            </a:r>
            <a:r>
              <a:rPr sz="1100" spc="-10" dirty="0">
                <a:latin typeface="Palatino Linotype"/>
                <a:cs typeface="Palatino Linotype"/>
              </a:rPr>
              <a:t>rnorm</a:t>
            </a:r>
            <a:r>
              <a:rPr sz="1100" spc="-10" dirty="0">
                <a:solidFill>
                  <a:srgbClr val="22373A"/>
                </a:solidFill>
                <a:latin typeface="Palatino Linotype"/>
                <a:cs typeface="Palatino Linotype"/>
              </a:rPr>
              <a:t>(n,</a:t>
            </a:r>
            <a:r>
              <a:rPr sz="1100" dirty="0">
                <a:solidFill>
                  <a:srgbClr val="22373A"/>
                </a:solidFill>
                <a:latin typeface="Palatino Linotype"/>
                <a:cs typeface="Palatino Linotype"/>
              </a:rPr>
              <a:t>	</a:t>
            </a:r>
            <a:r>
              <a:rPr sz="1100" spc="65" dirty="0">
                <a:solidFill>
                  <a:srgbClr val="0000CE"/>
                </a:solidFill>
                <a:latin typeface="Palatino Linotype"/>
                <a:cs typeface="Palatino Linotype"/>
              </a:rPr>
              <a:t>15000</a:t>
            </a:r>
            <a:r>
              <a:rPr sz="1100" spc="65" dirty="0">
                <a:solidFill>
                  <a:srgbClr val="22373A"/>
                </a:solidFill>
                <a:latin typeface="Palatino Linotype"/>
                <a:cs typeface="Palatino Linotype"/>
              </a:rPr>
              <a:t>,</a:t>
            </a:r>
            <a:r>
              <a:rPr sz="1100" spc="310" dirty="0">
                <a:solidFill>
                  <a:srgbClr val="22373A"/>
                </a:solidFill>
                <a:latin typeface="Palatino Linotype"/>
                <a:cs typeface="Palatino Linotype"/>
              </a:rPr>
              <a:t> </a:t>
            </a:r>
            <a:r>
              <a:rPr sz="1100" spc="45" dirty="0">
                <a:solidFill>
                  <a:srgbClr val="0000CE"/>
                </a:solidFill>
                <a:latin typeface="Palatino Linotype"/>
                <a:cs typeface="Palatino Linotype"/>
              </a:rPr>
              <a:t>2500</a:t>
            </a:r>
            <a:r>
              <a:rPr sz="1100" spc="45" dirty="0">
                <a:solidFill>
                  <a:srgbClr val="22373A"/>
                </a:solidFill>
                <a:latin typeface="Palatino Linotype"/>
                <a:cs typeface="Palatino Linotype"/>
              </a:rPr>
              <a:t>)</a:t>
            </a:r>
            <a:endParaRPr sz="1100" dirty="0">
              <a:latin typeface="Palatino Linotype"/>
              <a:cs typeface="Palatino Linotype"/>
            </a:endParaRPr>
          </a:p>
          <a:p>
            <a:pPr marL="19050" marR="1546225">
              <a:lnSpc>
                <a:spcPct val="118000"/>
              </a:lnSpc>
            </a:pPr>
            <a:r>
              <a:rPr sz="1100" dirty="0">
                <a:solidFill>
                  <a:srgbClr val="22373A"/>
                </a:solidFill>
                <a:latin typeface="Palatino Linotype"/>
                <a:cs typeface="Palatino Linotype"/>
              </a:rPr>
              <a:t>sigmas</a:t>
            </a:r>
            <a:r>
              <a:rPr sz="1100" spc="315"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315" dirty="0">
                <a:solidFill>
                  <a:srgbClr val="8E5902"/>
                </a:solidFill>
                <a:latin typeface="Palatino Linotype"/>
                <a:cs typeface="Palatino Linotype"/>
              </a:rPr>
              <a:t> </a:t>
            </a:r>
            <a:r>
              <a:rPr sz="1100" spc="105" dirty="0">
                <a:latin typeface="Palatino Linotype"/>
                <a:cs typeface="Palatino Linotype"/>
              </a:rPr>
              <a:t>runif</a:t>
            </a:r>
            <a:r>
              <a:rPr sz="1100" spc="105" dirty="0">
                <a:solidFill>
                  <a:srgbClr val="22373A"/>
                </a:solidFill>
                <a:latin typeface="Palatino Linotype"/>
                <a:cs typeface="Palatino Linotype"/>
              </a:rPr>
              <a:t>(n,</a:t>
            </a:r>
            <a:r>
              <a:rPr sz="1100" spc="315" dirty="0">
                <a:solidFill>
                  <a:srgbClr val="22373A"/>
                </a:solidFill>
                <a:latin typeface="Palatino Linotype"/>
                <a:cs typeface="Palatino Linotype"/>
              </a:rPr>
              <a:t> </a:t>
            </a:r>
            <a:r>
              <a:rPr sz="1100" spc="75" dirty="0">
                <a:solidFill>
                  <a:srgbClr val="0000CE"/>
                </a:solidFill>
                <a:latin typeface="Palatino Linotype"/>
                <a:cs typeface="Palatino Linotype"/>
              </a:rPr>
              <a:t>2500</a:t>
            </a:r>
            <a:r>
              <a:rPr sz="1100" spc="75" dirty="0">
                <a:solidFill>
                  <a:srgbClr val="22373A"/>
                </a:solidFill>
                <a:latin typeface="Palatino Linotype"/>
                <a:cs typeface="Palatino Linotype"/>
              </a:rPr>
              <a:t>,</a:t>
            </a:r>
            <a:r>
              <a:rPr sz="1100" spc="320" dirty="0">
                <a:solidFill>
                  <a:srgbClr val="22373A"/>
                </a:solidFill>
                <a:latin typeface="Palatino Linotype"/>
                <a:cs typeface="Palatino Linotype"/>
              </a:rPr>
              <a:t> </a:t>
            </a:r>
            <a:r>
              <a:rPr sz="1100" spc="45" dirty="0">
                <a:solidFill>
                  <a:srgbClr val="0000CE"/>
                </a:solidFill>
                <a:latin typeface="Palatino Linotype"/>
                <a:cs typeface="Palatino Linotype"/>
              </a:rPr>
              <a:t>7500</a:t>
            </a:r>
            <a:r>
              <a:rPr sz="1100" spc="45" dirty="0">
                <a:solidFill>
                  <a:srgbClr val="22373A"/>
                </a:solidFill>
                <a:latin typeface="Palatino Linotype"/>
                <a:cs typeface="Palatino Linotype"/>
              </a:rPr>
              <a:t>) </a:t>
            </a:r>
            <a:r>
              <a:rPr sz="1100" dirty="0">
                <a:solidFill>
                  <a:srgbClr val="22373A"/>
                </a:solidFill>
                <a:latin typeface="Palatino Linotype"/>
                <a:cs typeface="Palatino Linotype"/>
              </a:rPr>
              <a:t>x</a:t>
            </a:r>
            <a:r>
              <a:rPr sz="1100" spc="300"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305" dirty="0">
                <a:solidFill>
                  <a:srgbClr val="8E5902"/>
                </a:solidFill>
                <a:latin typeface="Palatino Linotype"/>
                <a:cs typeface="Palatino Linotype"/>
              </a:rPr>
              <a:t> </a:t>
            </a:r>
            <a:r>
              <a:rPr sz="1100" spc="100" dirty="0">
                <a:latin typeface="Palatino Linotype"/>
                <a:cs typeface="Palatino Linotype"/>
              </a:rPr>
              <a:t>seq</a:t>
            </a:r>
            <a:r>
              <a:rPr sz="1100" spc="100" dirty="0">
                <a:solidFill>
                  <a:srgbClr val="22373A"/>
                </a:solidFill>
                <a:latin typeface="Palatino Linotype"/>
                <a:cs typeface="Palatino Linotype"/>
              </a:rPr>
              <a:t>(</a:t>
            </a:r>
            <a:r>
              <a:rPr sz="1100" spc="100" dirty="0">
                <a:solidFill>
                  <a:srgbClr val="0000CE"/>
                </a:solidFill>
                <a:latin typeface="Palatino Linotype"/>
                <a:cs typeface="Palatino Linotype"/>
              </a:rPr>
              <a:t>0</a:t>
            </a:r>
            <a:r>
              <a:rPr sz="1100" spc="100" dirty="0">
                <a:solidFill>
                  <a:srgbClr val="22373A"/>
                </a:solidFill>
                <a:latin typeface="Palatino Linotype"/>
                <a:cs typeface="Palatino Linotype"/>
              </a:rPr>
              <a:t>,</a:t>
            </a:r>
            <a:r>
              <a:rPr sz="1100" spc="305" dirty="0">
                <a:solidFill>
                  <a:srgbClr val="22373A"/>
                </a:solidFill>
                <a:latin typeface="Palatino Linotype"/>
                <a:cs typeface="Palatino Linotype"/>
              </a:rPr>
              <a:t> </a:t>
            </a:r>
            <a:r>
              <a:rPr sz="1100" spc="40" dirty="0">
                <a:solidFill>
                  <a:srgbClr val="0000CE"/>
                </a:solidFill>
                <a:latin typeface="Palatino Linotype"/>
                <a:cs typeface="Palatino Linotype"/>
              </a:rPr>
              <a:t>50000</a:t>
            </a:r>
            <a:r>
              <a:rPr sz="1100" spc="40" dirty="0">
                <a:solidFill>
                  <a:srgbClr val="22373A"/>
                </a:solidFill>
                <a:latin typeface="Palatino Linotype"/>
                <a:cs typeface="Palatino Linotype"/>
              </a:rPr>
              <a:t>)</a:t>
            </a:r>
            <a:endParaRPr sz="1100" dirty="0">
              <a:latin typeface="Palatino Linotype"/>
              <a:cs typeface="Palatino Linotype"/>
            </a:endParaRPr>
          </a:p>
          <a:p>
            <a:pPr>
              <a:lnSpc>
                <a:spcPct val="100000"/>
              </a:lnSpc>
            </a:pPr>
            <a:endParaRPr sz="1400" dirty="0">
              <a:latin typeface="Palatino Linotype"/>
              <a:cs typeface="Palatino Linotype"/>
            </a:endParaRPr>
          </a:p>
          <a:p>
            <a:pPr>
              <a:lnSpc>
                <a:spcPct val="100000"/>
              </a:lnSpc>
              <a:spcBef>
                <a:spcPts val="50"/>
              </a:spcBef>
            </a:pPr>
            <a:endParaRPr sz="1050" dirty="0">
              <a:latin typeface="Palatino Linotype"/>
              <a:cs typeface="Palatino Linotype"/>
            </a:endParaRPr>
          </a:p>
          <a:p>
            <a:pPr marL="19050">
              <a:lnSpc>
                <a:spcPct val="100000"/>
              </a:lnSpc>
            </a:pPr>
            <a:r>
              <a:rPr sz="1100" dirty="0">
                <a:solidFill>
                  <a:srgbClr val="22373A"/>
                </a:solidFill>
                <a:latin typeface="Palatino Linotype"/>
                <a:cs typeface="Palatino Linotype"/>
              </a:rPr>
              <a:t>d</a:t>
            </a:r>
            <a:r>
              <a:rPr sz="1100" spc="285"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290" dirty="0">
                <a:solidFill>
                  <a:srgbClr val="8E5902"/>
                </a:solidFill>
                <a:latin typeface="Palatino Linotype"/>
                <a:cs typeface="Palatino Linotype"/>
              </a:rPr>
              <a:t> </a:t>
            </a:r>
            <a:r>
              <a:rPr sz="1100" spc="135" dirty="0">
                <a:latin typeface="Palatino Linotype"/>
                <a:cs typeface="Palatino Linotype"/>
              </a:rPr>
              <a:t>tibble</a:t>
            </a:r>
            <a:r>
              <a:rPr sz="1100" spc="135" dirty="0">
                <a:solidFill>
                  <a:srgbClr val="22373A"/>
                </a:solidFill>
                <a:latin typeface="Palatino Linotype"/>
                <a:cs typeface="Palatino Linotype"/>
              </a:rPr>
              <a:t>(</a:t>
            </a:r>
            <a:r>
              <a:rPr sz="1100" spc="135" dirty="0">
                <a:solidFill>
                  <a:srgbClr val="C4A000"/>
                </a:solidFill>
                <a:latin typeface="Palatino Linotype"/>
                <a:cs typeface="Palatino Linotype"/>
              </a:rPr>
              <a:t>iter</a:t>
            </a:r>
            <a:r>
              <a:rPr sz="1100" spc="29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90" dirty="0">
                <a:solidFill>
                  <a:srgbClr val="C4A000"/>
                </a:solidFill>
                <a:latin typeface="Palatino Linotype"/>
                <a:cs typeface="Palatino Linotype"/>
              </a:rPr>
              <a:t> </a:t>
            </a:r>
            <a:r>
              <a:rPr sz="1100" spc="70" dirty="0">
                <a:latin typeface="Palatino Linotype"/>
                <a:cs typeface="Palatino Linotype"/>
              </a:rPr>
              <a:t>as.numeric</a:t>
            </a:r>
            <a:r>
              <a:rPr sz="1100" spc="70" dirty="0">
                <a:solidFill>
                  <a:srgbClr val="22373A"/>
                </a:solidFill>
                <a:latin typeface="Palatino Linotype"/>
                <a:cs typeface="Palatino Linotype"/>
              </a:rPr>
              <a:t>(),</a:t>
            </a:r>
            <a:endParaRPr sz="1100" dirty="0">
              <a:latin typeface="Palatino Linotype"/>
              <a:cs typeface="Palatino Linotype"/>
            </a:endParaRPr>
          </a:p>
          <a:p>
            <a:pPr marL="891540" marR="1619250">
              <a:lnSpc>
                <a:spcPct val="118000"/>
              </a:lnSpc>
            </a:pPr>
            <a:r>
              <a:rPr sz="1100" dirty="0">
                <a:solidFill>
                  <a:srgbClr val="C4A000"/>
                </a:solidFill>
                <a:latin typeface="Palatino Linotype"/>
                <a:cs typeface="Palatino Linotype"/>
              </a:rPr>
              <a:t>x</a:t>
            </a:r>
            <a:r>
              <a:rPr sz="1100" spc="30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05" dirty="0">
                <a:solidFill>
                  <a:srgbClr val="C4A000"/>
                </a:solidFill>
                <a:latin typeface="Palatino Linotype"/>
                <a:cs typeface="Palatino Linotype"/>
              </a:rPr>
              <a:t> </a:t>
            </a:r>
            <a:r>
              <a:rPr sz="1100" spc="70" dirty="0">
                <a:latin typeface="Palatino Linotype"/>
                <a:cs typeface="Palatino Linotype"/>
              </a:rPr>
              <a:t>as.numeric</a:t>
            </a:r>
            <a:r>
              <a:rPr sz="1100" spc="70" dirty="0">
                <a:solidFill>
                  <a:srgbClr val="22373A"/>
                </a:solidFill>
                <a:latin typeface="Palatino Linotype"/>
                <a:cs typeface="Palatino Linotype"/>
              </a:rPr>
              <a:t>(), </a:t>
            </a:r>
            <a:r>
              <a:rPr sz="1100" dirty="0">
                <a:solidFill>
                  <a:srgbClr val="C4A000"/>
                </a:solidFill>
                <a:latin typeface="Palatino Linotype"/>
                <a:cs typeface="Palatino Linotype"/>
              </a:rPr>
              <a:t>y</a:t>
            </a:r>
            <a:r>
              <a:rPr sz="1100" spc="28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85" dirty="0">
                <a:solidFill>
                  <a:srgbClr val="C4A000"/>
                </a:solidFill>
                <a:latin typeface="Palatino Linotype"/>
                <a:cs typeface="Palatino Linotype"/>
              </a:rPr>
              <a:t> </a:t>
            </a:r>
            <a:r>
              <a:rPr sz="1100" spc="65" dirty="0" err="1">
                <a:latin typeface="Palatino Linotype"/>
                <a:cs typeface="Palatino Linotype"/>
              </a:rPr>
              <a:t>as.numeric</a:t>
            </a:r>
            <a:r>
              <a:rPr sz="1100" spc="65" dirty="0">
                <a:solidFill>
                  <a:srgbClr val="22373A"/>
                </a:solidFill>
                <a:latin typeface="Palatino Linotype"/>
                <a:cs typeface="Palatino Linotype"/>
              </a:rPr>
              <a:t>())</a:t>
            </a:r>
            <a:endParaRPr lang="en-GB" sz="1100" spc="65" dirty="0">
              <a:solidFill>
                <a:srgbClr val="22373A"/>
              </a:solidFill>
              <a:latin typeface="Palatino Linotype"/>
              <a:cs typeface="Palatino Linotype"/>
            </a:endParaRPr>
          </a:p>
          <a:p>
            <a:pPr marR="1619250" defTabSz="179388">
              <a:lnSpc>
                <a:spcPct val="118000"/>
              </a:lnSpc>
            </a:pPr>
            <a:r>
              <a:rPr lang="en-GB" sz="800" spc="65" dirty="0" err="1">
                <a:solidFill>
                  <a:srgbClr val="22373A"/>
                </a:solidFill>
                <a:latin typeface="Palatino Linotype"/>
                <a:cs typeface="Palatino Linotype"/>
              </a:rPr>
              <a:t>tibble</a:t>
            </a:r>
            <a:r>
              <a:rPr lang="en-GB" sz="800" spc="65" dirty="0">
                <a:solidFill>
                  <a:srgbClr val="22373A"/>
                </a:solidFill>
                <a:latin typeface="Palatino Linotype"/>
                <a:cs typeface="Palatino Linotype"/>
              </a:rPr>
              <a:t> = creating a </a:t>
            </a:r>
            <a:r>
              <a:rPr lang="en-GB" sz="800" spc="65" dirty="0" err="1">
                <a:solidFill>
                  <a:srgbClr val="22373A"/>
                </a:solidFill>
                <a:latin typeface="Palatino Linotype"/>
                <a:cs typeface="Palatino Linotype"/>
              </a:rPr>
              <a:t>dataframe</a:t>
            </a:r>
            <a:r>
              <a:rPr lang="en-GB" sz="800" spc="65" dirty="0">
                <a:solidFill>
                  <a:srgbClr val="22373A"/>
                </a:solidFill>
                <a:latin typeface="Palatino Linotype"/>
                <a:cs typeface="Palatino Linotype"/>
              </a:rPr>
              <a:t> but from the </a:t>
            </a:r>
            <a:r>
              <a:rPr lang="en-GB" sz="800" spc="65" dirty="0" err="1">
                <a:solidFill>
                  <a:srgbClr val="22373A"/>
                </a:solidFill>
                <a:latin typeface="Palatino Linotype"/>
                <a:cs typeface="Palatino Linotype"/>
              </a:rPr>
              <a:t>tiddyvers</a:t>
            </a:r>
            <a:r>
              <a:rPr lang="en-GB" sz="800" spc="65" dirty="0">
                <a:solidFill>
                  <a:srgbClr val="22373A"/>
                </a:solidFill>
                <a:latin typeface="Palatino Linotype"/>
                <a:cs typeface="Palatino Linotype"/>
              </a:rPr>
              <a:t> package</a:t>
            </a:r>
          </a:p>
        </p:txBody>
      </p:sp>
      <p:sp>
        <p:nvSpPr>
          <p:cNvPr id="5" name="object 5"/>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32</a:t>
            </a:r>
            <a:endParaRPr sz="800">
              <a:latin typeface="Trebuchet MS"/>
              <a:cs typeface="Trebuchet MS"/>
            </a:endParaRPr>
          </a:p>
        </p:txBody>
      </p:sp>
    </p:spTree>
  </p:cSld>
  <p:clrMapOvr>
    <a:masterClrMapping/>
  </p:clrMapOvr>
  <p:transition>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10" dirty="0"/>
              <a:t>Prior</a:t>
            </a:r>
            <a:r>
              <a:rPr spc="-20" dirty="0"/>
              <a:t> </a:t>
            </a:r>
            <a:r>
              <a:rPr spc="-40" dirty="0"/>
              <a:t>Predictions</a:t>
            </a:r>
          </a:p>
        </p:txBody>
      </p:sp>
      <p:sp>
        <p:nvSpPr>
          <p:cNvPr id="3" name="object 3"/>
          <p:cNvSpPr/>
          <p:nvPr/>
        </p:nvSpPr>
        <p:spPr>
          <a:xfrm>
            <a:off x="322046" y="730859"/>
            <a:ext cx="3964304" cy="1192530"/>
          </a:xfrm>
          <a:custGeom>
            <a:avLst/>
            <a:gdLst/>
            <a:ahLst/>
            <a:cxnLst/>
            <a:rect l="l" t="t" r="r" b="b"/>
            <a:pathLst>
              <a:path w="3964304" h="1192530">
                <a:moveTo>
                  <a:pt x="3963911" y="0"/>
                </a:moveTo>
                <a:lnTo>
                  <a:pt x="0" y="0"/>
                </a:lnTo>
                <a:lnTo>
                  <a:pt x="0" y="1192339"/>
                </a:lnTo>
                <a:lnTo>
                  <a:pt x="3963911" y="1192339"/>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0791" y="367751"/>
            <a:ext cx="4032885" cy="1880235"/>
          </a:xfrm>
          <a:prstGeom prst="rect">
            <a:avLst/>
          </a:prstGeom>
        </p:spPr>
        <p:txBody>
          <a:bodyPr vert="horz" wrap="square" lIns="0" tIns="100965" rIns="0" bIns="0" rtlCol="0">
            <a:spAutoFit/>
          </a:bodyPr>
          <a:lstStyle/>
          <a:p>
            <a:pPr marL="12700">
              <a:lnSpc>
                <a:spcPct val="100000"/>
              </a:lnSpc>
              <a:spcBef>
                <a:spcPts val="795"/>
              </a:spcBef>
            </a:pPr>
            <a:r>
              <a:rPr sz="1100" dirty="0">
                <a:solidFill>
                  <a:srgbClr val="22373A"/>
                </a:solidFill>
                <a:latin typeface="Tahoma"/>
                <a:cs typeface="Tahoma"/>
              </a:rPr>
              <a:t>We</a:t>
            </a:r>
            <a:r>
              <a:rPr sz="1100" spc="-50" dirty="0">
                <a:solidFill>
                  <a:srgbClr val="22373A"/>
                </a:solidFill>
                <a:latin typeface="Tahoma"/>
                <a:cs typeface="Tahoma"/>
              </a:rPr>
              <a:t> </a:t>
            </a:r>
            <a:r>
              <a:rPr sz="1100" spc="-20" dirty="0">
                <a:solidFill>
                  <a:srgbClr val="22373A"/>
                </a:solidFill>
                <a:latin typeface="Tahoma"/>
                <a:cs typeface="Tahoma"/>
              </a:rPr>
              <a:t>can</a:t>
            </a:r>
            <a:r>
              <a:rPr sz="1100" spc="-35" dirty="0">
                <a:solidFill>
                  <a:srgbClr val="22373A"/>
                </a:solidFill>
                <a:latin typeface="Tahoma"/>
                <a:cs typeface="Tahoma"/>
              </a:rPr>
              <a:t> </a:t>
            </a:r>
            <a:r>
              <a:rPr sz="1100" spc="-40" dirty="0">
                <a:solidFill>
                  <a:srgbClr val="22373A"/>
                </a:solidFill>
                <a:latin typeface="Tahoma"/>
                <a:cs typeface="Tahoma"/>
              </a:rPr>
              <a:t>combine</a:t>
            </a:r>
            <a:r>
              <a:rPr sz="1100" spc="-35" dirty="0">
                <a:solidFill>
                  <a:srgbClr val="22373A"/>
                </a:solidFill>
                <a:latin typeface="Tahoma"/>
                <a:cs typeface="Tahoma"/>
              </a:rPr>
              <a:t> </a:t>
            </a:r>
            <a:r>
              <a:rPr sz="1100" spc="-20" dirty="0">
                <a:solidFill>
                  <a:srgbClr val="22373A"/>
                </a:solidFill>
                <a:latin typeface="Tahoma"/>
                <a:cs typeface="Tahoma"/>
              </a:rPr>
              <a:t>our</a:t>
            </a:r>
            <a:r>
              <a:rPr sz="1100" spc="-40" dirty="0">
                <a:solidFill>
                  <a:srgbClr val="22373A"/>
                </a:solidFill>
                <a:latin typeface="Tahoma"/>
                <a:cs typeface="Tahoma"/>
              </a:rPr>
              <a:t> </a:t>
            </a:r>
            <a:r>
              <a:rPr sz="1100" i="1" dirty="0">
                <a:solidFill>
                  <a:srgbClr val="22373A"/>
                </a:solidFill>
                <a:latin typeface="Verdana"/>
                <a:cs typeface="Verdana"/>
              </a:rPr>
              <a:t>µ</a:t>
            </a:r>
            <a:r>
              <a:rPr sz="1100" i="1" spc="-80" dirty="0">
                <a:solidFill>
                  <a:srgbClr val="22373A"/>
                </a:solidFill>
                <a:latin typeface="Verdana"/>
                <a:cs typeface="Verdana"/>
              </a:rPr>
              <a:t> </a:t>
            </a:r>
            <a:r>
              <a:rPr sz="1100" spc="-40" dirty="0">
                <a:solidFill>
                  <a:srgbClr val="22373A"/>
                </a:solidFill>
                <a:latin typeface="Tahoma"/>
                <a:cs typeface="Tahoma"/>
              </a:rPr>
              <a:t>and</a:t>
            </a:r>
            <a:r>
              <a:rPr sz="1100" spc="-35" dirty="0">
                <a:solidFill>
                  <a:srgbClr val="22373A"/>
                </a:solidFill>
                <a:latin typeface="Tahoma"/>
                <a:cs typeface="Tahoma"/>
              </a:rPr>
              <a:t> </a:t>
            </a:r>
            <a:r>
              <a:rPr sz="1100" i="1" dirty="0">
                <a:solidFill>
                  <a:srgbClr val="22373A"/>
                </a:solidFill>
                <a:latin typeface="Verdana"/>
                <a:cs typeface="Verdana"/>
              </a:rPr>
              <a:t>σ</a:t>
            </a:r>
            <a:r>
              <a:rPr sz="1100" i="1" spc="-45" dirty="0">
                <a:solidFill>
                  <a:srgbClr val="22373A"/>
                </a:solidFill>
                <a:latin typeface="Verdana"/>
                <a:cs typeface="Verdana"/>
              </a:rPr>
              <a:t> </a:t>
            </a:r>
            <a:r>
              <a:rPr sz="1100" spc="-50" dirty="0">
                <a:solidFill>
                  <a:srgbClr val="22373A"/>
                </a:solidFill>
                <a:latin typeface="Tahoma"/>
                <a:cs typeface="Tahoma"/>
              </a:rPr>
              <a:t>priors</a:t>
            </a:r>
            <a:r>
              <a:rPr sz="1100" spc="-30" dirty="0">
                <a:solidFill>
                  <a:srgbClr val="22373A"/>
                </a:solidFill>
                <a:latin typeface="Tahoma"/>
                <a:cs typeface="Tahoma"/>
              </a:rPr>
              <a:t> </a:t>
            </a:r>
            <a:r>
              <a:rPr sz="1100" dirty="0">
                <a:solidFill>
                  <a:srgbClr val="22373A"/>
                </a:solidFill>
                <a:latin typeface="Tahoma"/>
                <a:cs typeface="Tahoma"/>
              </a:rPr>
              <a:t>to</a:t>
            </a:r>
            <a:r>
              <a:rPr sz="1100" spc="-40" dirty="0">
                <a:solidFill>
                  <a:srgbClr val="22373A"/>
                </a:solidFill>
                <a:latin typeface="Tahoma"/>
                <a:cs typeface="Tahoma"/>
              </a:rPr>
              <a:t> give</a:t>
            </a:r>
            <a:r>
              <a:rPr sz="1100" spc="-35" dirty="0">
                <a:solidFill>
                  <a:srgbClr val="22373A"/>
                </a:solidFill>
                <a:latin typeface="Tahoma"/>
                <a:cs typeface="Tahoma"/>
              </a:rPr>
              <a:t> us </a:t>
            </a:r>
            <a:r>
              <a:rPr sz="1100" spc="-65" dirty="0">
                <a:solidFill>
                  <a:srgbClr val="22373A"/>
                </a:solidFill>
                <a:latin typeface="Tahoma"/>
                <a:cs typeface="Tahoma"/>
              </a:rPr>
              <a:t>some</a:t>
            </a:r>
            <a:r>
              <a:rPr sz="1100" spc="-20" dirty="0">
                <a:solidFill>
                  <a:srgbClr val="22373A"/>
                </a:solidFill>
                <a:latin typeface="Tahoma"/>
                <a:cs typeface="Tahoma"/>
              </a:rPr>
              <a:t> </a:t>
            </a:r>
            <a:r>
              <a:rPr sz="1100" spc="-10" dirty="0">
                <a:solidFill>
                  <a:srgbClr val="22373A"/>
                </a:solidFill>
                <a:latin typeface="Tahoma"/>
                <a:cs typeface="Tahoma"/>
              </a:rPr>
              <a:t>predictions!</a:t>
            </a:r>
            <a:endParaRPr sz="1100">
              <a:latin typeface="Tahoma"/>
              <a:cs typeface="Tahoma"/>
            </a:endParaRPr>
          </a:p>
          <a:p>
            <a:pPr marL="19050">
              <a:lnSpc>
                <a:spcPct val="100000"/>
              </a:lnSpc>
              <a:spcBef>
                <a:spcPts val="700"/>
              </a:spcBef>
            </a:pPr>
            <a:r>
              <a:rPr sz="1100" b="1" spc="80" dirty="0">
                <a:solidFill>
                  <a:srgbClr val="214987"/>
                </a:solidFill>
                <a:latin typeface="Palatino Linotype"/>
                <a:cs typeface="Palatino Linotype"/>
              </a:rPr>
              <a:t>for</a:t>
            </a:r>
            <a:r>
              <a:rPr sz="1100" b="1" spc="300" dirty="0">
                <a:solidFill>
                  <a:srgbClr val="214987"/>
                </a:solidFill>
                <a:latin typeface="Palatino Linotype"/>
                <a:cs typeface="Palatino Linotype"/>
              </a:rPr>
              <a:t> </a:t>
            </a:r>
            <a:r>
              <a:rPr sz="1100" spc="229" dirty="0">
                <a:solidFill>
                  <a:srgbClr val="22373A"/>
                </a:solidFill>
                <a:latin typeface="Palatino Linotype"/>
                <a:cs typeface="Palatino Linotype"/>
              </a:rPr>
              <a:t>(ii</a:t>
            </a:r>
            <a:r>
              <a:rPr sz="1100" spc="305" dirty="0">
                <a:solidFill>
                  <a:srgbClr val="22373A"/>
                </a:solidFill>
                <a:latin typeface="Palatino Linotype"/>
                <a:cs typeface="Palatino Linotype"/>
              </a:rPr>
              <a:t> </a:t>
            </a:r>
            <a:r>
              <a:rPr sz="1100" b="1" spc="50" dirty="0">
                <a:solidFill>
                  <a:srgbClr val="214987"/>
                </a:solidFill>
                <a:latin typeface="Palatino Linotype"/>
                <a:cs typeface="Palatino Linotype"/>
              </a:rPr>
              <a:t>in</a:t>
            </a:r>
            <a:r>
              <a:rPr sz="1100" b="1" spc="305" dirty="0">
                <a:solidFill>
                  <a:srgbClr val="214987"/>
                </a:solidFill>
                <a:latin typeface="Palatino Linotype"/>
                <a:cs typeface="Palatino Linotype"/>
              </a:rPr>
              <a:t> </a:t>
            </a:r>
            <a:r>
              <a:rPr sz="1100" spc="110" dirty="0">
                <a:solidFill>
                  <a:srgbClr val="0000CE"/>
                </a:solidFill>
                <a:latin typeface="Palatino Linotype"/>
                <a:cs typeface="Palatino Linotype"/>
              </a:rPr>
              <a:t>1</a:t>
            </a:r>
            <a:r>
              <a:rPr sz="1100" spc="110" dirty="0">
                <a:latin typeface="Palatino Linotype"/>
                <a:cs typeface="Palatino Linotype"/>
              </a:rPr>
              <a:t>:</a:t>
            </a:r>
            <a:r>
              <a:rPr sz="1100" spc="110" dirty="0">
                <a:solidFill>
                  <a:srgbClr val="22373A"/>
                </a:solidFill>
                <a:latin typeface="Palatino Linotype"/>
                <a:cs typeface="Palatino Linotype"/>
              </a:rPr>
              <a:t>n)</a:t>
            </a:r>
            <a:r>
              <a:rPr sz="1100" spc="305" dirty="0">
                <a:solidFill>
                  <a:srgbClr val="22373A"/>
                </a:solidFill>
                <a:latin typeface="Palatino Linotype"/>
                <a:cs typeface="Palatino Linotype"/>
              </a:rPr>
              <a:t> </a:t>
            </a:r>
            <a:r>
              <a:rPr sz="1100" spc="155" dirty="0">
                <a:solidFill>
                  <a:srgbClr val="22373A"/>
                </a:solidFill>
                <a:latin typeface="Palatino Linotype"/>
                <a:cs typeface="Palatino Linotype"/>
              </a:rPr>
              <a:t>{</a:t>
            </a:r>
            <a:endParaRPr sz="1100">
              <a:latin typeface="Palatino Linotype"/>
              <a:cs typeface="Palatino Linotype"/>
            </a:endParaRPr>
          </a:p>
          <a:p>
            <a:pPr marL="164465">
              <a:lnSpc>
                <a:spcPct val="100000"/>
              </a:lnSpc>
              <a:spcBef>
                <a:spcPts val="235"/>
              </a:spcBef>
            </a:pPr>
            <a:r>
              <a:rPr sz="1100" dirty="0">
                <a:solidFill>
                  <a:srgbClr val="22373A"/>
                </a:solidFill>
                <a:latin typeface="Palatino Linotype"/>
                <a:cs typeface="Palatino Linotype"/>
              </a:rPr>
              <a:t>d</a:t>
            </a:r>
            <a:r>
              <a:rPr sz="1100" spc="345" dirty="0">
                <a:solidFill>
                  <a:srgbClr val="22373A"/>
                </a:solidFill>
                <a:latin typeface="Palatino Linotype"/>
                <a:cs typeface="Palatino Linotype"/>
              </a:rPr>
              <a:t> </a:t>
            </a:r>
            <a:r>
              <a:rPr sz="1100" spc="-175" dirty="0">
                <a:latin typeface="Palatino Linotype"/>
                <a:cs typeface="Palatino Linotype"/>
              </a:rPr>
              <a:t>%&gt;%</a:t>
            </a:r>
            <a:r>
              <a:rPr sz="1100" spc="345" dirty="0">
                <a:latin typeface="Palatino Linotype"/>
                <a:cs typeface="Palatino Linotype"/>
              </a:rPr>
              <a:t> </a:t>
            </a:r>
            <a:r>
              <a:rPr sz="1100" dirty="0">
                <a:latin typeface="Palatino Linotype"/>
                <a:cs typeface="Palatino Linotype"/>
              </a:rPr>
              <a:t>add_row</a:t>
            </a:r>
            <a:r>
              <a:rPr sz="1100" dirty="0">
                <a:solidFill>
                  <a:srgbClr val="22373A"/>
                </a:solidFill>
                <a:latin typeface="Palatino Linotype"/>
                <a:cs typeface="Palatino Linotype"/>
              </a:rPr>
              <a:t>(</a:t>
            </a:r>
            <a:r>
              <a:rPr sz="1100" dirty="0">
                <a:solidFill>
                  <a:srgbClr val="C4A000"/>
                </a:solidFill>
                <a:latin typeface="Palatino Linotype"/>
                <a:cs typeface="Palatino Linotype"/>
              </a:rPr>
              <a:t>iter</a:t>
            </a:r>
            <a:r>
              <a:rPr sz="1100" spc="34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45" dirty="0">
                <a:solidFill>
                  <a:srgbClr val="C4A000"/>
                </a:solidFill>
                <a:latin typeface="Palatino Linotype"/>
                <a:cs typeface="Palatino Linotype"/>
              </a:rPr>
              <a:t> </a:t>
            </a:r>
            <a:r>
              <a:rPr sz="1100" spc="240" dirty="0">
                <a:solidFill>
                  <a:srgbClr val="22373A"/>
                </a:solidFill>
                <a:latin typeface="Palatino Linotype"/>
                <a:cs typeface="Palatino Linotype"/>
              </a:rPr>
              <a:t>ii,</a:t>
            </a:r>
            <a:endParaRPr sz="1100">
              <a:latin typeface="Palatino Linotype"/>
              <a:cs typeface="Palatino Linotype"/>
            </a:endParaRPr>
          </a:p>
          <a:p>
            <a:pPr marL="1182370">
              <a:lnSpc>
                <a:spcPct val="100000"/>
              </a:lnSpc>
              <a:spcBef>
                <a:spcPts val="240"/>
              </a:spcBef>
            </a:pPr>
            <a:r>
              <a:rPr sz="1100" dirty="0">
                <a:solidFill>
                  <a:srgbClr val="C4A000"/>
                </a:solidFill>
                <a:latin typeface="Palatino Linotype"/>
                <a:cs typeface="Palatino Linotype"/>
              </a:rPr>
              <a:t>x</a:t>
            </a:r>
            <a:r>
              <a:rPr sz="1100" spc="30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05" dirty="0">
                <a:solidFill>
                  <a:srgbClr val="C4A000"/>
                </a:solidFill>
                <a:latin typeface="Palatino Linotype"/>
                <a:cs typeface="Palatino Linotype"/>
              </a:rPr>
              <a:t> </a:t>
            </a:r>
            <a:r>
              <a:rPr sz="1100" spc="120" dirty="0">
                <a:solidFill>
                  <a:srgbClr val="22373A"/>
                </a:solidFill>
                <a:latin typeface="Palatino Linotype"/>
                <a:cs typeface="Palatino Linotype"/>
              </a:rPr>
              <a:t>x,</a:t>
            </a:r>
            <a:endParaRPr sz="1100">
              <a:latin typeface="Palatino Linotype"/>
              <a:cs typeface="Palatino Linotype"/>
            </a:endParaRPr>
          </a:p>
          <a:p>
            <a:pPr marL="1182370">
              <a:lnSpc>
                <a:spcPct val="100000"/>
              </a:lnSpc>
              <a:spcBef>
                <a:spcPts val="240"/>
              </a:spcBef>
            </a:pPr>
            <a:r>
              <a:rPr sz="1100" dirty="0">
                <a:solidFill>
                  <a:srgbClr val="C4A000"/>
                </a:solidFill>
                <a:latin typeface="Palatino Linotype"/>
                <a:cs typeface="Palatino Linotype"/>
              </a:rPr>
              <a:t>y</a:t>
            </a:r>
            <a:r>
              <a:rPr sz="1100" spc="31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10" dirty="0">
                <a:solidFill>
                  <a:srgbClr val="C4A000"/>
                </a:solidFill>
                <a:latin typeface="Palatino Linotype"/>
                <a:cs typeface="Palatino Linotype"/>
              </a:rPr>
              <a:t> </a:t>
            </a:r>
            <a:r>
              <a:rPr sz="1100" dirty="0">
                <a:latin typeface="Palatino Linotype"/>
                <a:cs typeface="Palatino Linotype"/>
              </a:rPr>
              <a:t>dnorm</a:t>
            </a:r>
            <a:r>
              <a:rPr sz="1100" dirty="0">
                <a:solidFill>
                  <a:srgbClr val="22373A"/>
                </a:solidFill>
                <a:latin typeface="Palatino Linotype"/>
                <a:cs typeface="Palatino Linotype"/>
              </a:rPr>
              <a:t>(x,</a:t>
            </a:r>
            <a:r>
              <a:rPr sz="1100" spc="315" dirty="0">
                <a:solidFill>
                  <a:srgbClr val="22373A"/>
                </a:solidFill>
                <a:latin typeface="Palatino Linotype"/>
                <a:cs typeface="Palatino Linotype"/>
              </a:rPr>
              <a:t> </a:t>
            </a:r>
            <a:r>
              <a:rPr sz="1100" spc="100" dirty="0">
                <a:solidFill>
                  <a:srgbClr val="22373A"/>
                </a:solidFill>
                <a:latin typeface="Palatino Linotype"/>
                <a:cs typeface="Palatino Linotype"/>
              </a:rPr>
              <a:t>mus[ii],</a:t>
            </a:r>
            <a:r>
              <a:rPr sz="1100" spc="310" dirty="0">
                <a:solidFill>
                  <a:srgbClr val="22373A"/>
                </a:solidFill>
                <a:latin typeface="Palatino Linotype"/>
                <a:cs typeface="Palatino Linotype"/>
              </a:rPr>
              <a:t> </a:t>
            </a:r>
            <a:r>
              <a:rPr sz="1100" spc="110" dirty="0">
                <a:solidFill>
                  <a:srgbClr val="22373A"/>
                </a:solidFill>
                <a:latin typeface="Palatino Linotype"/>
                <a:cs typeface="Palatino Linotype"/>
              </a:rPr>
              <a:t>sigmas[ii]))</a:t>
            </a:r>
            <a:r>
              <a:rPr sz="1100" spc="315" dirty="0">
                <a:solidFill>
                  <a:srgbClr val="22373A"/>
                </a:solidFill>
                <a:latin typeface="Palatino Linotype"/>
                <a:cs typeface="Palatino Linotype"/>
              </a:rPr>
              <a:t> </a:t>
            </a:r>
            <a:r>
              <a:rPr sz="1100" spc="90" dirty="0">
                <a:solidFill>
                  <a:srgbClr val="8E5902"/>
                </a:solidFill>
                <a:latin typeface="Palatino Linotype"/>
                <a:cs typeface="Palatino Linotype"/>
              </a:rPr>
              <a:t>-</a:t>
            </a:r>
            <a:r>
              <a:rPr sz="1100" spc="135" dirty="0">
                <a:solidFill>
                  <a:srgbClr val="8E5902"/>
                </a:solidFill>
                <a:latin typeface="Palatino Linotype"/>
                <a:cs typeface="Palatino Linotype"/>
              </a:rPr>
              <a:t>&gt;</a:t>
            </a:r>
            <a:r>
              <a:rPr sz="1100" spc="310" dirty="0">
                <a:solidFill>
                  <a:srgbClr val="8E5902"/>
                </a:solidFill>
                <a:latin typeface="Palatino Linotype"/>
                <a:cs typeface="Palatino Linotype"/>
              </a:rPr>
              <a:t> </a:t>
            </a:r>
            <a:r>
              <a:rPr sz="1100" spc="-50" dirty="0">
                <a:solidFill>
                  <a:srgbClr val="22373A"/>
                </a:solidFill>
                <a:latin typeface="Palatino Linotype"/>
                <a:cs typeface="Palatino Linotype"/>
              </a:rPr>
              <a:t>d</a:t>
            </a:r>
            <a:endParaRPr sz="1100">
              <a:latin typeface="Palatino Linotype"/>
              <a:cs typeface="Palatino Linotype"/>
            </a:endParaRPr>
          </a:p>
          <a:p>
            <a:pPr marL="19050">
              <a:lnSpc>
                <a:spcPct val="100000"/>
              </a:lnSpc>
              <a:spcBef>
                <a:spcPts val="235"/>
              </a:spcBef>
            </a:pPr>
            <a:r>
              <a:rPr sz="1100" spc="204" dirty="0">
                <a:solidFill>
                  <a:srgbClr val="22373A"/>
                </a:solidFill>
                <a:latin typeface="Palatino Linotype"/>
                <a:cs typeface="Palatino Linotype"/>
              </a:rPr>
              <a:t>}</a:t>
            </a:r>
            <a:endParaRPr sz="1100">
              <a:latin typeface="Palatino Linotype"/>
              <a:cs typeface="Palatino Linotype"/>
            </a:endParaRPr>
          </a:p>
          <a:p>
            <a:pPr marL="19050">
              <a:lnSpc>
                <a:spcPct val="100000"/>
              </a:lnSpc>
              <a:spcBef>
                <a:spcPts val="240"/>
              </a:spcBef>
            </a:pPr>
            <a:r>
              <a:rPr sz="1100" spc="80" dirty="0">
                <a:latin typeface="Palatino Linotype"/>
                <a:cs typeface="Palatino Linotype"/>
              </a:rPr>
              <a:t>print</a:t>
            </a:r>
            <a:r>
              <a:rPr sz="1100" spc="80" dirty="0">
                <a:solidFill>
                  <a:srgbClr val="22373A"/>
                </a:solidFill>
                <a:latin typeface="Palatino Linotype"/>
                <a:cs typeface="Palatino Linotype"/>
              </a:rPr>
              <a:t>(d)</a:t>
            </a:r>
            <a:endParaRPr sz="1100">
              <a:latin typeface="Palatino Linotype"/>
              <a:cs typeface="Palatino Linotype"/>
            </a:endParaRPr>
          </a:p>
          <a:p>
            <a:pPr>
              <a:lnSpc>
                <a:spcPct val="100000"/>
              </a:lnSpc>
              <a:spcBef>
                <a:spcPts val="40"/>
              </a:spcBef>
            </a:pPr>
            <a:endParaRPr sz="1050">
              <a:latin typeface="Palatino Linotype"/>
              <a:cs typeface="Palatino Linotype"/>
            </a:endParaRPr>
          </a:p>
          <a:p>
            <a:pPr marL="19050">
              <a:lnSpc>
                <a:spcPct val="100000"/>
              </a:lnSpc>
            </a:pPr>
            <a:r>
              <a:rPr sz="1100" dirty="0">
                <a:solidFill>
                  <a:srgbClr val="22373A"/>
                </a:solidFill>
                <a:latin typeface="Palatino Linotype"/>
                <a:cs typeface="Palatino Linotype"/>
              </a:rPr>
              <a:t>##</a:t>
            </a:r>
            <a:r>
              <a:rPr sz="1100" spc="320" dirty="0">
                <a:solidFill>
                  <a:srgbClr val="22373A"/>
                </a:solidFill>
                <a:latin typeface="Palatino Linotype"/>
                <a:cs typeface="Palatino Linotype"/>
              </a:rPr>
              <a:t> </a:t>
            </a:r>
            <a:r>
              <a:rPr sz="1100" dirty="0">
                <a:solidFill>
                  <a:srgbClr val="22373A"/>
                </a:solidFill>
                <a:latin typeface="Palatino Linotype"/>
                <a:cs typeface="Palatino Linotype"/>
              </a:rPr>
              <a:t>#</a:t>
            </a:r>
            <a:r>
              <a:rPr sz="1100" spc="320" dirty="0">
                <a:solidFill>
                  <a:srgbClr val="22373A"/>
                </a:solidFill>
                <a:latin typeface="Palatino Linotype"/>
                <a:cs typeface="Palatino Linotype"/>
              </a:rPr>
              <a:t> </a:t>
            </a:r>
            <a:r>
              <a:rPr sz="1100" spc="-295" dirty="0">
                <a:solidFill>
                  <a:srgbClr val="22373A"/>
                </a:solidFill>
                <a:latin typeface="Palatino Linotype"/>
                <a:cs typeface="Palatino Linotype"/>
              </a:rPr>
              <a:t>A</a:t>
            </a:r>
            <a:r>
              <a:rPr sz="1100" spc="325" dirty="0">
                <a:solidFill>
                  <a:srgbClr val="22373A"/>
                </a:solidFill>
                <a:latin typeface="Palatino Linotype"/>
                <a:cs typeface="Palatino Linotype"/>
              </a:rPr>
              <a:t> </a:t>
            </a:r>
            <a:r>
              <a:rPr sz="1100" spc="135" dirty="0">
                <a:solidFill>
                  <a:srgbClr val="22373A"/>
                </a:solidFill>
                <a:latin typeface="Palatino Linotype"/>
                <a:cs typeface="Palatino Linotype"/>
              </a:rPr>
              <a:t>tibble:</a:t>
            </a:r>
            <a:r>
              <a:rPr sz="1100" spc="320" dirty="0">
                <a:solidFill>
                  <a:srgbClr val="22373A"/>
                </a:solidFill>
                <a:latin typeface="Palatino Linotype"/>
                <a:cs typeface="Palatino Linotype"/>
              </a:rPr>
              <a:t> </a:t>
            </a:r>
            <a:r>
              <a:rPr sz="1100" spc="60" dirty="0">
                <a:solidFill>
                  <a:srgbClr val="22373A"/>
                </a:solidFill>
                <a:latin typeface="Palatino Linotype"/>
                <a:cs typeface="Palatino Linotype"/>
              </a:rPr>
              <a:t>500,010</a:t>
            </a:r>
            <a:r>
              <a:rPr sz="1100" spc="320" dirty="0">
                <a:solidFill>
                  <a:srgbClr val="22373A"/>
                </a:solidFill>
                <a:latin typeface="Palatino Linotype"/>
                <a:cs typeface="Palatino Linotype"/>
              </a:rPr>
              <a:t> </a:t>
            </a:r>
            <a:r>
              <a:rPr sz="1100" dirty="0">
                <a:solidFill>
                  <a:srgbClr val="22373A"/>
                </a:solidFill>
                <a:latin typeface="Palatino Linotype"/>
                <a:cs typeface="Palatino Linotype"/>
              </a:rPr>
              <a:t>x</a:t>
            </a:r>
            <a:r>
              <a:rPr sz="1100" spc="325" dirty="0">
                <a:solidFill>
                  <a:srgbClr val="22373A"/>
                </a:solidFill>
                <a:latin typeface="Palatino Linotype"/>
                <a:cs typeface="Palatino Linotype"/>
              </a:rPr>
              <a:t> </a:t>
            </a:r>
            <a:r>
              <a:rPr sz="1100" spc="-50" dirty="0">
                <a:solidFill>
                  <a:srgbClr val="22373A"/>
                </a:solidFill>
                <a:latin typeface="Palatino Linotype"/>
                <a:cs typeface="Palatino Linotype"/>
              </a:rPr>
              <a:t>3</a:t>
            </a:r>
            <a:endParaRPr sz="1100">
              <a:latin typeface="Palatino Linotype"/>
              <a:cs typeface="Palatino Linotype"/>
            </a:endParaRPr>
          </a:p>
        </p:txBody>
      </p:sp>
      <p:sp>
        <p:nvSpPr>
          <p:cNvPr id="5" name="object 5"/>
          <p:cNvSpPr txBox="1"/>
          <p:nvPr/>
        </p:nvSpPr>
        <p:spPr>
          <a:xfrm>
            <a:off x="856449" y="2253766"/>
            <a:ext cx="753110" cy="191770"/>
          </a:xfrm>
          <a:prstGeom prst="rect">
            <a:avLst/>
          </a:prstGeom>
        </p:spPr>
        <p:txBody>
          <a:bodyPr vert="horz" wrap="square" lIns="0" tIns="11430" rIns="0" bIns="0" rtlCol="0">
            <a:spAutoFit/>
          </a:bodyPr>
          <a:lstStyle/>
          <a:p>
            <a:pPr marL="12700">
              <a:lnSpc>
                <a:spcPct val="100000"/>
              </a:lnSpc>
              <a:spcBef>
                <a:spcPts val="90"/>
              </a:spcBef>
              <a:tabLst>
                <a:tab pos="666750" algn="l"/>
              </a:tabLst>
            </a:pPr>
            <a:r>
              <a:rPr sz="1100" spc="135" dirty="0">
                <a:solidFill>
                  <a:srgbClr val="22373A"/>
                </a:solidFill>
                <a:latin typeface="Palatino Linotype"/>
                <a:cs typeface="Palatino Linotype"/>
              </a:rPr>
              <a:t>iter</a:t>
            </a:r>
            <a:r>
              <a:rPr sz="1100" dirty="0">
                <a:solidFill>
                  <a:srgbClr val="22373A"/>
                </a:solidFill>
                <a:latin typeface="Palatino Linotype"/>
                <a:cs typeface="Palatino Linotype"/>
              </a:rPr>
              <a:t>	</a:t>
            </a:r>
            <a:r>
              <a:rPr sz="1100" spc="-50" dirty="0">
                <a:solidFill>
                  <a:srgbClr val="22373A"/>
                </a:solidFill>
                <a:latin typeface="Palatino Linotype"/>
                <a:cs typeface="Palatino Linotype"/>
              </a:rPr>
              <a:t>x</a:t>
            </a:r>
            <a:endParaRPr sz="1100">
              <a:latin typeface="Palatino Linotype"/>
              <a:cs typeface="Palatino Linotype"/>
            </a:endParaRPr>
          </a:p>
        </p:txBody>
      </p:sp>
      <p:sp>
        <p:nvSpPr>
          <p:cNvPr id="6" name="object 6"/>
          <p:cNvSpPr txBox="1"/>
          <p:nvPr/>
        </p:nvSpPr>
        <p:spPr>
          <a:xfrm>
            <a:off x="2092968" y="2222129"/>
            <a:ext cx="389255" cy="421640"/>
          </a:xfrm>
          <a:prstGeom prst="rect">
            <a:avLst/>
          </a:prstGeom>
        </p:spPr>
        <p:txBody>
          <a:bodyPr vert="horz" wrap="square" lIns="0" tIns="43180" rIns="0" bIns="0" rtlCol="0">
            <a:spAutoFit/>
          </a:bodyPr>
          <a:lstStyle/>
          <a:p>
            <a:pPr marR="5080" algn="r">
              <a:lnSpc>
                <a:spcPct val="100000"/>
              </a:lnSpc>
              <a:spcBef>
                <a:spcPts val="340"/>
              </a:spcBef>
            </a:pPr>
            <a:r>
              <a:rPr sz="1100" spc="-40" dirty="0">
                <a:solidFill>
                  <a:srgbClr val="22373A"/>
                </a:solidFill>
                <a:latin typeface="Palatino Linotype"/>
                <a:cs typeface="Palatino Linotype"/>
              </a:rPr>
              <a:t>y</a:t>
            </a:r>
            <a:endParaRPr sz="1100">
              <a:latin typeface="Palatino Linotype"/>
              <a:cs typeface="Palatino Linotype"/>
            </a:endParaRPr>
          </a:p>
          <a:p>
            <a:pPr marR="5080" algn="r">
              <a:lnSpc>
                <a:spcPct val="100000"/>
              </a:lnSpc>
              <a:spcBef>
                <a:spcPts val="235"/>
              </a:spcBef>
            </a:pPr>
            <a:r>
              <a:rPr sz="1100" spc="-10" dirty="0">
                <a:solidFill>
                  <a:srgbClr val="22373A"/>
                </a:solidFill>
                <a:latin typeface="Palatino Linotype"/>
                <a:cs typeface="Palatino Linotype"/>
              </a:rPr>
              <a:t>&lt;dbl&gt;</a:t>
            </a:r>
            <a:endParaRPr sz="1100">
              <a:latin typeface="Palatino Linotype"/>
              <a:cs typeface="Palatino Linotype"/>
            </a:endParaRPr>
          </a:p>
        </p:txBody>
      </p:sp>
      <p:sp>
        <p:nvSpPr>
          <p:cNvPr id="7" name="object 7"/>
          <p:cNvSpPr txBox="1"/>
          <p:nvPr/>
        </p:nvSpPr>
        <p:spPr>
          <a:xfrm>
            <a:off x="347294" y="2222129"/>
            <a:ext cx="1262380" cy="1212850"/>
          </a:xfrm>
          <a:prstGeom prst="rect">
            <a:avLst/>
          </a:prstGeom>
        </p:spPr>
        <p:txBody>
          <a:bodyPr vert="horz" wrap="square" lIns="0" tIns="43180" rIns="0" bIns="0" rtlCol="0">
            <a:spAutoFit/>
          </a:bodyPr>
          <a:lstStyle/>
          <a:p>
            <a:pPr marL="12700">
              <a:lnSpc>
                <a:spcPct val="100000"/>
              </a:lnSpc>
              <a:spcBef>
                <a:spcPts val="340"/>
              </a:spcBef>
            </a:pPr>
            <a:r>
              <a:rPr sz="1100" spc="-25" dirty="0">
                <a:solidFill>
                  <a:srgbClr val="22373A"/>
                </a:solidFill>
                <a:latin typeface="Palatino Linotype"/>
                <a:cs typeface="Palatino Linotype"/>
              </a:rPr>
              <a:t>##</a:t>
            </a:r>
            <a:endParaRPr sz="1100">
              <a:latin typeface="Palatino Linotype"/>
              <a:cs typeface="Palatino Linotype"/>
            </a:endParaRPr>
          </a:p>
          <a:p>
            <a:pPr marL="12700" marR="5080">
              <a:lnSpc>
                <a:spcPct val="118000"/>
              </a:lnSpc>
              <a:tabLst>
                <a:tab pos="303530" algn="l"/>
                <a:tab pos="448945" algn="l"/>
              </a:tabLst>
            </a:pPr>
            <a:r>
              <a:rPr sz="1100" spc="-25" dirty="0">
                <a:solidFill>
                  <a:srgbClr val="22373A"/>
                </a:solidFill>
                <a:latin typeface="Palatino Linotype"/>
                <a:cs typeface="Palatino Linotype"/>
              </a:rPr>
              <a:t>##</a:t>
            </a:r>
            <a:r>
              <a:rPr sz="1100" dirty="0">
                <a:solidFill>
                  <a:srgbClr val="22373A"/>
                </a:solidFill>
                <a:latin typeface="Palatino Linotype"/>
                <a:cs typeface="Palatino Linotype"/>
              </a:rPr>
              <a:t>		&lt;dbl&gt;</a:t>
            </a:r>
            <a:r>
              <a:rPr sz="1100" spc="455" dirty="0">
                <a:solidFill>
                  <a:srgbClr val="22373A"/>
                </a:solidFill>
                <a:latin typeface="Palatino Linotype"/>
                <a:cs typeface="Palatino Linotype"/>
              </a:rPr>
              <a:t> </a:t>
            </a:r>
            <a:r>
              <a:rPr sz="1100" spc="-10" dirty="0">
                <a:solidFill>
                  <a:srgbClr val="22373A"/>
                </a:solidFill>
                <a:latin typeface="Palatino Linotype"/>
                <a:cs typeface="Palatino Linotype"/>
              </a:rPr>
              <a:t>&lt;dbl&gt; </a:t>
            </a:r>
            <a:r>
              <a:rPr sz="1100" spc="-25" dirty="0">
                <a:solidFill>
                  <a:srgbClr val="22373A"/>
                </a:solidFill>
                <a:latin typeface="Palatino Linotype"/>
                <a:cs typeface="Palatino Linotype"/>
              </a:rPr>
              <a:t>##</a:t>
            </a:r>
            <a:r>
              <a:rPr sz="1100" dirty="0">
                <a:solidFill>
                  <a:srgbClr val="22373A"/>
                </a:solidFill>
                <a:latin typeface="Palatino Linotype"/>
                <a:cs typeface="Palatino Linotype"/>
              </a:rPr>
              <a:t>	</a:t>
            </a:r>
            <a:r>
              <a:rPr sz="1100" spc="-50" dirty="0">
                <a:solidFill>
                  <a:srgbClr val="22373A"/>
                </a:solidFill>
                <a:latin typeface="Palatino Linotype"/>
                <a:cs typeface="Palatino Linotype"/>
              </a:rPr>
              <a:t>1</a:t>
            </a:r>
            <a:endParaRPr sz="1100">
              <a:latin typeface="Palatino Linotype"/>
              <a:cs typeface="Palatino Linotype"/>
            </a:endParaRPr>
          </a:p>
          <a:p>
            <a:pPr marL="12700">
              <a:lnSpc>
                <a:spcPct val="100000"/>
              </a:lnSpc>
              <a:spcBef>
                <a:spcPts val="235"/>
              </a:spcBef>
              <a:tabLst>
                <a:tab pos="303530" algn="l"/>
              </a:tabLst>
            </a:pPr>
            <a:r>
              <a:rPr sz="1100" spc="-25" dirty="0">
                <a:solidFill>
                  <a:srgbClr val="22373A"/>
                </a:solidFill>
                <a:latin typeface="Palatino Linotype"/>
                <a:cs typeface="Palatino Linotype"/>
              </a:rPr>
              <a:t>##</a:t>
            </a:r>
            <a:r>
              <a:rPr sz="1100" dirty="0">
                <a:solidFill>
                  <a:srgbClr val="22373A"/>
                </a:solidFill>
                <a:latin typeface="Palatino Linotype"/>
                <a:cs typeface="Palatino Linotype"/>
              </a:rPr>
              <a:t>	</a:t>
            </a:r>
            <a:r>
              <a:rPr sz="1100" spc="-50" dirty="0">
                <a:solidFill>
                  <a:srgbClr val="22373A"/>
                </a:solidFill>
                <a:latin typeface="Palatino Linotype"/>
                <a:cs typeface="Palatino Linotype"/>
              </a:rPr>
              <a:t>2</a:t>
            </a:r>
            <a:endParaRPr sz="1100">
              <a:latin typeface="Palatino Linotype"/>
              <a:cs typeface="Palatino Linotype"/>
            </a:endParaRPr>
          </a:p>
          <a:p>
            <a:pPr marL="12700">
              <a:lnSpc>
                <a:spcPct val="100000"/>
              </a:lnSpc>
              <a:spcBef>
                <a:spcPts val="240"/>
              </a:spcBef>
              <a:tabLst>
                <a:tab pos="303530" algn="l"/>
              </a:tabLst>
            </a:pPr>
            <a:r>
              <a:rPr sz="1100" spc="-25" dirty="0">
                <a:solidFill>
                  <a:srgbClr val="22373A"/>
                </a:solidFill>
                <a:latin typeface="Palatino Linotype"/>
                <a:cs typeface="Palatino Linotype"/>
              </a:rPr>
              <a:t>##</a:t>
            </a:r>
            <a:r>
              <a:rPr sz="1100" dirty="0">
                <a:solidFill>
                  <a:srgbClr val="22373A"/>
                </a:solidFill>
                <a:latin typeface="Palatino Linotype"/>
                <a:cs typeface="Palatino Linotype"/>
              </a:rPr>
              <a:t>	</a:t>
            </a:r>
            <a:r>
              <a:rPr sz="1100" spc="-50" dirty="0">
                <a:solidFill>
                  <a:srgbClr val="22373A"/>
                </a:solidFill>
                <a:latin typeface="Palatino Linotype"/>
                <a:cs typeface="Palatino Linotype"/>
              </a:rPr>
              <a:t>3</a:t>
            </a:r>
            <a:endParaRPr sz="1100">
              <a:latin typeface="Palatino Linotype"/>
              <a:cs typeface="Palatino Linotype"/>
            </a:endParaRPr>
          </a:p>
          <a:p>
            <a:pPr marL="12700">
              <a:lnSpc>
                <a:spcPct val="100000"/>
              </a:lnSpc>
              <a:spcBef>
                <a:spcPts val="240"/>
              </a:spcBef>
              <a:tabLst>
                <a:tab pos="303530" algn="l"/>
              </a:tabLst>
            </a:pPr>
            <a:r>
              <a:rPr sz="1100" spc="-25" dirty="0">
                <a:solidFill>
                  <a:srgbClr val="22373A"/>
                </a:solidFill>
                <a:latin typeface="Palatino Linotype"/>
                <a:cs typeface="Palatino Linotype"/>
              </a:rPr>
              <a:t>##</a:t>
            </a:r>
            <a:r>
              <a:rPr sz="1100" dirty="0">
                <a:solidFill>
                  <a:srgbClr val="22373A"/>
                </a:solidFill>
                <a:latin typeface="Palatino Linotype"/>
                <a:cs typeface="Palatino Linotype"/>
              </a:rPr>
              <a:t>	</a:t>
            </a:r>
            <a:r>
              <a:rPr sz="1100" spc="-50" dirty="0">
                <a:solidFill>
                  <a:srgbClr val="22373A"/>
                </a:solidFill>
                <a:latin typeface="Palatino Linotype"/>
                <a:cs typeface="Palatino Linotype"/>
              </a:rPr>
              <a:t>4</a:t>
            </a:r>
            <a:endParaRPr sz="1100">
              <a:latin typeface="Palatino Linotype"/>
              <a:cs typeface="Palatino Linotype"/>
            </a:endParaRPr>
          </a:p>
        </p:txBody>
      </p:sp>
      <p:sp>
        <p:nvSpPr>
          <p:cNvPr id="8" name="object 8"/>
          <p:cNvSpPr txBox="1"/>
          <p:nvPr/>
        </p:nvSpPr>
        <p:spPr>
          <a:xfrm>
            <a:off x="1074658" y="2617899"/>
            <a:ext cx="98425" cy="817244"/>
          </a:xfrm>
          <a:prstGeom prst="rect">
            <a:avLst/>
          </a:prstGeom>
        </p:spPr>
        <p:txBody>
          <a:bodyPr vert="horz" wrap="square" lIns="0" tIns="43180" rIns="0" bIns="0" rtlCol="0">
            <a:spAutoFit/>
          </a:bodyPr>
          <a:lstStyle/>
          <a:p>
            <a:pPr marL="12700">
              <a:lnSpc>
                <a:spcPct val="100000"/>
              </a:lnSpc>
              <a:spcBef>
                <a:spcPts val="340"/>
              </a:spcBef>
            </a:pPr>
            <a:r>
              <a:rPr sz="1100" spc="20" dirty="0">
                <a:solidFill>
                  <a:srgbClr val="22373A"/>
                </a:solidFill>
                <a:latin typeface="Palatino Linotype"/>
                <a:cs typeface="Palatino Linotype"/>
              </a:rPr>
              <a:t>1</a:t>
            </a:r>
            <a:endParaRPr sz="1100">
              <a:latin typeface="Palatino Linotype"/>
              <a:cs typeface="Palatino Linotype"/>
            </a:endParaRPr>
          </a:p>
          <a:p>
            <a:pPr marL="12700">
              <a:lnSpc>
                <a:spcPct val="100000"/>
              </a:lnSpc>
              <a:spcBef>
                <a:spcPts val="235"/>
              </a:spcBef>
            </a:pPr>
            <a:r>
              <a:rPr sz="1100" spc="20" dirty="0">
                <a:solidFill>
                  <a:srgbClr val="22373A"/>
                </a:solidFill>
                <a:latin typeface="Palatino Linotype"/>
                <a:cs typeface="Palatino Linotype"/>
              </a:rPr>
              <a:t>1</a:t>
            </a:r>
            <a:endParaRPr sz="1100">
              <a:latin typeface="Palatino Linotype"/>
              <a:cs typeface="Palatino Linotype"/>
            </a:endParaRPr>
          </a:p>
          <a:p>
            <a:pPr marL="12700">
              <a:lnSpc>
                <a:spcPct val="100000"/>
              </a:lnSpc>
              <a:spcBef>
                <a:spcPts val="240"/>
              </a:spcBef>
            </a:pPr>
            <a:r>
              <a:rPr sz="1100" spc="20" dirty="0">
                <a:solidFill>
                  <a:srgbClr val="22373A"/>
                </a:solidFill>
                <a:latin typeface="Palatino Linotype"/>
                <a:cs typeface="Palatino Linotype"/>
              </a:rPr>
              <a:t>1</a:t>
            </a:r>
            <a:endParaRPr sz="1100">
              <a:latin typeface="Palatino Linotype"/>
              <a:cs typeface="Palatino Linotype"/>
            </a:endParaRPr>
          </a:p>
          <a:p>
            <a:pPr marL="12700">
              <a:lnSpc>
                <a:spcPct val="100000"/>
              </a:lnSpc>
              <a:spcBef>
                <a:spcPts val="240"/>
              </a:spcBef>
            </a:pPr>
            <a:r>
              <a:rPr sz="1100" spc="20" dirty="0">
                <a:solidFill>
                  <a:srgbClr val="22373A"/>
                </a:solidFill>
                <a:latin typeface="Palatino Linotype"/>
                <a:cs typeface="Palatino Linotype"/>
              </a:rPr>
              <a:t>1</a:t>
            </a:r>
            <a:endParaRPr sz="1100">
              <a:latin typeface="Palatino Linotype"/>
              <a:cs typeface="Palatino Linotype"/>
            </a:endParaRPr>
          </a:p>
        </p:txBody>
      </p:sp>
      <p:sp>
        <p:nvSpPr>
          <p:cNvPr id="9" name="object 9"/>
          <p:cNvSpPr txBox="1"/>
          <p:nvPr/>
        </p:nvSpPr>
        <p:spPr>
          <a:xfrm>
            <a:off x="1511077" y="2617899"/>
            <a:ext cx="971550" cy="817244"/>
          </a:xfrm>
          <a:prstGeom prst="rect">
            <a:avLst/>
          </a:prstGeom>
        </p:spPr>
        <p:txBody>
          <a:bodyPr vert="horz" wrap="square" lIns="0" tIns="43180" rIns="0" bIns="0" rtlCol="0">
            <a:spAutoFit/>
          </a:bodyPr>
          <a:lstStyle/>
          <a:p>
            <a:pPr marL="12700">
              <a:lnSpc>
                <a:spcPct val="100000"/>
              </a:lnSpc>
              <a:spcBef>
                <a:spcPts val="340"/>
              </a:spcBef>
            </a:pPr>
            <a:r>
              <a:rPr sz="1100" dirty="0">
                <a:solidFill>
                  <a:srgbClr val="22373A"/>
                </a:solidFill>
                <a:latin typeface="Palatino Linotype"/>
                <a:cs typeface="Palatino Linotype"/>
              </a:rPr>
              <a:t>0</a:t>
            </a:r>
            <a:r>
              <a:rPr sz="1100" spc="315" dirty="0">
                <a:solidFill>
                  <a:srgbClr val="22373A"/>
                </a:solidFill>
                <a:latin typeface="Palatino Linotype"/>
                <a:cs typeface="Palatino Linotype"/>
              </a:rPr>
              <a:t> </a:t>
            </a:r>
            <a:r>
              <a:rPr sz="1100" spc="-10" dirty="0">
                <a:solidFill>
                  <a:srgbClr val="22373A"/>
                </a:solidFill>
                <a:latin typeface="Palatino Linotype"/>
                <a:cs typeface="Palatino Linotype"/>
              </a:rPr>
              <a:t>0.000000139</a:t>
            </a:r>
            <a:endParaRPr sz="1100">
              <a:latin typeface="Palatino Linotype"/>
              <a:cs typeface="Palatino Linotype"/>
            </a:endParaRPr>
          </a:p>
          <a:p>
            <a:pPr marL="12700">
              <a:lnSpc>
                <a:spcPct val="100000"/>
              </a:lnSpc>
              <a:spcBef>
                <a:spcPts val="235"/>
              </a:spcBef>
            </a:pPr>
            <a:r>
              <a:rPr sz="1100" dirty="0">
                <a:solidFill>
                  <a:srgbClr val="22373A"/>
                </a:solidFill>
                <a:latin typeface="Palatino Linotype"/>
                <a:cs typeface="Palatino Linotype"/>
              </a:rPr>
              <a:t>1</a:t>
            </a:r>
            <a:r>
              <a:rPr sz="1100" spc="315" dirty="0">
                <a:solidFill>
                  <a:srgbClr val="22373A"/>
                </a:solidFill>
                <a:latin typeface="Palatino Linotype"/>
                <a:cs typeface="Palatino Linotype"/>
              </a:rPr>
              <a:t> </a:t>
            </a:r>
            <a:r>
              <a:rPr sz="1100" spc="-10" dirty="0">
                <a:solidFill>
                  <a:srgbClr val="22373A"/>
                </a:solidFill>
                <a:latin typeface="Palatino Linotype"/>
                <a:cs typeface="Palatino Linotype"/>
              </a:rPr>
              <a:t>0.000000139</a:t>
            </a:r>
            <a:endParaRPr sz="1100">
              <a:latin typeface="Palatino Linotype"/>
              <a:cs typeface="Palatino Linotype"/>
            </a:endParaRPr>
          </a:p>
          <a:p>
            <a:pPr marL="12700">
              <a:lnSpc>
                <a:spcPct val="100000"/>
              </a:lnSpc>
              <a:spcBef>
                <a:spcPts val="240"/>
              </a:spcBef>
            </a:pPr>
            <a:r>
              <a:rPr sz="1100" dirty="0">
                <a:solidFill>
                  <a:srgbClr val="22373A"/>
                </a:solidFill>
                <a:latin typeface="Palatino Linotype"/>
                <a:cs typeface="Palatino Linotype"/>
              </a:rPr>
              <a:t>2</a:t>
            </a:r>
            <a:r>
              <a:rPr sz="1100" spc="315" dirty="0">
                <a:solidFill>
                  <a:srgbClr val="22373A"/>
                </a:solidFill>
                <a:latin typeface="Palatino Linotype"/>
                <a:cs typeface="Palatino Linotype"/>
              </a:rPr>
              <a:t> </a:t>
            </a:r>
            <a:r>
              <a:rPr sz="1100" spc="-10" dirty="0">
                <a:solidFill>
                  <a:srgbClr val="22373A"/>
                </a:solidFill>
                <a:latin typeface="Palatino Linotype"/>
                <a:cs typeface="Palatino Linotype"/>
              </a:rPr>
              <a:t>0.000000139</a:t>
            </a:r>
            <a:endParaRPr sz="1100">
              <a:latin typeface="Palatino Linotype"/>
              <a:cs typeface="Palatino Linotype"/>
            </a:endParaRPr>
          </a:p>
          <a:p>
            <a:pPr marL="12700">
              <a:lnSpc>
                <a:spcPct val="100000"/>
              </a:lnSpc>
              <a:spcBef>
                <a:spcPts val="240"/>
              </a:spcBef>
            </a:pPr>
            <a:r>
              <a:rPr sz="1100" dirty="0">
                <a:solidFill>
                  <a:srgbClr val="22373A"/>
                </a:solidFill>
                <a:latin typeface="Palatino Linotype"/>
                <a:cs typeface="Palatino Linotype"/>
              </a:rPr>
              <a:t>3</a:t>
            </a:r>
            <a:r>
              <a:rPr sz="1100" spc="315" dirty="0">
                <a:solidFill>
                  <a:srgbClr val="22373A"/>
                </a:solidFill>
                <a:latin typeface="Palatino Linotype"/>
                <a:cs typeface="Palatino Linotype"/>
              </a:rPr>
              <a:t> </a:t>
            </a:r>
            <a:r>
              <a:rPr sz="1100" spc="-10" dirty="0">
                <a:solidFill>
                  <a:srgbClr val="22373A"/>
                </a:solidFill>
                <a:latin typeface="Palatino Linotype"/>
                <a:cs typeface="Palatino Linotype"/>
              </a:rPr>
              <a:t>0.000000139</a:t>
            </a:r>
            <a:endParaRPr sz="1100">
              <a:latin typeface="Palatino Linotype"/>
              <a:cs typeface="Palatino Linotype"/>
            </a:endParaRPr>
          </a:p>
        </p:txBody>
      </p:sp>
      <p:sp>
        <p:nvSpPr>
          <p:cNvPr id="10" name="object 10"/>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33</a:t>
            </a:r>
            <a:endParaRPr sz="800">
              <a:latin typeface="Trebuchet MS"/>
              <a:cs typeface="Trebuchet MS"/>
            </a:endParaRPr>
          </a:p>
        </p:txBody>
      </p:sp>
    </p:spTree>
  </p:cSld>
  <p:clrMapOvr>
    <a:masterClrMapping/>
  </p:clrMapOvr>
  <p:transition>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10" dirty="0"/>
              <a:t>Prior</a:t>
            </a:r>
            <a:r>
              <a:rPr spc="-20" dirty="0"/>
              <a:t> </a:t>
            </a:r>
            <a:r>
              <a:rPr spc="-40" dirty="0"/>
              <a:t>Predictions</a:t>
            </a:r>
          </a:p>
        </p:txBody>
      </p:sp>
      <p:sp>
        <p:nvSpPr>
          <p:cNvPr id="3" name="object 3"/>
          <p:cNvSpPr/>
          <p:nvPr/>
        </p:nvSpPr>
        <p:spPr>
          <a:xfrm>
            <a:off x="322046" y="1106932"/>
            <a:ext cx="3964304" cy="401320"/>
          </a:xfrm>
          <a:custGeom>
            <a:avLst/>
            <a:gdLst/>
            <a:ahLst/>
            <a:cxnLst/>
            <a:rect l="l" t="t" r="r" b="b"/>
            <a:pathLst>
              <a:path w="3964304" h="401319">
                <a:moveTo>
                  <a:pt x="3963911" y="0"/>
                </a:moveTo>
                <a:lnTo>
                  <a:pt x="0" y="0"/>
                </a:lnTo>
                <a:lnTo>
                  <a:pt x="0" y="400799"/>
                </a:lnTo>
                <a:lnTo>
                  <a:pt x="3963911" y="400799"/>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0791" y="743836"/>
            <a:ext cx="4032885" cy="735965"/>
          </a:xfrm>
          <a:prstGeom prst="rect">
            <a:avLst/>
          </a:prstGeom>
        </p:spPr>
        <p:txBody>
          <a:bodyPr vert="horz" wrap="square" lIns="0" tIns="100965" rIns="0" bIns="0" rtlCol="0">
            <a:spAutoFit/>
          </a:bodyPr>
          <a:lstStyle/>
          <a:p>
            <a:pPr marL="12700">
              <a:lnSpc>
                <a:spcPct val="100000"/>
              </a:lnSpc>
              <a:spcBef>
                <a:spcPts val="795"/>
              </a:spcBef>
            </a:pPr>
            <a:r>
              <a:rPr sz="1100" dirty="0">
                <a:solidFill>
                  <a:srgbClr val="22373A"/>
                </a:solidFill>
                <a:latin typeface="Tahoma"/>
                <a:cs typeface="Tahoma"/>
              </a:rPr>
              <a:t>We</a:t>
            </a:r>
            <a:r>
              <a:rPr sz="1100" spc="-50" dirty="0">
                <a:solidFill>
                  <a:srgbClr val="22373A"/>
                </a:solidFill>
                <a:latin typeface="Tahoma"/>
                <a:cs typeface="Tahoma"/>
              </a:rPr>
              <a:t> </a:t>
            </a:r>
            <a:r>
              <a:rPr sz="1100" spc="-20" dirty="0">
                <a:solidFill>
                  <a:srgbClr val="22373A"/>
                </a:solidFill>
                <a:latin typeface="Tahoma"/>
                <a:cs typeface="Tahoma"/>
              </a:rPr>
              <a:t>can</a:t>
            </a:r>
            <a:r>
              <a:rPr sz="1100" spc="-35" dirty="0">
                <a:solidFill>
                  <a:srgbClr val="22373A"/>
                </a:solidFill>
                <a:latin typeface="Tahoma"/>
                <a:cs typeface="Tahoma"/>
              </a:rPr>
              <a:t> </a:t>
            </a:r>
            <a:r>
              <a:rPr sz="1100" spc="-40" dirty="0">
                <a:solidFill>
                  <a:srgbClr val="22373A"/>
                </a:solidFill>
                <a:latin typeface="Tahoma"/>
                <a:cs typeface="Tahoma"/>
              </a:rPr>
              <a:t>combine</a:t>
            </a:r>
            <a:r>
              <a:rPr sz="1100" spc="-35" dirty="0">
                <a:solidFill>
                  <a:srgbClr val="22373A"/>
                </a:solidFill>
                <a:latin typeface="Tahoma"/>
                <a:cs typeface="Tahoma"/>
              </a:rPr>
              <a:t> </a:t>
            </a:r>
            <a:r>
              <a:rPr sz="1100" spc="-20" dirty="0">
                <a:solidFill>
                  <a:srgbClr val="22373A"/>
                </a:solidFill>
                <a:latin typeface="Tahoma"/>
                <a:cs typeface="Tahoma"/>
              </a:rPr>
              <a:t>our</a:t>
            </a:r>
            <a:r>
              <a:rPr sz="1100" spc="-40" dirty="0">
                <a:solidFill>
                  <a:srgbClr val="22373A"/>
                </a:solidFill>
                <a:latin typeface="Tahoma"/>
                <a:cs typeface="Tahoma"/>
              </a:rPr>
              <a:t> </a:t>
            </a:r>
            <a:r>
              <a:rPr sz="1100" i="1" dirty="0">
                <a:solidFill>
                  <a:srgbClr val="22373A"/>
                </a:solidFill>
                <a:latin typeface="Verdana"/>
                <a:cs typeface="Verdana"/>
              </a:rPr>
              <a:t>µ</a:t>
            </a:r>
            <a:r>
              <a:rPr sz="1100" i="1" spc="-80" dirty="0">
                <a:solidFill>
                  <a:srgbClr val="22373A"/>
                </a:solidFill>
                <a:latin typeface="Verdana"/>
                <a:cs typeface="Verdana"/>
              </a:rPr>
              <a:t> </a:t>
            </a:r>
            <a:r>
              <a:rPr sz="1100" spc="-40" dirty="0">
                <a:solidFill>
                  <a:srgbClr val="22373A"/>
                </a:solidFill>
                <a:latin typeface="Tahoma"/>
                <a:cs typeface="Tahoma"/>
              </a:rPr>
              <a:t>and</a:t>
            </a:r>
            <a:r>
              <a:rPr sz="1100" spc="-35" dirty="0">
                <a:solidFill>
                  <a:srgbClr val="22373A"/>
                </a:solidFill>
                <a:latin typeface="Tahoma"/>
                <a:cs typeface="Tahoma"/>
              </a:rPr>
              <a:t> </a:t>
            </a:r>
            <a:r>
              <a:rPr sz="1100" i="1" dirty="0">
                <a:solidFill>
                  <a:srgbClr val="22373A"/>
                </a:solidFill>
                <a:latin typeface="Verdana"/>
                <a:cs typeface="Verdana"/>
              </a:rPr>
              <a:t>σ</a:t>
            </a:r>
            <a:r>
              <a:rPr sz="1100" i="1" spc="-45" dirty="0">
                <a:solidFill>
                  <a:srgbClr val="22373A"/>
                </a:solidFill>
                <a:latin typeface="Verdana"/>
                <a:cs typeface="Verdana"/>
              </a:rPr>
              <a:t> </a:t>
            </a:r>
            <a:r>
              <a:rPr sz="1100" spc="-50" dirty="0">
                <a:solidFill>
                  <a:srgbClr val="22373A"/>
                </a:solidFill>
                <a:latin typeface="Tahoma"/>
                <a:cs typeface="Tahoma"/>
              </a:rPr>
              <a:t>priors</a:t>
            </a:r>
            <a:r>
              <a:rPr sz="1100" spc="-30" dirty="0">
                <a:solidFill>
                  <a:srgbClr val="22373A"/>
                </a:solidFill>
                <a:latin typeface="Tahoma"/>
                <a:cs typeface="Tahoma"/>
              </a:rPr>
              <a:t> </a:t>
            </a:r>
            <a:r>
              <a:rPr sz="1100" dirty="0">
                <a:solidFill>
                  <a:srgbClr val="22373A"/>
                </a:solidFill>
                <a:latin typeface="Tahoma"/>
                <a:cs typeface="Tahoma"/>
              </a:rPr>
              <a:t>to</a:t>
            </a:r>
            <a:r>
              <a:rPr sz="1100" spc="-40" dirty="0">
                <a:solidFill>
                  <a:srgbClr val="22373A"/>
                </a:solidFill>
                <a:latin typeface="Tahoma"/>
                <a:cs typeface="Tahoma"/>
              </a:rPr>
              <a:t> give</a:t>
            </a:r>
            <a:r>
              <a:rPr sz="1100" spc="-35" dirty="0">
                <a:solidFill>
                  <a:srgbClr val="22373A"/>
                </a:solidFill>
                <a:latin typeface="Tahoma"/>
                <a:cs typeface="Tahoma"/>
              </a:rPr>
              <a:t> us </a:t>
            </a:r>
            <a:r>
              <a:rPr sz="1100" spc="-65" dirty="0">
                <a:solidFill>
                  <a:srgbClr val="22373A"/>
                </a:solidFill>
                <a:latin typeface="Tahoma"/>
                <a:cs typeface="Tahoma"/>
              </a:rPr>
              <a:t>some</a:t>
            </a:r>
            <a:r>
              <a:rPr sz="1100" spc="-20" dirty="0">
                <a:solidFill>
                  <a:srgbClr val="22373A"/>
                </a:solidFill>
                <a:latin typeface="Tahoma"/>
                <a:cs typeface="Tahoma"/>
              </a:rPr>
              <a:t> </a:t>
            </a:r>
            <a:r>
              <a:rPr sz="1100" spc="-10" dirty="0">
                <a:solidFill>
                  <a:srgbClr val="22373A"/>
                </a:solidFill>
                <a:latin typeface="Tahoma"/>
                <a:cs typeface="Tahoma"/>
              </a:rPr>
              <a:t>predictions!</a:t>
            </a:r>
            <a:endParaRPr sz="1100">
              <a:latin typeface="Tahoma"/>
              <a:cs typeface="Tahoma"/>
            </a:endParaRPr>
          </a:p>
          <a:p>
            <a:pPr marL="19050">
              <a:lnSpc>
                <a:spcPct val="100000"/>
              </a:lnSpc>
              <a:spcBef>
                <a:spcPts val="700"/>
              </a:spcBef>
            </a:pPr>
            <a:r>
              <a:rPr sz="1100" spc="70" dirty="0">
                <a:latin typeface="Palatino Linotype"/>
                <a:cs typeface="Palatino Linotype"/>
              </a:rPr>
              <a:t>ggplot</a:t>
            </a:r>
            <a:r>
              <a:rPr sz="1100" spc="70" dirty="0">
                <a:solidFill>
                  <a:srgbClr val="22373A"/>
                </a:solidFill>
                <a:latin typeface="Palatino Linotype"/>
                <a:cs typeface="Palatino Linotype"/>
              </a:rPr>
              <a:t>(d,</a:t>
            </a:r>
            <a:r>
              <a:rPr sz="1100" spc="285" dirty="0">
                <a:solidFill>
                  <a:srgbClr val="22373A"/>
                </a:solidFill>
                <a:latin typeface="Palatino Linotype"/>
                <a:cs typeface="Palatino Linotype"/>
              </a:rPr>
              <a:t> </a:t>
            </a:r>
            <a:r>
              <a:rPr sz="1100" spc="110" dirty="0">
                <a:latin typeface="Palatino Linotype"/>
                <a:cs typeface="Palatino Linotype"/>
              </a:rPr>
              <a:t>aes</a:t>
            </a:r>
            <a:r>
              <a:rPr sz="1100" spc="110" dirty="0">
                <a:solidFill>
                  <a:srgbClr val="22373A"/>
                </a:solidFill>
                <a:latin typeface="Palatino Linotype"/>
                <a:cs typeface="Palatino Linotype"/>
              </a:rPr>
              <a:t>(x,</a:t>
            </a:r>
            <a:r>
              <a:rPr sz="1100" spc="290" dirty="0">
                <a:solidFill>
                  <a:srgbClr val="22373A"/>
                </a:solidFill>
                <a:latin typeface="Palatino Linotype"/>
                <a:cs typeface="Palatino Linotype"/>
              </a:rPr>
              <a:t> </a:t>
            </a:r>
            <a:r>
              <a:rPr sz="1100" spc="125" dirty="0">
                <a:solidFill>
                  <a:srgbClr val="22373A"/>
                </a:solidFill>
                <a:latin typeface="Palatino Linotype"/>
                <a:cs typeface="Palatino Linotype"/>
              </a:rPr>
              <a:t>y,</a:t>
            </a:r>
            <a:r>
              <a:rPr sz="1100" spc="290" dirty="0">
                <a:solidFill>
                  <a:srgbClr val="22373A"/>
                </a:solidFill>
                <a:latin typeface="Palatino Linotype"/>
                <a:cs typeface="Palatino Linotype"/>
              </a:rPr>
              <a:t> </a:t>
            </a:r>
            <a:r>
              <a:rPr sz="1100" dirty="0">
                <a:solidFill>
                  <a:srgbClr val="C4A000"/>
                </a:solidFill>
                <a:latin typeface="Palatino Linotype"/>
                <a:cs typeface="Palatino Linotype"/>
              </a:rPr>
              <a:t>group</a:t>
            </a:r>
            <a:r>
              <a:rPr sz="1100" spc="29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90" dirty="0">
                <a:solidFill>
                  <a:srgbClr val="C4A000"/>
                </a:solidFill>
                <a:latin typeface="Palatino Linotype"/>
                <a:cs typeface="Palatino Linotype"/>
              </a:rPr>
              <a:t> </a:t>
            </a:r>
            <a:r>
              <a:rPr sz="1100" spc="170" dirty="0">
                <a:solidFill>
                  <a:srgbClr val="22373A"/>
                </a:solidFill>
                <a:latin typeface="Palatino Linotype"/>
                <a:cs typeface="Palatino Linotype"/>
              </a:rPr>
              <a:t>iter))</a:t>
            </a:r>
            <a:r>
              <a:rPr sz="1100" spc="290" dirty="0">
                <a:solidFill>
                  <a:srgbClr val="22373A"/>
                </a:solidFill>
                <a:latin typeface="Palatino Linotype"/>
                <a:cs typeface="Palatino Linotype"/>
              </a:rPr>
              <a:t> </a:t>
            </a:r>
            <a:r>
              <a:rPr sz="1100" spc="-50" dirty="0">
                <a:latin typeface="Palatino Linotype"/>
                <a:cs typeface="Palatino Linotype"/>
              </a:rPr>
              <a:t>+</a:t>
            </a:r>
            <a:endParaRPr sz="1100">
              <a:latin typeface="Palatino Linotype"/>
              <a:cs typeface="Palatino Linotype"/>
            </a:endParaRPr>
          </a:p>
          <a:p>
            <a:pPr marL="164465">
              <a:lnSpc>
                <a:spcPct val="100000"/>
              </a:lnSpc>
              <a:spcBef>
                <a:spcPts val="235"/>
              </a:spcBef>
            </a:pPr>
            <a:r>
              <a:rPr sz="1100" dirty="0">
                <a:latin typeface="Palatino Linotype"/>
                <a:cs typeface="Palatino Linotype"/>
              </a:rPr>
              <a:t>geom_path</a:t>
            </a:r>
            <a:r>
              <a:rPr sz="1100" dirty="0">
                <a:solidFill>
                  <a:srgbClr val="22373A"/>
                </a:solidFill>
                <a:latin typeface="Palatino Linotype"/>
                <a:cs typeface="Palatino Linotype"/>
              </a:rPr>
              <a:t>(</a:t>
            </a:r>
            <a:r>
              <a:rPr sz="1100" dirty="0">
                <a:solidFill>
                  <a:srgbClr val="C4A000"/>
                </a:solidFill>
                <a:latin typeface="Palatino Linotype"/>
                <a:cs typeface="Palatino Linotype"/>
              </a:rPr>
              <a:t>alpha</a:t>
            </a:r>
            <a:r>
              <a:rPr sz="1100" spc="28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90" dirty="0">
                <a:solidFill>
                  <a:srgbClr val="C4A000"/>
                </a:solidFill>
                <a:latin typeface="Palatino Linotype"/>
                <a:cs typeface="Palatino Linotype"/>
              </a:rPr>
              <a:t> </a:t>
            </a:r>
            <a:r>
              <a:rPr sz="1100" spc="110" dirty="0">
                <a:solidFill>
                  <a:srgbClr val="0000CE"/>
                </a:solidFill>
                <a:latin typeface="Palatino Linotype"/>
                <a:cs typeface="Palatino Linotype"/>
              </a:rPr>
              <a:t>0.25</a:t>
            </a:r>
            <a:r>
              <a:rPr sz="1100" spc="110" dirty="0">
                <a:solidFill>
                  <a:srgbClr val="22373A"/>
                </a:solidFill>
                <a:latin typeface="Palatino Linotype"/>
                <a:cs typeface="Palatino Linotype"/>
              </a:rPr>
              <a:t>)</a:t>
            </a:r>
            <a:r>
              <a:rPr sz="1100" spc="285" dirty="0">
                <a:solidFill>
                  <a:srgbClr val="22373A"/>
                </a:solidFill>
                <a:latin typeface="Palatino Linotype"/>
                <a:cs typeface="Palatino Linotype"/>
              </a:rPr>
              <a:t> </a:t>
            </a:r>
            <a:r>
              <a:rPr sz="1100" dirty="0">
                <a:latin typeface="Palatino Linotype"/>
                <a:cs typeface="Palatino Linotype"/>
              </a:rPr>
              <a:t>+</a:t>
            </a:r>
            <a:r>
              <a:rPr sz="1100" spc="290" dirty="0">
                <a:latin typeface="Palatino Linotype"/>
                <a:cs typeface="Palatino Linotype"/>
              </a:rPr>
              <a:t> </a:t>
            </a:r>
            <a:r>
              <a:rPr sz="1100" dirty="0">
                <a:latin typeface="Palatino Linotype"/>
                <a:cs typeface="Palatino Linotype"/>
              </a:rPr>
              <a:t>theme_bw</a:t>
            </a:r>
            <a:r>
              <a:rPr sz="1100" dirty="0">
                <a:solidFill>
                  <a:srgbClr val="22373A"/>
                </a:solidFill>
                <a:latin typeface="Palatino Linotype"/>
                <a:cs typeface="Palatino Linotype"/>
              </a:rPr>
              <a:t>()</a:t>
            </a:r>
            <a:r>
              <a:rPr sz="1100" spc="290" dirty="0">
                <a:solidFill>
                  <a:srgbClr val="22373A"/>
                </a:solidFill>
                <a:latin typeface="Palatino Linotype"/>
                <a:cs typeface="Palatino Linotype"/>
              </a:rPr>
              <a:t> </a:t>
            </a:r>
            <a:r>
              <a:rPr sz="1100" dirty="0">
                <a:latin typeface="Palatino Linotype"/>
                <a:cs typeface="Palatino Linotype"/>
              </a:rPr>
              <a:t>+</a:t>
            </a:r>
            <a:r>
              <a:rPr sz="1100" spc="285" dirty="0">
                <a:latin typeface="Palatino Linotype"/>
                <a:cs typeface="Palatino Linotype"/>
              </a:rPr>
              <a:t> </a:t>
            </a:r>
            <a:r>
              <a:rPr sz="1100" spc="90" dirty="0">
                <a:latin typeface="Palatino Linotype"/>
                <a:cs typeface="Palatino Linotype"/>
              </a:rPr>
              <a:t>xlim</a:t>
            </a:r>
            <a:r>
              <a:rPr sz="1100" spc="90" dirty="0">
                <a:solidFill>
                  <a:srgbClr val="22373A"/>
                </a:solidFill>
                <a:latin typeface="Palatino Linotype"/>
                <a:cs typeface="Palatino Linotype"/>
              </a:rPr>
              <a:t>(</a:t>
            </a:r>
            <a:r>
              <a:rPr sz="1100" spc="90" dirty="0">
                <a:solidFill>
                  <a:srgbClr val="0000CE"/>
                </a:solidFill>
                <a:latin typeface="Palatino Linotype"/>
                <a:cs typeface="Palatino Linotype"/>
              </a:rPr>
              <a:t>0</a:t>
            </a:r>
            <a:r>
              <a:rPr sz="1100" spc="90" dirty="0">
                <a:solidFill>
                  <a:srgbClr val="22373A"/>
                </a:solidFill>
                <a:latin typeface="Palatino Linotype"/>
                <a:cs typeface="Palatino Linotype"/>
              </a:rPr>
              <a:t>,</a:t>
            </a:r>
            <a:r>
              <a:rPr sz="1100" spc="290" dirty="0">
                <a:solidFill>
                  <a:srgbClr val="22373A"/>
                </a:solidFill>
                <a:latin typeface="Palatino Linotype"/>
                <a:cs typeface="Palatino Linotype"/>
              </a:rPr>
              <a:t> </a:t>
            </a:r>
            <a:r>
              <a:rPr sz="1100" spc="40" dirty="0">
                <a:solidFill>
                  <a:srgbClr val="0000CE"/>
                </a:solidFill>
                <a:latin typeface="Palatino Linotype"/>
                <a:cs typeface="Palatino Linotype"/>
              </a:rPr>
              <a:t>40000</a:t>
            </a:r>
            <a:r>
              <a:rPr sz="1100" spc="40" dirty="0">
                <a:solidFill>
                  <a:srgbClr val="22373A"/>
                </a:solidFill>
                <a:latin typeface="Palatino Linotype"/>
                <a:cs typeface="Palatino Linotype"/>
              </a:rPr>
              <a:t>)</a:t>
            </a:r>
            <a:endParaRPr sz="1100">
              <a:latin typeface="Palatino Linotype"/>
              <a:cs typeface="Palatino Linotype"/>
            </a:endParaRPr>
          </a:p>
        </p:txBody>
      </p:sp>
      <p:grpSp>
        <p:nvGrpSpPr>
          <p:cNvPr id="5" name="object 5"/>
          <p:cNvGrpSpPr/>
          <p:nvPr/>
        </p:nvGrpSpPr>
        <p:grpSpPr>
          <a:xfrm>
            <a:off x="359994" y="1605875"/>
            <a:ext cx="3888740" cy="1121410"/>
            <a:chOff x="359994" y="1605875"/>
            <a:chExt cx="3888740" cy="1121410"/>
          </a:xfrm>
        </p:grpSpPr>
        <p:sp>
          <p:nvSpPr>
            <p:cNvPr id="6" name="object 6"/>
            <p:cNvSpPr/>
            <p:nvPr/>
          </p:nvSpPr>
          <p:spPr>
            <a:xfrm>
              <a:off x="359994" y="1606414"/>
              <a:ext cx="3888740" cy="1120775"/>
            </a:xfrm>
            <a:custGeom>
              <a:avLst/>
              <a:gdLst/>
              <a:ahLst/>
              <a:cxnLst/>
              <a:rect l="l" t="t" r="r" b="b"/>
              <a:pathLst>
                <a:path w="3888740" h="1120775">
                  <a:moveTo>
                    <a:pt x="3888147" y="0"/>
                  </a:moveTo>
                  <a:lnTo>
                    <a:pt x="0" y="0"/>
                  </a:lnTo>
                  <a:lnTo>
                    <a:pt x="0" y="1120313"/>
                  </a:lnTo>
                  <a:lnTo>
                    <a:pt x="3888147" y="1120313"/>
                  </a:lnTo>
                  <a:lnTo>
                    <a:pt x="3888147" y="0"/>
                  </a:lnTo>
                  <a:close/>
                </a:path>
              </a:pathLst>
            </a:custGeom>
            <a:solidFill>
              <a:srgbClr val="FFFFFF"/>
            </a:solidFill>
          </p:spPr>
          <p:txBody>
            <a:bodyPr wrap="square" lIns="0" tIns="0" rIns="0" bIns="0" rtlCol="0"/>
            <a:lstStyle/>
            <a:p>
              <a:endParaRPr/>
            </a:p>
          </p:txBody>
        </p:sp>
        <p:sp>
          <p:nvSpPr>
            <p:cNvPr id="7" name="object 7"/>
            <p:cNvSpPr/>
            <p:nvPr/>
          </p:nvSpPr>
          <p:spPr>
            <a:xfrm>
              <a:off x="629034" y="1609050"/>
              <a:ext cx="3616960" cy="981075"/>
            </a:xfrm>
            <a:custGeom>
              <a:avLst/>
              <a:gdLst/>
              <a:ahLst/>
              <a:cxnLst/>
              <a:rect l="l" t="t" r="r" b="b"/>
              <a:pathLst>
                <a:path w="3616960" h="981075">
                  <a:moveTo>
                    <a:pt x="0" y="795422"/>
                  </a:moveTo>
                  <a:lnTo>
                    <a:pt x="3616471" y="795422"/>
                  </a:lnTo>
                </a:path>
                <a:path w="3616960" h="981075">
                  <a:moveTo>
                    <a:pt x="0" y="513696"/>
                  </a:moveTo>
                  <a:lnTo>
                    <a:pt x="3616471" y="513696"/>
                  </a:lnTo>
                </a:path>
                <a:path w="3616960" h="981075">
                  <a:moveTo>
                    <a:pt x="0" y="232025"/>
                  </a:moveTo>
                  <a:lnTo>
                    <a:pt x="3616471" y="232025"/>
                  </a:lnTo>
                </a:path>
                <a:path w="3616960" h="981075">
                  <a:moveTo>
                    <a:pt x="575368" y="980878"/>
                  </a:moveTo>
                  <a:lnTo>
                    <a:pt x="575368" y="0"/>
                  </a:lnTo>
                </a:path>
                <a:path w="3616960" h="981075">
                  <a:moveTo>
                    <a:pt x="1397316" y="980878"/>
                  </a:moveTo>
                  <a:lnTo>
                    <a:pt x="1397316" y="0"/>
                  </a:lnTo>
                </a:path>
                <a:path w="3616960" h="981075">
                  <a:moveTo>
                    <a:pt x="2219209" y="980878"/>
                  </a:moveTo>
                  <a:lnTo>
                    <a:pt x="2219209" y="0"/>
                  </a:lnTo>
                </a:path>
                <a:path w="3616960" h="981075">
                  <a:moveTo>
                    <a:pt x="3041157" y="980878"/>
                  </a:moveTo>
                  <a:lnTo>
                    <a:pt x="3041157" y="0"/>
                  </a:lnTo>
                </a:path>
              </a:pathLst>
            </a:custGeom>
            <a:ln w="3175">
              <a:solidFill>
                <a:srgbClr val="EBEBEB"/>
              </a:solidFill>
            </a:ln>
          </p:spPr>
          <p:txBody>
            <a:bodyPr wrap="square" lIns="0" tIns="0" rIns="0" bIns="0" rtlCol="0"/>
            <a:lstStyle/>
            <a:p>
              <a:endParaRPr/>
            </a:p>
          </p:txBody>
        </p:sp>
        <p:sp>
          <p:nvSpPr>
            <p:cNvPr id="8" name="object 8"/>
            <p:cNvSpPr/>
            <p:nvPr/>
          </p:nvSpPr>
          <p:spPr>
            <a:xfrm>
              <a:off x="629034" y="1700213"/>
              <a:ext cx="3616960" cy="845185"/>
            </a:xfrm>
            <a:custGeom>
              <a:avLst/>
              <a:gdLst/>
              <a:ahLst/>
              <a:cxnLst/>
              <a:rect l="l" t="t" r="r" b="b"/>
              <a:pathLst>
                <a:path w="3616960" h="845185">
                  <a:moveTo>
                    <a:pt x="0" y="845122"/>
                  </a:moveTo>
                  <a:lnTo>
                    <a:pt x="3616471" y="845122"/>
                  </a:lnTo>
                </a:path>
                <a:path w="3616960" h="845185">
                  <a:moveTo>
                    <a:pt x="0" y="563396"/>
                  </a:moveTo>
                  <a:lnTo>
                    <a:pt x="3616471" y="563396"/>
                  </a:lnTo>
                </a:path>
                <a:path w="3616960" h="845185">
                  <a:moveTo>
                    <a:pt x="0" y="281725"/>
                  </a:moveTo>
                  <a:lnTo>
                    <a:pt x="3616471" y="281725"/>
                  </a:lnTo>
                </a:path>
                <a:path w="3616960" h="845185">
                  <a:moveTo>
                    <a:pt x="0" y="0"/>
                  </a:moveTo>
                  <a:lnTo>
                    <a:pt x="3616471" y="0"/>
                  </a:lnTo>
                </a:path>
              </a:pathLst>
            </a:custGeom>
            <a:ln w="5876">
              <a:solidFill>
                <a:srgbClr val="EBEBEB"/>
              </a:solidFill>
            </a:ln>
          </p:spPr>
          <p:txBody>
            <a:bodyPr wrap="square" lIns="0" tIns="0" rIns="0" bIns="0" rtlCol="0"/>
            <a:lstStyle/>
            <a:p>
              <a:endParaRPr/>
            </a:p>
          </p:txBody>
        </p:sp>
        <p:pic>
          <p:nvPicPr>
            <p:cNvPr id="9" name="object 9"/>
            <p:cNvPicPr/>
            <p:nvPr/>
          </p:nvPicPr>
          <p:blipFill>
            <a:blip r:embed="rId2" cstate="print"/>
            <a:stretch>
              <a:fillRect/>
            </a:stretch>
          </p:blipFill>
          <p:spPr>
            <a:xfrm>
              <a:off x="790518" y="1609050"/>
              <a:ext cx="3293557" cy="980878"/>
            </a:xfrm>
            <a:prstGeom prst="rect">
              <a:avLst/>
            </a:prstGeom>
          </p:spPr>
        </p:pic>
        <p:sp>
          <p:nvSpPr>
            <p:cNvPr id="10" name="object 10"/>
            <p:cNvSpPr/>
            <p:nvPr/>
          </p:nvSpPr>
          <p:spPr>
            <a:xfrm>
              <a:off x="629034" y="1609050"/>
              <a:ext cx="3616960" cy="981075"/>
            </a:xfrm>
            <a:custGeom>
              <a:avLst/>
              <a:gdLst/>
              <a:ahLst/>
              <a:cxnLst/>
              <a:rect l="l" t="t" r="r" b="b"/>
              <a:pathLst>
                <a:path w="3616960" h="981075">
                  <a:moveTo>
                    <a:pt x="0" y="980878"/>
                  </a:moveTo>
                  <a:lnTo>
                    <a:pt x="3616471" y="980878"/>
                  </a:lnTo>
                  <a:lnTo>
                    <a:pt x="3616471" y="0"/>
                  </a:lnTo>
                  <a:lnTo>
                    <a:pt x="0" y="0"/>
                  </a:lnTo>
                  <a:lnTo>
                    <a:pt x="0" y="980878"/>
                  </a:lnTo>
                  <a:close/>
                </a:path>
              </a:pathLst>
            </a:custGeom>
            <a:ln w="5876">
              <a:solidFill>
                <a:srgbClr val="333333"/>
              </a:solidFill>
            </a:ln>
          </p:spPr>
          <p:txBody>
            <a:bodyPr wrap="square" lIns="0" tIns="0" rIns="0" bIns="0" rtlCol="0"/>
            <a:lstStyle/>
            <a:p>
              <a:endParaRPr/>
            </a:p>
          </p:txBody>
        </p:sp>
      </p:grpSp>
      <p:sp>
        <p:nvSpPr>
          <p:cNvPr id="11" name="object 11"/>
          <p:cNvSpPr txBox="1"/>
          <p:nvPr/>
        </p:nvSpPr>
        <p:spPr>
          <a:xfrm>
            <a:off x="410668" y="2500948"/>
            <a:ext cx="204470" cy="85090"/>
          </a:xfrm>
          <a:prstGeom prst="rect">
            <a:avLst/>
          </a:prstGeom>
        </p:spPr>
        <p:txBody>
          <a:bodyPr vert="horz" wrap="square" lIns="0" tIns="17780" rIns="0" bIns="0" rtlCol="0">
            <a:spAutoFit/>
          </a:bodyPr>
          <a:lstStyle/>
          <a:p>
            <a:pPr marL="12700">
              <a:lnSpc>
                <a:spcPct val="100000"/>
              </a:lnSpc>
              <a:spcBef>
                <a:spcPts val="140"/>
              </a:spcBef>
            </a:pPr>
            <a:r>
              <a:rPr sz="350" spc="-10" dirty="0">
                <a:solidFill>
                  <a:srgbClr val="4D4D4D"/>
                </a:solidFill>
                <a:latin typeface="Arial"/>
                <a:cs typeface="Arial"/>
              </a:rPr>
              <a:t>0.00000</a:t>
            </a:r>
            <a:endParaRPr sz="350">
              <a:latin typeface="Arial"/>
              <a:cs typeface="Arial"/>
            </a:endParaRPr>
          </a:p>
        </p:txBody>
      </p:sp>
      <p:sp>
        <p:nvSpPr>
          <p:cNvPr id="12" name="object 12"/>
          <p:cNvSpPr txBox="1"/>
          <p:nvPr/>
        </p:nvSpPr>
        <p:spPr>
          <a:xfrm>
            <a:off x="410668" y="2219222"/>
            <a:ext cx="204470" cy="85090"/>
          </a:xfrm>
          <a:prstGeom prst="rect">
            <a:avLst/>
          </a:prstGeom>
        </p:spPr>
        <p:txBody>
          <a:bodyPr vert="horz" wrap="square" lIns="0" tIns="17780" rIns="0" bIns="0" rtlCol="0">
            <a:spAutoFit/>
          </a:bodyPr>
          <a:lstStyle/>
          <a:p>
            <a:pPr marL="12700">
              <a:lnSpc>
                <a:spcPct val="100000"/>
              </a:lnSpc>
              <a:spcBef>
                <a:spcPts val="140"/>
              </a:spcBef>
            </a:pPr>
            <a:r>
              <a:rPr sz="350" spc="-10" dirty="0">
                <a:solidFill>
                  <a:srgbClr val="4D4D4D"/>
                </a:solidFill>
                <a:latin typeface="Arial"/>
                <a:cs typeface="Arial"/>
              </a:rPr>
              <a:t>0.00005</a:t>
            </a:r>
            <a:endParaRPr sz="350">
              <a:latin typeface="Arial"/>
              <a:cs typeface="Arial"/>
            </a:endParaRPr>
          </a:p>
        </p:txBody>
      </p:sp>
      <p:sp>
        <p:nvSpPr>
          <p:cNvPr id="13" name="object 13"/>
          <p:cNvSpPr txBox="1"/>
          <p:nvPr/>
        </p:nvSpPr>
        <p:spPr>
          <a:xfrm>
            <a:off x="410668" y="1937551"/>
            <a:ext cx="204470" cy="85090"/>
          </a:xfrm>
          <a:prstGeom prst="rect">
            <a:avLst/>
          </a:prstGeom>
        </p:spPr>
        <p:txBody>
          <a:bodyPr vert="horz" wrap="square" lIns="0" tIns="17780" rIns="0" bIns="0" rtlCol="0">
            <a:spAutoFit/>
          </a:bodyPr>
          <a:lstStyle/>
          <a:p>
            <a:pPr marL="12700">
              <a:lnSpc>
                <a:spcPct val="100000"/>
              </a:lnSpc>
              <a:spcBef>
                <a:spcPts val="140"/>
              </a:spcBef>
            </a:pPr>
            <a:r>
              <a:rPr sz="350" spc="-10" dirty="0">
                <a:solidFill>
                  <a:srgbClr val="4D4D4D"/>
                </a:solidFill>
                <a:latin typeface="Arial"/>
                <a:cs typeface="Arial"/>
              </a:rPr>
              <a:t>0.00010</a:t>
            </a:r>
            <a:endParaRPr sz="350">
              <a:latin typeface="Arial"/>
              <a:cs typeface="Arial"/>
            </a:endParaRPr>
          </a:p>
        </p:txBody>
      </p:sp>
      <p:sp>
        <p:nvSpPr>
          <p:cNvPr id="14" name="object 14"/>
          <p:cNvSpPr txBox="1"/>
          <p:nvPr/>
        </p:nvSpPr>
        <p:spPr>
          <a:xfrm>
            <a:off x="410668" y="1655825"/>
            <a:ext cx="204470" cy="85090"/>
          </a:xfrm>
          <a:prstGeom prst="rect">
            <a:avLst/>
          </a:prstGeom>
        </p:spPr>
        <p:txBody>
          <a:bodyPr vert="horz" wrap="square" lIns="0" tIns="17780" rIns="0" bIns="0" rtlCol="0">
            <a:spAutoFit/>
          </a:bodyPr>
          <a:lstStyle/>
          <a:p>
            <a:pPr marL="12700">
              <a:lnSpc>
                <a:spcPct val="100000"/>
              </a:lnSpc>
              <a:spcBef>
                <a:spcPts val="140"/>
              </a:spcBef>
            </a:pPr>
            <a:r>
              <a:rPr sz="350" spc="-10" dirty="0">
                <a:solidFill>
                  <a:srgbClr val="4D4D4D"/>
                </a:solidFill>
                <a:latin typeface="Arial"/>
                <a:cs typeface="Arial"/>
              </a:rPr>
              <a:t>0.00015</a:t>
            </a:r>
            <a:endParaRPr sz="350">
              <a:latin typeface="Arial"/>
              <a:cs typeface="Arial"/>
            </a:endParaRPr>
          </a:p>
        </p:txBody>
      </p:sp>
      <p:sp>
        <p:nvSpPr>
          <p:cNvPr id="15" name="object 15"/>
          <p:cNvSpPr/>
          <p:nvPr/>
        </p:nvSpPr>
        <p:spPr>
          <a:xfrm>
            <a:off x="613986" y="1700213"/>
            <a:ext cx="3467735" cy="904875"/>
          </a:xfrm>
          <a:custGeom>
            <a:avLst/>
            <a:gdLst/>
            <a:ahLst/>
            <a:cxnLst/>
            <a:rect l="l" t="t" r="r" b="b"/>
            <a:pathLst>
              <a:path w="3467735" h="904875">
                <a:moveTo>
                  <a:pt x="0" y="845122"/>
                </a:moveTo>
                <a:lnTo>
                  <a:pt x="15047" y="845122"/>
                </a:lnTo>
              </a:path>
              <a:path w="3467735" h="904875">
                <a:moveTo>
                  <a:pt x="0" y="563396"/>
                </a:moveTo>
                <a:lnTo>
                  <a:pt x="15047" y="563396"/>
                </a:lnTo>
              </a:path>
              <a:path w="3467735" h="904875">
                <a:moveTo>
                  <a:pt x="0" y="281725"/>
                </a:moveTo>
                <a:lnTo>
                  <a:pt x="15047" y="281725"/>
                </a:lnTo>
              </a:path>
              <a:path w="3467735" h="904875">
                <a:moveTo>
                  <a:pt x="0" y="0"/>
                </a:moveTo>
                <a:lnTo>
                  <a:pt x="15047" y="0"/>
                </a:lnTo>
              </a:path>
              <a:path w="3467735" h="904875">
                <a:moveTo>
                  <a:pt x="179469" y="904763"/>
                </a:moveTo>
                <a:lnTo>
                  <a:pt x="179469" y="889715"/>
                </a:lnTo>
              </a:path>
              <a:path w="3467735" h="904875">
                <a:moveTo>
                  <a:pt x="1001362" y="904763"/>
                </a:moveTo>
                <a:lnTo>
                  <a:pt x="1001362" y="889715"/>
                </a:lnTo>
              </a:path>
              <a:path w="3467735" h="904875">
                <a:moveTo>
                  <a:pt x="1823310" y="904763"/>
                </a:moveTo>
                <a:lnTo>
                  <a:pt x="1823310" y="889715"/>
                </a:lnTo>
              </a:path>
              <a:path w="3467735" h="904875">
                <a:moveTo>
                  <a:pt x="2645203" y="904763"/>
                </a:moveTo>
                <a:lnTo>
                  <a:pt x="2645203" y="889715"/>
                </a:lnTo>
              </a:path>
              <a:path w="3467735" h="904875">
                <a:moveTo>
                  <a:pt x="3467151" y="904763"/>
                </a:moveTo>
                <a:lnTo>
                  <a:pt x="3467151" y="889715"/>
                </a:lnTo>
              </a:path>
            </a:pathLst>
          </a:custGeom>
          <a:ln w="5876">
            <a:solidFill>
              <a:srgbClr val="333333"/>
            </a:solidFill>
          </a:ln>
        </p:spPr>
        <p:txBody>
          <a:bodyPr wrap="square" lIns="0" tIns="0" rIns="0" bIns="0" rtlCol="0"/>
          <a:lstStyle/>
          <a:p>
            <a:endParaRPr/>
          </a:p>
        </p:txBody>
      </p:sp>
      <p:sp>
        <p:nvSpPr>
          <p:cNvPr id="16" name="object 16"/>
          <p:cNvSpPr txBox="1"/>
          <p:nvPr/>
        </p:nvSpPr>
        <p:spPr>
          <a:xfrm>
            <a:off x="767027" y="2590354"/>
            <a:ext cx="5334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0</a:t>
            </a:r>
            <a:endParaRPr sz="350">
              <a:latin typeface="Arial"/>
              <a:cs typeface="Arial"/>
            </a:endParaRPr>
          </a:p>
        </p:txBody>
      </p:sp>
      <p:sp>
        <p:nvSpPr>
          <p:cNvPr id="22" name="object 22"/>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34</a:t>
            </a:r>
          </a:p>
        </p:txBody>
      </p:sp>
      <p:sp>
        <p:nvSpPr>
          <p:cNvPr id="17" name="object 17"/>
          <p:cNvSpPr txBox="1"/>
          <p:nvPr/>
        </p:nvSpPr>
        <p:spPr>
          <a:xfrm>
            <a:off x="1533948" y="2590354"/>
            <a:ext cx="163195" cy="85090"/>
          </a:xfrm>
          <a:prstGeom prst="rect">
            <a:avLst/>
          </a:prstGeom>
        </p:spPr>
        <p:txBody>
          <a:bodyPr vert="horz" wrap="square" lIns="0" tIns="17780" rIns="0" bIns="0" rtlCol="0">
            <a:spAutoFit/>
          </a:bodyPr>
          <a:lstStyle/>
          <a:p>
            <a:pPr marL="12700">
              <a:lnSpc>
                <a:spcPct val="100000"/>
              </a:lnSpc>
              <a:spcBef>
                <a:spcPts val="140"/>
              </a:spcBef>
            </a:pPr>
            <a:r>
              <a:rPr sz="350" spc="-10" dirty="0">
                <a:solidFill>
                  <a:srgbClr val="4D4D4D"/>
                </a:solidFill>
                <a:latin typeface="Arial"/>
                <a:cs typeface="Arial"/>
              </a:rPr>
              <a:t>10000</a:t>
            </a:r>
            <a:endParaRPr sz="350">
              <a:latin typeface="Arial"/>
              <a:cs typeface="Arial"/>
            </a:endParaRPr>
          </a:p>
        </p:txBody>
      </p:sp>
      <p:sp>
        <p:nvSpPr>
          <p:cNvPr id="18" name="object 18"/>
          <p:cNvSpPr txBox="1"/>
          <p:nvPr/>
        </p:nvSpPr>
        <p:spPr>
          <a:xfrm>
            <a:off x="3177788" y="2590354"/>
            <a:ext cx="163195" cy="85090"/>
          </a:xfrm>
          <a:prstGeom prst="rect">
            <a:avLst/>
          </a:prstGeom>
        </p:spPr>
        <p:txBody>
          <a:bodyPr vert="horz" wrap="square" lIns="0" tIns="17780" rIns="0" bIns="0" rtlCol="0">
            <a:spAutoFit/>
          </a:bodyPr>
          <a:lstStyle/>
          <a:p>
            <a:pPr marL="12700">
              <a:lnSpc>
                <a:spcPct val="100000"/>
              </a:lnSpc>
              <a:spcBef>
                <a:spcPts val="140"/>
              </a:spcBef>
            </a:pPr>
            <a:r>
              <a:rPr sz="350" spc="-10" dirty="0">
                <a:solidFill>
                  <a:srgbClr val="4D4D4D"/>
                </a:solidFill>
                <a:latin typeface="Arial"/>
                <a:cs typeface="Arial"/>
              </a:rPr>
              <a:t>30000</a:t>
            </a:r>
            <a:endParaRPr sz="350">
              <a:latin typeface="Arial"/>
              <a:cs typeface="Arial"/>
            </a:endParaRPr>
          </a:p>
        </p:txBody>
      </p:sp>
      <p:sp>
        <p:nvSpPr>
          <p:cNvPr id="19" name="object 19"/>
          <p:cNvSpPr txBox="1"/>
          <p:nvPr/>
        </p:nvSpPr>
        <p:spPr>
          <a:xfrm>
            <a:off x="3999736" y="2590354"/>
            <a:ext cx="163195" cy="85090"/>
          </a:xfrm>
          <a:prstGeom prst="rect">
            <a:avLst/>
          </a:prstGeom>
        </p:spPr>
        <p:txBody>
          <a:bodyPr vert="horz" wrap="square" lIns="0" tIns="17780" rIns="0" bIns="0" rtlCol="0">
            <a:spAutoFit/>
          </a:bodyPr>
          <a:lstStyle/>
          <a:p>
            <a:pPr marL="12700">
              <a:lnSpc>
                <a:spcPct val="100000"/>
              </a:lnSpc>
              <a:spcBef>
                <a:spcPts val="140"/>
              </a:spcBef>
            </a:pPr>
            <a:r>
              <a:rPr sz="350" spc="-10" dirty="0">
                <a:solidFill>
                  <a:srgbClr val="4D4D4D"/>
                </a:solidFill>
                <a:latin typeface="Arial"/>
                <a:cs typeface="Arial"/>
              </a:rPr>
              <a:t>40000</a:t>
            </a:r>
            <a:endParaRPr sz="350">
              <a:latin typeface="Arial"/>
              <a:cs typeface="Arial"/>
            </a:endParaRPr>
          </a:p>
        </p:txBody>
      </p:sp>
      <p:sp>
        <p:nvSpPr>
          <p:cNvPr id="20" name="object 20"/>
          <p:cNvSpPr txBox="1"/>
          <p:nvPr/>
        </p:nvSpPr>
        <p:spPr>
          <a:xfrm>
            <a:off x="2355895" y="2590354"/>
            <a:ext cx="163195" cy="156210"/>
          </a:xfrm>
          <a:prstGeom prst="rect">
            <a:avLst/>
          </a:prstGeom>
        </p:spPr>
        <p:txBody>
          <a:bodyPr vert="horz" wrap="square" lIns="0" tIns="17780" rIns="0" bIns="0" rtlCol="0">
            <a:spAutoFit/>
          </a:bodyPr>
          <a:lstStyle/>
          <a:p>
            <a:pPr algn="ctr">
              <a:lnSpc>
                <a:spcPct val="100000"/>
              </a:lnSpc>
              <a:spcBef>
                <a:spcPts val="140"/>
              </a:spcBef>
            </a:pPr>
            <a:r>
              <a:rPr sz="350" spc="-10" dirty="0">
                <a:solidFill>
                  <a:srgbClr val="4D4D4D"/>
                </a:solidFill>
                <a:latin typeface="Arial"/>
                <a:cs typeface="Arial"/>
              </a:rPr>
              <a:t>20000</a:t>
            </a:r>
            <a:endParaRPr sz="350">
              <a:latin typeface="Arial"/>
              <a:cs typeface="Arial"/>
            </a:endParaRPr>
          </a:p>
          <a:p>
            <a:pPr algn="ctr">
              <a:lnSpc>
                <a:spcPct val="100000"/>
              </a:lnSpc>
              <a:spcBef>
                <a:spcPts val="25"/>
              </a:spcBef>
            </a:pPr>
            <a:r>
              <a:rPr sz="450" spc="10" dirty="0">
                <a:latin typeface="Arial"/>
                <a:cs typeface="Arial"/>
              </a:rPr>
              <a:t>x</a:t>
            </a:r>
            <a:endParaRPr sz="450">
              <a:latin typeface="Arial"/>
              <a:cs typeface="Arial"/>
            </a:endParaRPr>
          </a:p>
        </p:txBody>
      </p:sp>
      <p:sp>
        <p:nvSpPr>
          <p:cNvPr id="21" name="object 21"/>
          <p:cNvSpPr txBox="1"/>
          <p:nvPr/>
        </p:nvSpPr>
        <p:spPr>
          <a:xfrm>
            <a:off x="327644" y="2071659"/>
            <a:ext cx="93345" cy="55880"/>
          </a:xfrm>
          <a:prstGeom prst="rect">
            <a:avLst/>
          </a:prstGeom>
        </p:spPr>
        <p:txBody>
          <a:bodyPr vert="vert270" wrap="square" lIns="0" tIns="10160" rIns="0" bIns="0" rtlCol="0">
            <a:spAutoFit/>
          </a:bodyPr>
          <a:lstStyle/>
          <a:p>
            <a:pPr marL="12700">
              <a:lnSpc>
                <a:spcPct val="100000"/>
              </a:lnSpc>
              <a:spcBef>
                <a:spcPts val="80"/>
              </a:spcBef>
            </a:pPr>
            <a:r>
              <a:rPr sz="450" dirty="0">
                <a:latin typeface="Arial"/>
                <a:cs typeface="Arial"/>
              </a:rPr>
              <a:t>y</a:t>
            </a:r>
            <a:endParaRPr sz="450">
              <a:latin typeface="Arial"/>
              <a:cs typeface="Arial"/>
            </a:endParaRPr>
          </a:p>
        </p:txBody>
      </p:sp>
    </p:spTree>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dirty="0"/>
              <a:t>Who</a:t>
            </a:r>
            <a:r>
              <a:rPr spc="5" dirty="0"/>
              <a:t> </a:t>
            </a:r>
            <a:r>
              <a:rPr spc="-35" dirty="0"/>
              <a:t>is</a:t>
            </a:r>
            <a:r>
              <a:rPr dirty="0"/>
              <a:t> </a:t>
            </a:r>
            <a:r>
              <a:rPr spc="-55" dirty="0"/>
              <a:t>everybody?</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91440">
              <a:lnSpc>
                <a:spcPct val="100000"/>
              </a:lnSpc>
              <a:spcBef>
                <a:spcPts val="219"/>
              </a:spcBef>
            </a:pPr>
            <a:r>
              <a:rPr dirty="0"/>
              <a:t>3</a:t>
            </a:r>
          </a:p>
        </p:txBody>
      </p:sp>
      <p:sp>
        <p:nvSpPr>
          <p:cNvPr id="3" name="object 3"/>
          <p:cNvSpPr txBox="1"/>
          <p:nvPr/>
        </p:nvSpPr>
        <p:spPr>
          <a:xfrm>
            <a:off x="347294" y="1351278"/>
            <a:ext cx="3504565" cy="871855"/>
          </a:xfrm>
          <a:prstGeom prst="rect">
            <a:avLst/>
          </a:prstGeom>
        </p:spPr>
        <p:txBody>
          <a:bodyPr vert="horz" wrap="square" lIns="0" tIns="11430" rIns="0" bIns="0" rtlCol="0">
            <a:spAutoFit/>
          </a:bodyPr>
          <a:lstStyle/>
          <a:p>
            <a:pPr marL="12700">
              <a:lnSpc>
                <a:spcPct val="100000"/>
              </a:lnSpc>
              <a:spcBef>
                <a:spcPts val="90"/>
              </a:spcBef>
            </a:pPr>
            <a:r>
              <a:rPr sz="1100" spc="-25" dirty="0">
                <a:solidFill>
                  <a:srgbClr val="22373A"/>
                </a:solidFill>
                <a:latin typeface="Tahoma"/>
                <a:cs typeface="Tahoma"/>
              </a:rPr>
              <a:t>Group</a:t>
            </a:r>
            <a:r>
              <a:rPr sz="1100" spc="-60" dirty="0">
                <a:solidFill>
                  <a:srgbClr val="22373A"/>
                </a:solidFill>
                <a:latin typeface="Tahoma"/>
                <a:cs typeface="Tahoma"/>
              </a:rPr>
              <a:t> </a:t>
            </a:r>
            <a:r>
              <a:rPr sz="1100" spc="-10" dirty="0">
                <a:solidFill>
                  <a:srgbClr val="22373A"/>
                </a:solidFill>
                <a:latin typeface="Tahoma"/>
                <a:cs typeface="Tahoma"/>
              </a:rPr>
              <a:t>introductions:</a:t>
            </a:r>
            <a:endParaRPr sz="1100" dirty="0">
              <a:latin typeface="Tahoma"/>
              <a:cs typeface="Tahoma"/>
            </a:endParaRPr>
          </a:p>
          <a:p>
            <a:pPr marL="289560" indent="-177800">
              <a:lnSpc>
                <a:spcPct val="100000"/>
              </a:lnSpc>
              <a:spcBef>
                <a:spcPts val="915"/>
              </a:spcBef>
              <a:buChar char="•"/>
              <a:tabLst>
                <a:tab pos="290195" algn="l"/>
              </a:tabLst>
            </a:pPr>
            <a:r>
              <a:rPr sz="1100" dirty="0">
                <a:solidFill>
                  <a:srgbClr val="22373A"/>
                </a:solidFill>
                <a:latin typeface="Tahoma"/>
                <a:cs typeface="Tahoma"/>
              </a:rPr>
              <a:t>Who</a:t>
            </a:r>
            <a:r>
              <a:rPr sz="1100" spc="-45" dirty="0">
                <a:solidFill>
                  <a:srgbClr val="22373A"/>
                </a:solidFill>
                <a:latin typeface="Tahoma"/>
                <a:cs typeface="Tahoma"/>
              </a:rPr>
              <a:t> </a:t>
            </a:r>
            <a:r>
              <a:rPr sz="1100" spc="-60" dirty="0">
                <a:solidFill>
                  <a:srgbClr val="22373A"/>
                </a:solidFill>
                <a:latin typeface="Tahoma"/>
                <a:cs typeface="Tahoma"/>
              </a:rPr>
              <a:t>are</a:t>
            </a:r>
            <a:r>
              <a:rPr sz="1100" spc="-30" dirty="0">
                <a:solidFill>
                  <a:srgbClr val="22373A"/>
                </a:solidFill>
                <a:latin typeface="Tahoma"/>
                <a:cs typeface="Tahoma"/>
              </a:rPr>
              <a:t> </a:t>
            </a:r>
            <a:r>
              <a:rPr sz="1100" spc="-20" dirty="0">
                <a:solidFill>
                  <a:srgbClr val="22373A"/>
                </a:solidFill>
                <a:latin typeface="Tahoma"/>
                <a:cs typeface="Tahoma"/>
              </a:rPr>
              <a:t>you?</a:t>
            </a:r>
            <a:endParaRPr sz="1100" dirty="0">
              <a:latin typeface="Tahoma"/>
              <a:cs typeface="Tahoma"/>
            </a:endParaRPr>
          </a:p>
          <a:p>
            <a:pPr marL="289560" indent="-177800">
              <a:lnSpc>
                <a:spcPct val="100000"/>
              </a:lnSpc>
              <a:spcBef>
                <a:spcPts val="240"/>
              </a:spcBef>
              <a:buChar char="•"/>
              <a:tabLst>
                <a:tab pos="290195" algn="l"/>
              </a:tabLst>
            </a:pPr>
            <a:r>
              <a:rPr sz="1100" dirty="0">
                <a:solidFill>
                  <a:srgbClr val="22373A"/>
                </a:solidFill>
                <a:latin typeface="Tahoma"/>
                <a:cs typeface="Tahoma"/>
              </a:rPr>
              <a:t>Why</a:t>
            </a:r>
            <a:r>
              <a:rPr sz="1100" spc="-40" dirty="0">
                <a:solidFill>
                  <a:srgbClr val="22373A"/>
                </a:solidFill>
                <a:latin typeface="Tahoma"/>
                <a:cs typeface="Tahoma"/>
              </a:rPr>
              <a:t> </a:t>
            </a:r>
            <a:r>
              <a:rPr sz="1100" spc="-60" dirty="0">
                <a:solidFill>
                  <a:srgbClr val="22373A"/>
                </a:solidFill>
                <a:latin typeface="Tahoma"/>
                <a:cs typeface="Tahoma"/>
              </a:rPr>
              <a:t>are</a:t>
            </a:r>
            <a:r>
              <a:rPr sz="1100" spc="-25" dirty="0">
                <a:solidFill>
                  <a:srgbClr val="22373A"/>
                </a:solidFill>
                <a:latin typeface="Tahoma"/>
                <a:cs typeface="Tahoma"/>
              </a:rPr>
              <a:t> </a:t>
            </a:r>
            <a:r>
              <a:rPr sz="1100" spc="-50" dirty="0">
                <a:solidFill>
                  <a:srgbClr val="22373A"/>
                </a:solidFill>
                <a:latin typeface="Tahoma"/>
                <a:cs typeface="Tahoma"/>
              </a:rPr>
              <a:t>you</a:t>
            </a:r>
            <a:r>
              <a:rPr sz="1100" spc="-35" dirty="0">
                <a:solidFill>
                  <a:srgbClr val="22373A"/>
                </a:solidFill>
                <a:latin typeface="Tahoma"/>
                <a:cs typeface="Tahoma"/>
              </a:rPr>
              <a:t> </a:t>
            </a:r>
            <a:r>
              <a:rPr sz="1100" spc="-10" dirty="0">
                <a:solidFill>
                  <a:srgbClr val="22373A"/>
                </a:solidFill>
                <a:latin typeface="Tahoma"/>
                <a:cs typeface="Tahoma"/>
              </a:rPr>
              <a:t>here?</a:t>
            </a:r>
            <a:endParaRPr sz="1100" dirty="0">
              <a:latin typeface="Tahoma"/>
              <a:cs typeface="Tahoma"/>
            </a:endParaRPr>
          </a:p>
          <a:p>
            <a:pPr marL="289560" indent="-177800">
              <a:lnSpc>
                <a:spcPct val="100000"/>
              </a:lnSpc>
              <a:spcBef>
                <a:spcPts val="235"/>
              </a:spcBef>
              <a:buChar char="•"/>
              <a:tabLst>
                <a:tab pos="290195" algn="l"/>
              </a:tabLst>
            </a:pPr>
            <a:r>
              <a:rPr sz="1100" dirty="0">
                <a:solidFill>
                  <a:srgbClr val="22373A"/>
                </a:solidFill>
                <a:latin typeface="Tahoma"/>
                <a:cs typeface="Tahoma"/>
              </a:rPr>
              <a:t>What</a:t>
            </a:r>
            <a:r>
              <a:rPr sz="1100" spc="-40" dirty="0">
                <a:solidFill>
                  <a:srgbClr val="22373A"/>
                </a:solidFill>
                <a:latin typeface="Tahoma"/>
                <a:cs typeface="Tahoma"/>
              </a:rPr>
              <a:t> </a:t>
            </a:r>
            <a:r>
              <a:rPr sz="1100" spc="-45" dirty="0">
                <a:solidFill>
                  <a:srgbClr val="22373A"/>
                </a:solidFill>
                <a:latin typeface="Tahoma"/>
                <a:cs typeface="Tahoma"/>
              </a:rPr>
              <a:t>would</a:t>
            </a:r>
            <a:r>
              <a:rPr sz="1100" spc="-40" dirty="0">
                <a:solidFill>
                  <a:srgbClr val="22373A"/>
                </a:solidFill>
                <a:latin typeface="Tahoma"/>
                <a:cs typeface="Tahoma"/>
              </a:rPr>
              <a:t> </a:t>
            </a:r>
            <a:r>
              <a:rPr sz="1100" spc="-50" dirty="0">
                <a:solidFill>
                  <a:srgbClr val="22373A"/>
                </a:solidFill>
                <a:latin typeface="Tahoma"/>
                <a:cs typeface="Tahoma"/>
              </a:rPr>
              <a:t>you</a:t>
            </a:r>
            <a:r>
              <a:rPr sz="1100" spc="-35" dirty="0">
                <a:solidFill>
                  <a:srgbClr val="22373A"/>
                </a:solidFill>
                <a:latin typeface="Tahoma"/>
                <a:cs typeface="Tahoma"/>
              </a:rPr>
              <a:t> </a:t>
            </a:r>
            <a:r>
              <a:rPr sz="1100" spc="-20" dirty="0">
                <a:solidFill>
                  <a:srgbClr val="22373A"/>
                </a:solidFill>
                <a:latin typeface="Tahoma"/>
                <a:cs typeface="Tahoma"/>
              </a:rPr>
              <a:t>like</a:t>
            </a:r>
            <a:r>
              <a:rPr sz="1100" spc="-35" dirty="0">
                <a:solidFill>
                  <a:srgbClr val="22373A"/>
                </a:solidFill>
                <a:latin typeface="Tahoma"/>
                <a:cs typeface="Tahoma"/>
              </a:rPr>
              <a:t> </a:t>
            </a:r>
            <a:r>
              <a:rPr sz="1100" dirty="0">
                <a:solidFill>
                  <a:srgbClr val="22373A"/>
                </a:solidFill>
                <a:latin typeface="Tahoma"/>
                <a:cs typeface="Tahoma"/>
              </a:rPr>
              <a:t>to</a:t>
            </a:r>
            <a:r>
              <a:rPr sz="1100" spc="-40" dirty="0">
                <a:solidFill>
                  <a:srgbClr val="22373A"/>
                </a:solidFill>
                <a:latin typeface="Tahoma"/>
                <a:cs typeface="Tahoma"/>
              </a:rPr>
              <a:t> </a:t>
            </a:r>
            <a:r>
              <a:rPr sz="1100" spc="-20" dirty="0">
                <a:solidFill>
                  <a:srgbClr val="22373A"/>
                </a:solidFill>
                <a:latin typeface="Tahoma"/>
                <a:cs typeface="Tahoma"/>
              </a:rPr>
              <a:t>get</a:t>
            </a:r>
            <a:r>
              <a:rPr sz="1100" spc="-35" dirty="0">
                <a:solidFill>
                  <a:srgbClr val="22373A"/>
                </a:solidFill>
                <a:latin typeface="Tahoma"/>
                <a:cs typeface="Tahoma"/>
              </a:rPr>
              <a:t> </a:t>
            </a:r>
            <a:r>
              <a:rPr sz="1100" dirty="0">
                <a:solidFill>
                  <a:srgbClr val="22373A"/>
                </a:solidFill>
                <a:latin typeface="Tahoma"/>
                <a:cs typeface="Tahoma"/>
              </a:rPr>
              <a:t>out</a:t>
            </a:r>
            <a:r>
              <a:rPr sz="1100" spc="-35" dirty="0">
                <a:solidFill>
                  <a:srgbClr val="22373A"/>
                </a:solidFill>
                <a:latin typeface="Tahoma"/>
                <a:cs typeface="Tahoma"/>
              </a:rPr>
              <a:t> </a:t>
            </a:r>
            <a:r>
              <a:rPr sz="1100" dirty="0">
                <a:solidFill>
                  <a:srgbClr val="22373A"/>
                </a:solidFill>
                <a:latin typeface="Tahoma"/>
                <a:cs typeface="Tahoma"/>
              </a:rPr>
              <a:t>of</a:t>
            </a:r>
            <a:r>
              <a:rPr sz="1100" spc="-40" dirty="0">
                <a:solidFill>
                  <a:srgbClr val="22373A"/>
                </a:solidFill>
                <a:latin typeface="Tahoma"/>
                <a:cs typeface="Tahoma"/>
              </a:rPr>
              <a:t> </a:t>
            </a:r>
            <a:r>
              <a:rPr sz="1100" spc="-10" dirty="0">
                <a:solidFill>
                  <a:srgbClr val="22373A"/>
                </a:solidFill>
                <a:latin typeface="Tahoma"/>
                <a:cs typeface="Tahoma"/>
              </a:rPr>
              <a:t>this</a:t>
            </a:r>
            <a:r>
              <a:rPr sz="1100" spc="-40" dirty="0">
                <a:solidFill>
                  <a:srgbClr val="22373A"/>
                </a:solidFill>
                <a:latin typeface="Tahoma"/>
                <a:cs typeface="Tahoma"/>
              </a:rPr>
              <a:t> two </a:t>
            </a:r>
            <a:r>
              <a:rPr sz="1100" spc="-50" dirty="0">
                <a:solidFill>
                  <a:srgbClr val="22373A"/>
                </a:solidFill>
                <a:latin typeface="Tahoma"/>
                <a:cs typeface="Tahoma"/>
              </a:rPr>
              <a:t>day</a:t>
            </a:r>
            <a:r>
              <a:rPr sz="1100" spc="-35" dirty="0">
                <a:solidFill>
                  <a:srgbClr val="22373A"/>
                </a:solidFill>
                <a:latin typeface="Tahoma"/>
                <a:cs typeface="Tahoma"/>
              </a:rPr>
              <a:t> </a:t>
            </a:r>
            <a:r>
              <a:rPr sz="1100" spc="-20" dirty="0">
                <a:solidFill>
                  <a:srgbClr val="22373A"/>
                </a:solidFill>
                <a:latin typeface="Tahoma"/>
                <a:cs typeface="Tahoma"/>
              </a:rPr>
              <a:t>course?</a:t>
            </a:r>
            <a:endParaRPr sz="1100" dirty="0">
              <a:latin typeface="Tahoma"/>
              <a:cs typeface="Tahoma"/>
            </a:endParaRPr>
          </a:p>
        </p:txBody>
      </p:sp>
    </p:spTree>
  </p:cSld>
  <p:clrMapOvr>
    <a:masterClrMapping/>
  </p:clrMapOvr>
  <p:transition>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dirty="0"/>
              <a:t>A</a:t>
            </a:r>
            <a:r>
              <a:rPr spc="75" dirty="0"/>
              <a:t> </a:t>
            </a:r>
            <a:r>
              <a:rPr spc="-45" dirty="0"/>
              <a:t>guesstimating</a:t>
            </a:r>
            <a:r>
              <a:rPr spc="70" dirty="0"/>
              <a:t> </a:t>
            </a:r>
            <a:r>
              <a:rPr spc="-50" dirty="0"/>
              <a:t>challenge</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35</a:t>
            </a:r>
          </a:p>
        </p:txBody>
      </p:sp>
      <p:sp>
        <p:nvSpPr>
          <p:cNvPr id="3" name="object 3"/>
          <p:cNvSpPr txBox="1">
            <a:spLocks noGrp="1"/>
          </p:cNvSpPr>
          <p:nvPr>
            <p:ph type="body" idx="1"/>
          </p:nvPr>
        </p:nvSpPr>
        <p:spPr>
          <a:prstGeom prst="rect">
            <a:avLst/>
          </a:prstGeom>
        </p:spPr>
        <p:txBody>
          <a:bodyPr vert="horz" wrap="square" lIns="0" tIns="544537" rIns="0" bIns="0" rtlCol="0">
            <a:spAutoFit/>
          </a:bodyPr>
          <a:lstStyle/>
          <a:p>
            <a:pPr marL="19050" marR="5080">
              <a:lnSpc>
                <a:spcPct val="118000"/>
              </a:lnSpc>
              <a:spcBef>
                <a:spcPts val="100"/>
              </a:spcBef>
            </a:pPr>
            <a:r>
              <a:rPr spc="-40" dirty="0"/>
              <a:t>How</a:t>
            </a:r>
            <a:r>
              <a:rPr spc="-45" dirty="0"/>
              <a:t> </a:t>
            </a:r>
            <a:r>
              <a:rPr spc="-60" dirty="0"/>
              <a:t>many</a:t>
            </a:r>
            <a:r>
              <a:rPr spc="-25" dirty="0"/>
              <a:t> </a:t>
            </a:r>
            <a:r>
              <a:rPr spc="-35" dirty="0"/>
              <a:t>caterpillars</a:t>
            </a:r>
            <a:r>
              <a:rPr spc="-30" dirty="0"/>
              <a:t> do </a:t>
            </a:r>
            <a:r>
              <a:rPr spc="-55" dirty="0"/>
              <a:t>you</a:t>
            </a:r>
            <a:r>
              <a:rPr spc="-25" dirty="0"/>
              <a:t> </a:t>
            </a:r>
            <a:r>
              <a:rPr spc="-10" dirty="0"/>
              <a:t>think</a:t>
            </a:r>
            <a:r>
              <a:rPr spc="-25" dirty="0"/>
              <a:t> </a:t>
            </a:r>
            <a:r>
              <a:rPr spc="-75" dirty="0"/>
              <a:t>are</a:t>
            </a:r>
            <a:r>
              <a:rPr spc="-10" dirty="0"/>
              <a:t> </a:t>
            </a:r>
            <a:r>
              <a:rPr spc="-60" dirty="0"/>
              <a:t>eaten</a:t>
            </a:r>
            <a:r>
              <a:rPr spc="-25" dirty="0"/>
              <a:t> </a:t>
            </a:r>
            <a:r>
              <a:rPr spc="-50" dirty="0"/>
              <a:t>by</a:t>
            </a:r>
            <a:r>
              <a:rPr spc="-30" dirty="0"/>
              <a:t> </a:t>
            </a:r>
            <a:r>
              <a:rPr spc="-50" dirty="0"/>
              <a:t>blue</a:t>
            </a:r>
            <a:r>
              <a:rPr spc="-30" dirty="0"/>
              <a:t> </a:t>
            </a:r>
            <a:r>
              <a:rPr dirty="0"/>
              <a:t>tits</a:t>
            </a:r>
            <a:r>
              <a:rPr spc="-25" dirty="0"/>
              <a:t> </a:t>
            </a:r>
            <a:r>
              <a:rPr dirty="0"/>
              <a:t>in</a:t>
            </a:r>
            <a:r>
              <a:rPr spc="-30" dirty="0"/>
              <a:t> </a:t>
            </a:r>
            <a:r>
              <a:rPr spc="-35" dirty="0"/>
              <a:t>the</a:t>
            </a:r>
            <a:r>
              <a:rPr spc="-25" dirty="0"/>
              <a:t> UK </a:t>
            </a:r>
            <a:r>
              <a:rPr spc="-60" dirty="0"/>
              <a:t>every</a:t>
            </a:r>
            <a:r>
              <a:rPr spc="-30" dirty="0"/>
              <a:t> </a:t>
            </a:r>
            <a:r>
              <a:rPr spc="-35" dirty="0"/>
              <a:t>year?</a:t>
            </a:r>
            <a:r>
              <a:rPr spc="35" dirty="0"/>
              <a:t> </a:t>
            </a:r>
            <a:r>
              <a:rPr spc="-25" dirty="0"/>
              <a:t>(Have</a:t>
            </a:r>
            <a:r>
              <a:rPr spc="-45" dirty="0"/>
              <a:t> </a:t>
            </a:r>
            <a:r>
              <a:rPr dirty="0"/>
              <a:t>a</a:t>
            </a:r>
            <a:r>
              <a:rPr spc="-45" dirty="0"/>
              <a:t> </a:t>
            </a:r>
            <a:r>
              <a:rPr dirty="0"/>
              <a:t>think</a:t>
            </a:r>
            <a:r>
              <a:rPr spc="-50" dirty="0"/>
              <a:t> </a:t>
            </a:r>
            <a:r>
              <a:rPr spc="-20" dirty="0"/>
              <a:t>about</a:t>
            </a:r>
            <a:r>
              <a:rPr spc="-50" dirty="0"/>
              <a:t> </a:t>
            </a:r>
            <a:r>
              <a:rPr spc="-10" dirty="0"/>
              <a:t>this</a:t>
            </a:r>
            <a:r>
              <a:rPr spc="-50" dirty="0"/>
              <a:t> </a:t>
            </a:r>
            <a:r>
              <a:rPr spc="-20" dirty="0"/>
              <a:t>without</a:t>
            </a:r>
            <a:r>
              <a:rPr spc="-45" dirty="0"/>
              <a:t> </a:t>
            </a:r>
            <a:r>
              <a:rPr spc="-10" dirty="0"/>
              <a:t>Google!)</a:t>
            </a:r>
          </a:p>
          <a:p>
            <a:pPr marL="295910" marR="83185" indent="-177165">
              <a:lnSpc>
                <a:spcPct val="118000"/>
              </a:lnSpc>
              <a:spcBef>
                <a:spcPts val="680"/>
              </a:spcBef>
              <a:buChar char="•"/>
              <a:tabLst>
                <a:tab pos="296545" algn="l"/>
              </a:tabLst>
            </a:pPr>
            <a:r>
              <a:rPr dirty="0"/>
              <a:t>What</a:t>
            </a:r>
            <a:r>
              <a:rPr spc="-35" dirty="0"/>
              <a:t> information</a:t>
            </a:r>
            <a:r>
              <a:rPr spc="-30" dirty="0"/>
              <a:t> </a:t>
            </a:r>
            <a:r>
              <a:rPr spc="-10" dirty="0"/>
              <a:t>do</a:t>
            </a:r>
            <a:r>
              <a:rPr spc="-25" dirty="0"/>
              <a:t> </a:t>
            </a:r>
            <a:r>
              <a:rPr spc="-45" dirty="0"/>
              <a:t>you</a:t>
            </a:r>
            <a:r>
              <a:rPr spc="-25" dirty="0"/>
              <a:t> </a:t>
            </a:r>
            <a:r>
              <a:rPr spc="-70" dirty="0"/>
              <a:t>need</a:t>
            </a:r>
            <a:r>
              <a:rPr spc="-15" dirty="0"/>
              <a:t> </a:t>
            </a:r>
            <a:r>
              <a:rPr dirty="0"/>
              <a:t>to</a:t>
            </a:r>
            <a:r>
              <a:rPr spc="-25" dirty="0"/>
              <a:t> </a:t>
            </a:r>
            <a:r>
              <a:rPr spc="-50" dirty="0"/>
              <a:t>know</a:t>
            </a:r>
            <a:r>
              <a:rPr spc="-25" dirty="0"/>
              <a:t> </a:t>
            </a:r>
            <a:r>
              <a:rPr dirty="0"/>
              <a:t>to</a:t>
            </a:r>
            <a:r>
              <a:rPr spc="-25" dirty="0"/>
              <a:t> </a:t>
            </a:r>
            <a:r>
              <a:rPr spc="-20" dirty="0"/>
              <a:t>be</a:t>
            </a:r>
            <a:r>
              <a:rPr spc="-25" dirty="0"/>
              <a:t> </a:t>
            </a:r>
            <a:r>
              <a:rPr spc="-45" dirty="0"/>
              <a:t>able</a:t>
            </a:r>
            <a:r>
              <a:rPr spc="-25" dirty="0"/>
              <a:t> </a:t>
            </a:r>
            <a:r>
              <a:rPr dirty="0"/>
              <a:t>to</a:t>
            </a:r>
            <a:r>
              <a:rPr spc="-20" dirty="0"/>
              <a:t> </a:t>
            </a:r>
            <a:r>
              <a:rPr spc="-60" dirty="0"/>
              <a:t>make</a:t>
            </a:r>
            <a:r>
              <a:rPr spc="-25" dirty="0"/>
              <a:t> </a:t>
            </a:r>
            <a:r>
              <a:rPr spc="-50" dirty="0"/>
              <a:t>a </a:t>
            </a:r>
            <a:r>
              <a:rPr spc="-25" dirty="0"/>
              <a:t>good</a:t>
            </a:r>
            <a:r>
              <a:rPr spc="-50" dirty="0"/>
              <a:t> </a:t>
            </a:r>
            <a:r>
              <a:rPr spc="-10" dirty="0"/>
              <a:t>guess?</a:t>
            </a:r>
          </a:p>
          <a:p>
            <a:pPr marL="295910" indent="-177800">
              <a:lnSpc>
                <a:spcPct val="100000"/>
              </a:lnSpc>
              <a:spcBef>
                <a:spcPts val="235"/>
              </a:spcBef>
              <a:buChar char="•"/>
              <a:tabLst>
                <a:tab pos="296545" algn="l"/>
              </a:tabLst>
            </a:pPr>
            <a:r>
              <a:rPr spc="-20" dirty="0"/>
              <a:t>How</a:t>
            </a:r>
            <a:r>
              <a:rPr spc="-45" dirty="0"/>
              <a:t> </a:t>
            </a:r>
            <a:r>
              <a:rPr spc="-35" dirty="0"/>
              <a:t>confident</a:t>
            </a:r>
            <a:r>
              <a:rPr spc="-25" dirty="0"/>
              <a:t> </a:t>
            </a:r>
            <a:r>
              <a:rPr spc="-70" dirty="0"/>
              <a:t>are</a:t>
            </a:r>
            <a:r>
              <a:rPr spc="-20" dirty="0"/>
              <a:t> </a:t>
            </a:r>
            <a:r>
              <a:rPr spc="-45" dirty="0"/>
              <a:t>you</a:t>
            </a:r>
            <a:r>
              <a:rPr spc="-25" dirty="0"/>
              <a:t> </a:t>
            </a:r>
            <a:r>
              <a:rPr spc="-20" dirty="0"/>
              <a:t>about</a:t>
            </a:r>
            <a:r>
              <a:rPr spc="-25" dirty="0"/>
              <a:t> </a:t>
            </a:r>
            <a:r>
              <a:rPr spc="-45" dirty="0"/>
              <a:t>your</a:t>
            </a:r>
            <a:r>
              <a:rPr spc="-35" dirty="0"/>
              <a:t> </a:t>
            </a:r>
            <a:r>
              <a:rPr spc="-10" dirty="0"/>
              <a:t>prediction?</a:t>
            </a:r>
          </a:p>
        </p:txBody>
      </p:sp>
    </p:spTree>
  </p:cSld>
  <p:clrMapOvr>
    <a:masterClrMapping/>
  </p:clrMapOvr>
  <p:transition>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67295" y="1408224"/>
            <a:ext cx="1979930" cy="244475"/>
          </a:xfrm>
          <a:prstGeom prst="rect">
            <a:avLst/>
          </a:prstGeom>
        </p:spPr>
        <p:txBody>
          <a:bodyPr vert="horz" wrap="square" lIns="0" tIns="17145" rIns="0" bIns="0" rtlCol="0">
            <a:spAutoFit/>
          </a:bodyPr>
          <a:lstStyle/>
          <a:p>
            <a:pPr marL="12700">
              <a:lnSpc>
                <a:spcPct val="100000"/>
              </a:lnSpc>
              <a:spcBef>
                <a:spcPts val="135"/>
              </a:spcBef>
            </a:pPr>
            <a:r>
              <a:rPr sz="1400" b="1" dirty="0">
                <a:solidFill>
                  <a:srgbClr val="22373A"/>
                </a:solidFill>
                <a:latin typeface="Arial"/>
                <a:cs typeface="Arial"/>
                <a:hlinkClick r:id="rId2" action="ppaction://hlinksldjump"/>
              </a:rPr>
              <a:t>From</a:t>
            </a:r>
            <a:r>
              <a:rPr sz="1400" b="1" spc="75" dirty="0">
                <a:solidFill>
                  <a:srgbClr val="22373A"/>
                </a:solidFill>
                <a:latin typeface="Arial"/>
                <a:cs typeface="Arial"/>
                <a:hlinkClick r:id="rId2" action="ppaction://hlinksldjump"/>
              </a:rPr>
              <a:t> </a:t>
            </a:r>
            <a:r>
              <a:rPr sz="1400" b="1" dirty="0">
                <a:solidFill>
                  <a:srgbClr val="22373A"/>
                </a:solidFill>
                <a:latin typeface="Arial"/>
                <a:cs typeface="Arial"/>
                <a:hlinkClick r:id="rId2" action="ppaction://hlinksldjump"/>
              </a:rPr>
              <a:t>Prior</a:t>
            </a:r>
            <a:r>
              <a:rPr sz="1400" b="1" spc="80" dirty="0">
                <a:solidFill>
                  <a:srgbClr val="22373A"/>
                </a:solidFill>
                <a:latin typeface="Arial"/>
                <a:cs typeface="Arial"/>
                <a:hlinkClick r:id="rId2" action="ppaction://hlinksldjump"/>
              </a:rPr>
              <a:t> </a:t>
            </a:r>
            <a:r>
              <a:rPr sz="1400" b="1" dirty="0">
                <a:solidFill>
                  <a:srgbClr val="22373A"/>
                </a:solidFill>
                <a:latin typeface="Arial"/>
                <a:cs typeface="Arial"/>
                <a:hlinkClick r:id="rId2" action="ppaction://hlinksldjump"/>
              </a:rPr>
              <a:t>to</a:t>
            </a:r>
            <a:r>
              <a:rPr sz="1400" b="1" spc="75" dirty="0">
                <a:solidFill>
                  <a:srgbClr val="22373A"/>
                </a:solidFill>
                <a:latin typeface="Arial"/>
                <a:cs typeface="Arial"/>
                <a:hlinkClick r:id="rId2" action="ppaction://hlinksldjump"/>
              </a:rPr>
              <a:t> </a:t>
            </a:r>
            <a:r>
              <a:rPr sz="1400" b="1" spc="-30" dirty="0">
                <a:solidFill>
                  <a:srgbClr val="22373A"/>
                </a:solidFill>
                <a:latin typeface="Arial"/>
                <a:cs typeface="Arial"/>
                <a:hlinkClick r:id="rId2" action="ppaction://hlinksldjump"/>
              </a:rPr>
              <a:t>Posterior</a:t>
            </a:r>
            <a:endParaRPr sz="1400">
              <a:latin typeface="Arial"/>
              <a:cs typeface="Arial"/>
            </a:endParaRPr>
          </a:p>
        </p:txBody>
      </p:sp>
      <p:grpSp>
        <p:nvGrpSpPr>
          <p:cNvPr id="3" name="object 3"/>
          <p:cNvGrpSpPr/>
          <p:nvPr/>
        </p:nvGrpSpPr>
        <p:grpSpPr>
          <a:xfrm>
            <a:off x="779995" y="1776457"/>
            <a:ext cx="3048635" cy="5080"/>
            <a:chOff x="779995" y="1776457"/>
            <a:chExt cx="3048635" cy="5080"/>
          </a:xfrm>
        </p:grpSpPr>
        <p:sp>
          <p:nvSpPr>
            <p:cNvPr id="4" name="object 4"/>
            <p:cNvSpPr/>
            <p:nvPr/>
          </p:nvSpPr>
          <p:spPr>
            <a:xfrm>
              <a:off x="779995" y="1776457"/>
              <a:ext cx="3048635" cy="5080"/>
            </a:xfrm>
            <a:custGeom>
              <a:avLst/>
              <a:gdLst/>
              <a:ahLst/>
              <a:cxnLst/>
              <a:rect l="l" t="t" r="r" b="b"/>
              <a:pathLst>
                <a:path w="3048635" h="5080">
                  <a:moveTo>
                    <a:pt x="0" y="5060"/>
                  </a:moveTo>
                  <a:lnTo>
                    <a:pt x="0" y="0"/>
                  </a:lnTo>
                  <a:lnTo>
                    <a:pt x="3048038" y="0"/>
                  </a:lnTo>
                  <a:lnTo>
                    <a:pt x="3048038" y="5060"/>
                  </a:lnTo>
                  <a:lnTo>
                    <a:pt x="0" y="5060"/>
                  </a:lnTo>
                  <a:close/>
                </a:path>
              </a:pathLst>
            </a:custGeom>
            <a:solidFill>
              <a:srgbClr val="D5C5B6"/>
            </a:solidFill>
          </p:spPr>
          <p:txBody>
            <a:bodyPr wrap="square" lIns="0" tIns="0" rIns="0" bIns="0" rtlCol="0"/>
            <a:lstStyle/>
            <a:p>
              <a:endParaRPr/>
            </a:p>
          </p:txBody>
        </p:sp>
        <p:sp>
          <p:nvSpPr>
            <p:cNvPr id="5" name="object 5"/>
            <p:cNvSpPr/>
            <p:nvPr/>
          </p:nvSpPr>
          <p:spPr>
            <a:xfrm>
              <a:off x="779995" y="1776457"/>
              <a:ext cx="1350645" cy="5080"/>
            </a:xfrm>
            <a:custGeom>
              <a:avLst/>
              <a:gdLst/>
              <a:ahLst/>
              <a:cxnLst/>
              <a:rect l="l" t="t" r="r" b="b"/>
              <a:pathLst>
                <a:path w="1350645" h="5080">
                  <a:moveTo>
                    <a:pt x="0" y="5060"/>
                  </a:moveTo>
                  <a:lnTo>
                    <a:pt x="0" y="0"/>
                  </a:lnTo>
                  <a:lnTo>
                    <a:pt x="1350399" y="0"/>
                  </a:lnTo>
                  <a:lnTo>
                    <a:pt x="1350399" y="5060"/>
                  </a:lnTo>
                  <a:lnTo>
                    <a:pt x="0" y="5060"/>
                  </a:lnTo>
                  <a:close/>
                </a:path>
              </a:pathLst>
            </a:custGeom>
            <a:solidFill>
              <a:srgbClr val="EB801A"/>
            </a:solidFill>
          </p:spPr>
          <p:txBody>
            <a:bodyPr wrap="square" lIns="0" tIns="0" rIns="0" bIns="0" rtlCol="0"/>
            <a:lstStyle/>
            <a:p>
              <a:endParaRPr/>
            </a:p>
          </p:txBody>
        </p:sp>
      </p:grpSp>
    </p:spTree>
  </p:cSld>
  <p:clrMapOvr>
    <a:masterClrMapping/>
  </p:clrMapOvr>
  <p:transition>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40" dirty="0"/>
              <a:t>University</a:t>
            </a:r>
            <a:r>
              <a:rPr spc="20" dirty="0"/>
              <a:t> </a:t>
            </a:r>
            <a:r>
              <a:rPr dirty="0"/>
              <a:t>of</a:t>
            </a:r>
            <a:r>
              <a:rPr spc="20" dirty="0"/>
              <a:t> </a:t>
            </a:r>
            <a:r>
              <a:rPr spc="-90" dirty="0"/>
              <a:t>Essex</a:t>
            </a:r>
            <a:r>
              <a:rPr spc="15" dirty="0"/>
              <a:t> </a:t>
            </a:r>
            <a:r>
              <a:rPr spc="-10" dirty="0"/>
              <a:t>Table</a:t>
            </a:r>
            <a:r>
              <a:rPr spc="20" dirty="0"/>
              <a:t> </a:t>
            </a:r>
            <a:r>
              <a:rPr spc="-40" dirty="0"/>
              <a:t>Tennis</a:t>
            </a:r>
            <a:r>
              <a:rPr spc="15" dirty="0"/>
              <a:t> </a:t>
            </a:r>
            <a:r>
              <a:rPr spc="-20" dirty="0"/>
              <a:t>Team</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36</a:t>
            </a:r>
          </a:p>
        </p:txBody>
      </p:sp>
      <p:sp>
        <p:nvSpPr>
          <p:cNvPr id="3" name="object 3"/>
          <p:cNvSpPr txBox="1"/>
          <p:nvPr/>
        </p:nvSpPr>
        <p:spPr>
          <a:xfrm>
            <a:off x="341896" y="1148128"/>
            <a:ext cx="3709670" cy="1435649"/>
          </a:xfrm>
          <a:prstGeom prst="rect">
            <a:avLst/>
          </a:prstGeom>
        </p:spPr>
        <p:txBody>
          <a:bodyPr vert="horz" wrap="square" lIns="0" tIns="12700" rIns="0" bIns="0" rtlCol="0">
            <a:spAutoFit/>
          </a:bodyPr>
          <a:lstStyle/>
          <a:p>
            <a:pPr marL="12700" marR="115570" indent="5080">
              <a:lnSpc>
                <a:spcPct val="118000"/>
              </a:lnSpc>
              <a:spcBef>
                <a:spcPts val="100"/>
              </a:spcBef>
            </a:pPr>
            <a:r>
              <a:rPr sz="1100" spc="-45" dirty="0">
                <a:solidFill>
                  <a:srgbClr val="22373A"/>
                </a:solidFill>
                <a:latin typeface="Tahoma"/>
                <a:cs typeface="Tahoma"/>
              </a:rPr>
              <a:t>Suppose </a:t>
            </a:r>
            <a:r>
              <a:rPr sz="1100" spc="-105" dirty="0">
                <a:solidFill>
                  <a:srgbClr val="22373A"/>
                </a:solidFill>
                <a:latin typeface="Tahoma"/>
                <a:cs typeface="Tahoma"/>
              </a:rPr>
              <a:t>we</a:t>
            </a:r>
            <a:r>
              <a:rPr sz="1100" spc="20" dirty="0">
                <a:solidFill>
                  <a:srgbClr val="22373A"/>
                </a:solidFill>
                <a:latin typeface="Tahoma"/>
                <a:cs typeface="Tahoma"/>
              </a:rPr>
              <a:t> </a:t>
            </a:r>
            <a:r>
              <a:rPr sz="1100" spc="-40" dirty="0">
                <a:solidFill>
                  <a:srgbClr val="22373A"/>
                </a:solidFill>
                <a:latin typeface="Tahoma"/>
                <a:cs typeface="Tahoma"/>
              </a:rPr>
              <a:t>want</a:t>
            </a:r>
            <a:r>
              <a:rPr sz="1100" spc="-45" dirty="0">
                <a:solidFill>
                  <a:srgbClr val="22373A"/>
                </a:solidFill>
                <a:latin typeface="Tahoma"/>
                <a:cs typeface="Tahoma"/>
              </a:rPr>
              <a:t> </a:t>
            </a:r>
            <a:r>
              <a:rPr sz="1100" dirty="0">
                <a:solidFill>
                  <a:srgbClr val="22373A"/>
                </a:solidFill>
                <a:latin typeface="Tahoma"/>
                <a:cs typeface="Tahoma"/>
              </a:rPr>
              <a:t>to</a:t>
            </a:r>
            <a:r>
              <a:rPr sz="1100" spc="-40" dirty="0">
                <a:solidFill>
                  <a:srgbClr val="22373A"/>
                </a:solidFill>
                <a:latin typeface="Tahoma"/>
                <a:cs typeface="Tahoma"/>
              </a:rPr>
              <a:t> estimate</a:t>
            </a:r>
            <a:r>
              <a:rPr sz="1100" spc="-25" dirty="0">
                <a:solidFill>
                  <a:srgbClr val="22373A"/>
                </a:solidFill>
                <a:latin typeface="Tahoma"/>
                <a:cs typeface="Tahoma"/>
              </a:rPr>
              <a:t> </a:t>
            </a:r>
            <a:r>
              <a:rPr sz="1100" spc="-20" dirty="0">
                <a:solidFill>
                  <a:srgbClr val="22373A"/>
                </a:solidFill>
                <a:latin typeface="Tahoma"/>
                <a:cs typeface="Tahoma"/>
              </a:rPr>
              <a:t>the</a:t>
            </a:r>
            <a:r>
              <a:rPr sz="1100" spc="-30" dirty="0">
                <a:solidFill>
                  <a:srgbClr val="22373A"/>
                </a:solidFill>
                <a:latin typeface="Tahoma"/>
                <a:cs typeface="Tahoma"/>
              </a:rPr>
              <a:t> </a:t>
            </a:r>
            <a:r>
              <a:rPr sz="1100" spc="-40" dirty="0">
                <a:solidFill>
                  <a:srgbClr val="22373A"/>
                </a:solidFill>
                <a:latin typeface="Tahoma"/>
                <a:cs typeface="Tahoma"/>
              </a:rPr>
              <a:t>chance</a:t>
            </a:r>
            <a:r>
              <a:rPr sz="1100" spc="-25" dirty="0">
                <a:solidFill>
                  <a:srgbClr val="22373A"/>
                </a:solidFill>
                <a:latin typeface="Tahoma"/>
                <a:cs typeface="Tahoma"/>
              </a:rPr>
              <a:t> </a:t>
            </a:r>
            <a:r>
              <a:rPr sz="1100" dirty="0">
                <a:solidFill>
                  <a:srgbClr val="22373A"/>
                </a:solidFill>
                <a:latin typeface="Tahoma"/>
                <a:cs typeface="Tahoma"/>
              </a:rPr>
              <a:t>that</a:t>
            </a:r>
            <a:r>
              <a:rPr sz="1100" spc="-20" dirty="0">
                <a:solidFill>
                  <a:srgbClr val="22373A"/>
                </a:solidFill>
                <a:latin typeface="Tahoma"/>
                <a:cs typeface="Tahoma"/>
              </a:rPr>
              <a:t> the</a:t>
            </a:r>
            <a:r>
              <a:rPr sz="1100" spc="-30" dirty="0">
                <a:solidFill>
                  <a:srgbClr val="22373A"/>
                </a:solidFill>
                <a:latin typeface="Tahoma"/>
                <a:cs typeface="Tahoma"/>
              </a:rPr>
              <a:t> university’s (men’s)</a:t>
            </a:r>
            <a:r>
              <a:rPr sz="1100" spc="-45" dirty="0">
                <a:solidFill>
                  <a:srgbClr val="22373A"/>
                </a:solidFill>
                <a:latin typeface="Tahoma"/>
                <a:cs typeface="Tahoma"/>
              </a:rPr>
              <a:t> </a:t>
            </a:r>
            <a:r>
              <a:rPr sz="1100" spc="-20" dirty="0">
                <a:solidFill>
                  <a:srgbClr val="22373A"/>
                </a:solidFill>
                <a:latin typeface="Tahoma"/>
                <a:cs typeface="Tahoma"/>
              </a:rPr>
              <a:t>table</a:t>
            </a:r>
            <a:r>
              <a:rPr sz="1100" spc="-40" dirty="0">
                <a:solidFill>
                  <a:srgbClr val="22373A"/>
                </a:solidFill>
                <a:latin typeface="Tahoma"/>
                <a:cs typeface="Tahoma"/>
              </a:rPr>
              <a:t> </a:t>
            </a:r>
            <a:r>
              <a:rPr sz="1100" spc="-30" dirty="0">
                <a:solidFill>
                  <a:srgbClr val="22373A"/>
                </a:solidFill>
                <a:latin typeface="Tahoma"/>
                <a:cs typeface="Tahoma"/>
              </a:rPr>
              <a:t>tennis</a:t>
            </a:r>
            <a:r>
              <a:rPr sz="1100" spc="-45" dirty="0">
                <a:solidFill>
                  <a:srgbClr val="22373A"/>
                </a:solidFill>
                <a:latin typeface="Tahoma"/>
                <a:cs typeface="Tahoma"/>
              </a:rPr>
              <a:t> </a:t>
            </a:r>
            <a:r>
              <a:rPr sz="1100" spc="-40" dirty="0">
                <a:solidFill>
                  <a:srgbClr val="22373A"/>
                </a:solidFill>
                <a:latin typeface="Tahoma"/>
                <a:cs typeface="Tahoma"/>
              </a:rPr>
              <a:t>team </a:t>
            </a:r>
            <a:r>
              <a:rPr sz="1100" spc="-10" dirty="0">
                <a:solidFill>
                  <a:srgbClr val="22373A"/>
                </a:solidFill>
                <a:latin typeface="Tahoma"/>
                <a:cs typeface="Tahoma"/>
              </a:rPr>
              <a:t>win</a:t>
            </a:r>
            <a:r>
              <a:rPr sz="1100" spc="-40" dirty="0">
                <a:solidFill>
                  <a:srgbClr val="22373A"/>
                </a:solidFill>
                <a:latin typeface="Tahoma"/>
                <a:cs typeface="Tahoma"/>
              </a:rPr>
              <a:t> </a:t>
            </a:r>
            <a:r>
              <a:rPr sz="1100" spc="-20" dirty="0">
                <a:solidFill>
                  <a:srgbClr val="22373A"/>
                </a:solidFill>
                <a:latin typeface="Tahoma"/>
                <a:cs typeface="Tahoma"/>
              </a:rPr>
              <a:t>their</a:t>
            </a:r>
            <a:r>
              <a:rPr sz="1100" spc="-45" dirty="0">
                <a:solidFill>
                  <a:srgbClr val="22373A"/>
                </a:solidFill>
                <a:latin typeface="Tahoma"/>
                <a:cs typeface="Tahoma"/>
              </a:rPr>
              <a:t> </a:t>
            </a:r>
            <a:r>
              <a:rPr sz="1100" spc="-30" dirty="0">
                <a:solidFill>
                  <a:srgbClr val="22373A"/>
                </a:solidFill>
                <a:latin typeface="Tahoma"/>
                <a:cs typeface="Tahoma"/>
              </a:rPr>
              <a:t>next</a:t>
            </a:r>
            <a:r>
              <a:rPr sz="1100" spc="-40" dirty="0">
                <a:solidFill>
                  <a:srgbClr val="22373A"/>
                </a:solidFill>
                <a:latin typeface="Tahoma"/>
                <a:cs typeface="Tahoma"/>
              </a:rPr>
              <a:t> </a:t>
            </a:r>
            <a:r>
              <a:rPr sz="1100" spc="-10" dirty="0">
                <a:solidFill>
                  <a:srgbClr val="22373A"/>
                </a:solidFill>
                <a:latin typeface="Tahoma"/>
                <a:cs typeface="Tahoma"/>
              </a:rPr>
              <a:t>match.</a:t>
            </a:r>
            <a:endParaRPr sz="1100" dirty="0">
              <a:latin typeface="Tahoma"/>
              <a:cs typeface="Tahoma"/>
            </a:endParaRPr>
          </a:p>
          <a:p>
            <a:pPr marL="294640" indent="-177165">
              <a:lnSpc>
                <a:spcPct val="100000"/>
              </a:lnSpc>
              <a:spcBef>
                <a:spcPts val="915"/>
              </a:spcBef>
              <a:buChar char="•"/>
              <a:tabLst>
                <a:tab pos="295275" algn="l"/>
              </a:tabLst>
            </a:pPr>
            <a:r>
              <a:rPr sz="1100" dirty="0">
                <a:solidFill>
                  <a:srgbClr val="22373A"/>
                </a:solidFill>
                <a:latin typeface="Tahoma"/>
                <a:cs typeface="Tahoma"/>
              </a:rPr>
              <a:t>What</a:t>
            </a:r>
            <a:r>
              <a:rPr sz="1100" spc="-30" dirty="0">
                <a:solidFill>
                  <a:srgbClr val="22373A"/>
                </a:solidFill>
                <a:latin typeface="Tahoma"/>
                <a:cs typeface="Tahoma"/>
              </a:rPr>
              <a:t> </a:t>
            </a:r>
            <a:r>
              <a:rPr sz="1100" spc="-45" dirty="0">
                <a:solidFill>
                  <a:srgbClr val="22373A"/>
                </a:solidFill>
                <a:latin typeface="Tahoma"/>
                <a:cs typeface="Tahoma"/>
              </a:rPr>
              <a:t>would</a:t>
            </a:r>
            <a:r>
              <a:rPr sz="1100" spc="-30" dirty="0">
                <a:solidFill>
                  <a:srgbClr val="22373A"/>
                </a:solidFill>
                <a:latin typeface="Tahoma"/>
                <a:cs typeface="Tahoma"/>
              </a:rPr>
              <a:t> </a:t>
            </a:r>
            <a:r>
              <a:rPr sz="1100" spc="-60" dirty="0">
                <a:solidFill>
                  <a:srgbClr val="22373A"/>
                </a:solidFill>
                <a:latin typeface="Tahoma"/>
                <a:cs typeface="Tahoma"/>
              </a:rPr>
              <a:t>make</a:t>
            </a:r>
            <a:r>
              <a:rPr sz="1100" spc="-25" dirty="0">
                <a:solidFill>
                  <a:srgbClr val="22373A"/>
                </a:solidFill>
                <a:latin typeface="Tahoma"/>
                <a:cs typeface="Tahoma"/>
              </a:rPr>
              <a:t> </a:t>
            </a:r>
            <a:r>
              <a:rPr sz="1100" dirty="0">
                <a:solidFill>
                  <a:srgbClr val="22373A"/>
                </a:solidFill>
                <a:latin typeface="Tahoma"/>
                <a:cs typeface="Tahoma"/>
              </a:rPr>
              <a:t>a</a:t>
            </a:r>
            <a:r>
              <a:rPr sz="1100" spc="-30" dirty="0">
                <a:solidFill>
                  <a:srgbClr val="22373A"/>
                </a:solidFill>
                <a:latin typeface="Tahoma"/>
                <a:cs typeface="Tahoma"/>
              </a:rPr>
              <a:t> </a:t>
            </a:r>
            <a:r>
              <a:rPr sz="1100" spc="-25" dirty="0">
                <a:solidFill>
                  <a:srgbClr val="22373A"/>
                </a:solidFill>
                <a:latin typeface="Tahoma"/>
                <a:cs typeface="Tahoma"/>
              </a:rPr>
              <a:t>good </a:t>
            </a:r>
            <a:r>
              <a:rPr sz="1100" spc="-10" dirty="0">
                <a:solidFill>
                  <a:srgbClr val="22373A"/>
                </a:solidFill>
                <a:latin typeface="Tahoma"/>
                <a:cs typeface="Tahoma"/>
              </a:rPr>
              <a:t>prior?</a:t>
            </a:r>
            <a:r>
              <a:rPr lang="en-GB" sz="1100" spc="-10" dirty="0">
                <a:solidFill>
                  <a:srgbClr val="22373A"/>
                </a:solidFill>
                <a:latin typeface="Tahoma"/>
                <a:cs typeface="Tahoma"/>
              </a:rPr>
              <a:t> </a:t>
            </a:r>
            <a:br>
              <a:rPr lang="en-GB" sz="1100" spc="-10" dirty="0">
                <a:solidFill>
                  <a:srgbClr val="22373A"/>
                </a:solidFill>
                <a:latin typeface="Tahoma"/>
                <a:cs typeface="Tahoma"/>
              </a:rPr>
            </a:br>
            <a:r>
              <a:rPr lang="en-GB" sz="1100" i="1" spc="-10" dirty="0">
                <a:solidFill>
                  <a:srgbClr val="FF0000"/>
                </a:solidFill>
                <a:latin typeface="Tahoma"/>
                <a:cs typeface="Tahoma"/>
              </a:rPr>
              <a:t>Probability of win vs lose</a:t>
            </a:r>
            <a:endParaRPr sz="1100" i="1" dirty="0">
              <a:solidFill>
                <a:srgbClr val="FF0000"/>
              </a:solidFill>
              <a:latin typeface="Tahoma"/>
              <a:cs typeface="Tahoma"/>
            </a:endParaRPr>
          </a:p>
          <a:p>
            <a:pPr marL="17780">
              <a:lnSpc>
                <a:spcPct val="100000"/>
              </a:lnSpc>
              <a:spcBef>
                <a:spcPts val="915"/>
              </a:spcBef>
            </a:pPr>
            <a:r>
              <a:rPr sz="1100" spc="-35" dirty="0">
                <a:solidFill>
                  <a:srgbClr val="22373A"/>
                </a:solidFill>
                <a:latin typeface="Tahoma"/>
                <a:cs typeface="Tahoma"/>
              </a:rPr>
              <a:t>Before</a:t>
            </a:r>
            <a:r>
              <a:rPr sz="1100" spc="-5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dirty="0">
                <a:solidFill>
                  <a:srgbClr val="22373A"/>
                </a:solidFill>
                <a:latin typeface="Tahoma"/>
                <a:cs typeface="Tahoma"/>
              </a:rPr>
              <a:t>think</a:t>
            </a:r>
            <a:r>
              <a:rPr sz="1100" spc="-85" dirty="0">
                <a:solidFill>
                  <a:srgbClr val="22373A"/>
                </a:solidFill>
                <a:latin typeface="Tahoma"/>
                <a:cs typeface="Tahoma"/>
              </a:rPr>
              <a:t> </a:t>
            </a:r>
            <a:r>
              <a:rPr sz="1100" spc="-20" dirty="0">
                <a:solidFill>
                  <a:srgbClr val="22373A"/>
                </a:solidFill>
                <a:latin typeface="Tahoma"/>
                <a:cs typeface="Tahoma"/>
              </a:rPr>
              <a:t>about</a:t>
            </a:r>
            <a:r>
              <a:rPr sz="1100" spc="-45" dirty="0">
                <a:solidFill>
                  <a:srgbClr val="22373A"/>
                </a:solidFill>
                <a:latin typeface="Tahoma"/>
                <a:cs typeface="Tahoma"/>
              </a:rPr>
              <a:t> </a:t>
            </a:r>
            <a:r>
              <a:rPr sz="1100" spc="-10" dirty="0">
                <a:solidFill>
                  <a:srgbClr val="22373A"/>
                </a:solidFill>
                <a:latin typeface="Tahoma"/>
                <a:cs typeface="Tahoma"/>
              </a:rPr>
              <a:t>this,</a:t>
            </a:r>
            <a:r>
              <a:rPr sz="1100" spc="-3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40" dirty="0">
                <a:solidFill>
                  <a:srgbClr val="22373A"/>
                </a:solidFill>
                <a:latin typeface="Tahoma"/>
                <a:cs typeface="Tahoma"/>
              </a:rPr>
              <a:t>should</a:t>
            </a:r>
            <a:r>
              <a:rPr sz="1100" spc="-30" dirty="0">
                <a:solidFill>
                  <a:srgbClr val="22373A"/>
                </a:solidFill>
                <a:latin typeface="Tahoma"/>
                <a:cs typeface="Tahoma"/>
              </a:rPr>
              <a:t> </a:t>
            </a:r>
            <a:r>
              <a:rPr sz="1100" spc="-35" dirty="0">
                <a:solidFill>
                  <a:srgbClr val="22373A"/>
                </a:solidFill>
                <a:latin typeface="Tahoma"/>
                <a:cs typeface="Tahoma"/>
              </a:rPr>
              <a:t>ask</a:t>
            </a:r>
            <a:r>
              <a:rPr sz="1100" spc="-30" dirty="0">
                <a:solidFill>
                  <a:srgbClr val="22373A"/>
                </a:solidFill>
                <a:latin typeface="Tahoma"/>
                <a:cs typeface="Tahoma"/>
              </a:rPr>
              <a:t> </a:t>
            </a:r>
            <a:r>
              <a:rPr sz="1100" spc="-10" dirty="0">
                <a:solidFill>
                  <a:srgbClr val="22373A"/>
                </a:solidFill>
                <a:latin typeface="Tahoma"/>
                <a:cs typeface="Tahoma"/>
              </a:rPr>
              <a:t>ourselves:</a:t>
            </a:r>
            <a:endParaRPr sz="1100" dirty="0">
              <a:latin typeface="Tahoma"/>
              <a:cs typeface="Tahoma"/>
            </a:endParaRPr>
          </a:p>
          <a:p>
            <a:pPr marL="294640" indent="-177165">
              <a:lnSpc>
                <a:spcPct val="100000"/>
              </a:lnSpc>
              <a:spcBef>
                <a:spcPts val="920"/>
              </a:spcBef>
              <a:buChar char="•"/>
              <a:tabLst>
                <a:tab pos="295275" algn="l"/>
              </a:tabLst>
            </a:pPr>
            <a:r>
              <a:rPr sz="1100" dirty="0">
                <a:solidFill>
                  <a:srgbClr val="22373A"/>
                </a:solidFill>
                <a:latin typeface="Tahoma"/>
                <a:cs typeface="Tahoma"/>
              </a:rPr>
              <a:t>What</a:t>
            </a:r>
            <a:r>
              <a:rPr sz="1100" spc="-60" dirty="0">
                <a:solidFill>
                  <a:srgbClr val="22373A"/>
                </a:solidFill>
                <a:latin typeface="Tahoma"/>
                <a:cs typeface="Tahoma"/>
              </a:rPr>
              <a:t> </a:t>
            </a:r>
            <a:r>
              <a:rPr sz="1100" spc="-25" dirty="0">
                <a:solidFill>
                  <a:srgbClr val="22373A"/>
                </a:solidFill>
                <a:latin typeface="Tahoma"/>
                <a:cs typeface="Tahoma"/>
              </a:rPr>
              <a:t>distribution</a:t>
            </a:r>
            <a:r>
              <a:rPr sz="1100" spc="-20" dirty="0">
                <a:solidFill>
                  <a:srgbClr val="22373A"/>
                </a:solidFill>
                <a:latin typeface="Tahoma"/>
                <a:cs typeface="Tahoma"/>
              </a:rPr>
              <a:t> </a:t>
            </a:r>
            <a:r>
              <a:rPr sz="1100" spc="-10" dirty="0">
                <a:solidFill>
                  <a:srgbClr val="22373A"/>
                </a:solidFill>
                <a:latin typeface="Tahoma"/>
                <a:cs typeface="Tahoma"/>
              </a:rPr>
              <a:t>do</a:t>
            </a:r>
            <a:r>
              <a:rPr sz="1100" spc="-2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40" dirty="0">
                <a:solidFill>
                  <a:srgbClr val="22373A"/>
                </a:solidFill>
                <a:latin typeface="Tahoma"/>
                <a:cs typeface="Tahoma"/>
              </a:rPr>
              <a:t>want</a:t>
            </a:r>
            <a:r>
              <a:rPr sz="1100" spc="-25" dirty="0">
                <a:solidFill>
                  <a:srgbClr val="22373A"/>
                </a:solidFill>
                <a:latin typeface="Tahoma"/>
                <a:cs typeface="Tahoma"/>
              </a:rPr>
              <a:t> </a:t>
            </a:r>
            <a:r>
              <a:rPr sz="1100" dirty="0">
                <a:solidFill>
                  <a:srgbClr val="22373A"/>
                </a:solidFill>
                <a:latin typeface="Tahoma"/>
                <a:cs typeface="Tahoma"/>
              </a:rPr>
              <a:t>to</a:t>
            </a:r>
            <a:r>
              <a:rPr sz="1100" spc="-25" dirty="0">
                <a:solidFill>
                  <a:srgbClr val="22373A"/>
                </a:solidFill>
                <a:latin typeface="Tahoma"/>
                <a:cs typeface="Tahoma"/>
              </a:rPr>
              <a:t> </a:t>
            </a:r>
            <a:r>
              <a:rPr sz="1100" spc="-70" dirty="0">
                <a:solidFill>
                  <a:srgbClr val="22373A"/>
                </a:solidFill>
                <a:latin typeface="Tahoma"/>
                <a:cs typeface="Tahoma"/>
              </a:rPr>
              <a:t>use</a:t>
            </a:r>
            <a:r>
              <a:rPr sz="1100" spc="-15"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spc="-45" dirty="0">
                <a:solidFill>
                  <a:srgbClr val="22373A"/>
                </a:solidFill>
                <a:latin typeface="Tahoma"/>
                <a:cs typeface="Tahoma"/>
              </a:rPr>
              <a:t>describe</a:t>
            </a:r>
            <a:r>
              <a:rPr sz="1100" spc="-20" dirty="0">
                <a:solidFill>
                  <a:srgbClr val="22373A"/>
                </a:solidFill>
                <a:latin typeface="Tahoma"/>
                <a:cs typeface="Tahoma"/>
              </a:rPr>
              <a:t> the</a:t>
            </a:r>
            <a:r>
              <a:rPr sz="1100" spc="-25" dirty="0">
                <a:solidFill>
                  <a:srgbClr val="22373A"/>
                </a:solidFill>
                <a:latin typeface="Tahoma"/>
                <a:cs typeface="Tahoma"/>
              </a:rPr>
              <a:t> </a:t>
            </a:r>
            <a:r>
              <a:rPr sz="1100" spc="-20" dirty="0">
                <a:solidFill>
                  <a:srgbClr val="22373A"/>
                </a:solidFill>
                <a:latin typeface="Tahoma"/>
                <a:cs typeface="Tahoma"/>
              </a:rPr>
              <a:t>data?</a:t>
            </a:r>
            <a:endParaRPr sz="1100" dirty="0">
              <a:latin typeface="Tahoma"/>
              <a:cs typeface="Tahoma"/>
            </a:endParaRPr>
          </a:p>
        </p:txBody>
      </p:sp>
    </p:spTree>
  </p:cSld>
  <p:clrMapOvr>
    <a:masterClrMapping/>
  </p:clrMapOvr>
  <p:transition>
    <p:cut/>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673225" cy="207645"/>
          </a:xfrm>
          <a:prstGeom prst="rect">
            <a:avLst/>
          </a:prstGeom>
        </p:spPr>
        <p:txBody>
          <a:bodyPr vert="horz" wrap="square" lIns="0" tIns="12065" rIns="0" bIns="0" rtlCol="0">
            <a:spAutoFit/>
          </a:bodyPr>
          <a:lstStyle/>
          <a:p>
            <a:pPr marL="12700">
              <a:lnSpc>
                <a:spcPct val="100000"/>
              </a:lnSpc>
              <a:spcBef>
                <a:spcPts val="95"/>
              </a:spcBef>
            </a:pPr>
            <a:r>
              <a:rPr spc="-30" dirty="0"/>
              <a:t>Distributions</a:t>
            </a:r>
            <a:r>
              <a:rPr spc="5" dirty="0"/>
              <a:t> </a:t>
            </a:r>
            <a:r>
              <a:rPr spc="-10" dirty="0"/>
              <a:t>and</a:t>
            </a:r>
            <a:r>
              <a:rPr spc="5" dirty="0"/>
              <a:t> </a:t>
            </a:r>
            <a:r>
              <a:rPr spc="-45" dirty="0"/>
              <a:t>Priors</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37</a:t>
            </a:r>
          </a:p>
        </p:txBody>
      </p:sp>
      <p:sp>
        <p:nvSpPr>
          <p:cNvPr id="3" name="object 3"/>
          <p:cNvSpPr txBox="1"/>
          <p:nvPr/>
        </p:nvSpPr>
        <p:spPr>
          <a:xfrm>
            <a:off x="347294" y="851304"/>
            <a:ext cx="3725545" cy="2018694"/>
          </a:xfrm>
          <a:prstGeom prst="rect">
            <a:avLst/>
          </a:prstGeom>
        </p:spPr>
        <p:txBody>
          <a:bodyPr vert="horz" wrap="square" lIns="0" tIns="12700" rIns="0" bIns="0" rtlCol="0">
            <a:spAutoFit/>
          </a:bodyPr>
          <a:lstStyle/>
          <a:p>
            <a:pPr marL="12700" marR="5080">
              <a:lnSpc>
                <a:spcPct val="118000"/>
              </a:lnSpc>
              <a:spcBef>
                <a:spcPts val="100"/>
              </a:spcBef>
            </a:pPr>
            <a:r>
              <a:rPr sz="1100" spc="-75" dirty="0">
                <a:solidFill>
                  <a:srgbClr val="22373A"/>
                </a:solidFill>
                <a:latin typeface="Tahoma"/>
                <a:cs typeface="Tahoma"/>
              </a:rPr>
              <a:t>In</a:t>
            </a:r>
            <a:r>
              <a:rPr sz="1100" spc="-15" dirty="0">
                <a:solidFill>
                  <a:srgbClr val="22373A"/>
                </a:solidFill>
                <a:latin typeface="Tahoma"/>
                <a:cs typeface="Tahoma"/>
              </a:rPr>
              <a:t> </a:t>
            </a:r>
            <a:r>
              <a:rPr sz="1100" spc="-10" dirty="0">
                <a:solidFill>
                  <a:srgbClr val="22373A"/>
                </a:solidFill>
                <a:latin typeface="Tahoma"/>
                <a:cs typeface="Tahoma"/>
              </a:rPr>
              <a:t>the</a:t>
            </a:r>
            <a:r>
              <a:rPr sz="1100" spc="-70" dirty="0">
                <a:solidFill>
                  <a:srgbClr val="22373A"/>
                </a:solidFill>
                <a:latin typeface="Tahoma"/>
                <a:cs typeface="Tahoma"/>
              </a:rPr>
              <a:t> </a:t>
            </a:r>
            <a:r>
              <a:rPr sz="1100" spc="-55" dirty="0">
                <a:solidFill>
                  <a:srgbClr val="22373A"/>
                </a:solidFill>
                <a:latin typeface="Tahoma"/>
                <a:cs typeface="Tahoma"/>
              </a:rPr>
              <a:t>previous</a:t>
            </a:r>
            <a:r>
              <a:rPr sz="1100" spc="-20" dirty="0">
                <a:solidFill>
                  <a:srgbClr val="22373A"/>
                </a:solidFill>
                <a:latin typeface="Tahoma"/>
                <a:cs typeface="Tahoma"/>
              </a:rPr>
              <a:t> </a:t>
            </a:r>
            <a:r>
              <a:rPr sz="1100" spc="-60" dirty="0">
                <a:solidFill>
                  <a:srgbClr val="22373A"/>
                </a:solidFill>
                <a:latin typeface="Tahoma"/>
                <a:cs typeface="Tahoma"/>
              </a:rPr>
              <a:t>example</a:t>
            </a:r>
            <a:r>
              <a:rPr sz="1100" spc="-20" dirty="0">
                <a:solidFill>
                  <a:srgbClr val="22373A"/>
                </a:solidFill>
                <a:latin typeface="Tahoma"/>
                <a:cs typeface="Tahoma"/>
              </a:rPr>
              <a:t> </a:t>
            </a:r>
            <a:r>
              <a:rPr sz="1100" spc="-40" dirty="0">
                <a:solidFill>
                  <a:srgbClr val="22373A"/>
                </a:solidFill>
                <a:latin typeface="Tahoma"/>
                <a:cs typeface="Tahoma"/>
              </a:rPr>
              <a:t>(number</a:t>
            </a:r>
            <a:r>
              <a:rPr sz="1100" spc="-15" dirty="0">
                <a:solidFill>
                  <a:srgbClr val="22373A"/>
                </a:solidFill>
                <a:latin typeface="Tahoma"/>
                <a:cs typeface="Tahoma"/>
              </a:rPr>
              <a:t> </a:t>
            </a:r>
            <a:r>
              <a:rPr sz="1100" dirty="0">
                <a:solidFill>
                  <a:srgbClr val="22373A"/>
                </a:solidFill>
                <a:latin typeface="Tahoma"/>
                <a:cs typeface="Tahoma"/>
              </a:rPr>
              <a:t>of</a:t>
            </a:r>
            <a:r>
              <a:rPr sz="1100" spc="-20" dirty="0">
                <a:solidFill>
                  <a:srgbClr val="22373A"/>
                </a:solidFill>
                <a:latin typeface="Tahoma"/>
                <a:cs typeface="Tahoma"/>
              </a:rPr>
              <a:t> </a:t>
            </a:r>
            <a:r>
              <a:rPr sz="1100" spc="-35" dirty="0">
                <a:solidFill>
                  <a:srgbClr val="22373A"/>
                </a:solidFill>
                <a:latin typeface="Tahoma"/>
                <a:cs typeface="Tahoma"/>
              </a:rPr>
              <a:t>students)</a:t>
            </a:r>
            <a:r>
              <a:rPr sz="1100" spc="-2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75" dirty="0">
                <a:solidFill>
                  <a:srgbClr val="22373A"/>
                </a:solidFill>
                <a:latin typeface="Tahoma"/>
                <a:cs typeface="Tahoma"/>
              </a:rPr>
              <a:t>were</a:t>
            </a:r>
            <a:r>
              <a:rPr sz="1100" spc="-10" dirty="0">
                <a:solidFill>
                  <a:srgbClr val="22373A"/>
                </a:solidFill>
                <a:latin typeface="Tahoma"/>
                <a:cs typeface="Tahoma"/>
              </a:rPr>
              <a:t> </a:t>
            </a:r>
            <a:r>
              <a:rPr sz="1100" spc="-20" dirty="0">
                <a:solidFill>
                  <a:srgbClr val="22373A"/>
                </a:solidFill>
                <a:latin typeface="Tahoma"/>
                <a:cs typeface="Tahoma"/>
              </a:rPr>
              <a:t>trying</a:t>
            </a:r>
            <a:r>
              <a:rPr sz="1100" spc="-25" dirty="0">
                <a:solidFill>
                  <a:srgbClr val="22373A"/>
                </a:solidFill>
                <a:latin typeface="Tahoma"/>
                <a:cs typeface="Tahoma"/>
              </a:rPr>
              <a:t> to </a:t>
            </a:r>
            <a:r>
              <a:rPr sz="1100" spc="-45" dirty="0">
                <a:solidFill>
                  <a:srgbClr val="22373A"/>
                </a:solidFill>
                <a:latin typeface="Tahoma"/>
                <a:cs typeface="Tahoma"/>
              </a:rPr>
              <a:t>describe</a:t>
            </a:r>
            <a:r>
              <a:rPr sz="1100" spc="-30" dirty="0">
                <a:solidFill>
                  <a:srgbClr val="22373A"/>
                </a:solidFill>
                <a:latin typeface="Tahoma"/>
                <a:cs typeface="Tahoma"/>
              </a:rPr>
              <a:t> </a:t>
            </a:r>
            <a:r>
              <a:rPr sz="1100" spc="-20" dirty="0">
                <a:solidFill>
                  <a:srgbClr val="22373A"/>
                </a:solidFill>
                <a:latin typeface="Tahoma"/>
                <a:cs typeface="Tahoma"/>
              </a:rPr>
              <a:t>the</a:t>
            </a:r>
            <a:r>
              <a:rPr sz="1100" spc="-35" dirty="0">
                <a:solidFill>
                  <a:srgbClr val="22373A"/>
                </a:solidFill>
                <a:latin typeface="Tahoma"/>
                <a:cs typeface="Tahoma"/>
              </a:rPr>
              <a:t> </a:t>
            </a:r>
            <a:r>
              <a:rPr sz="1100" spc="-20" dirty="0">
                <a:solidFill>
                  <a:srgbClr val="22373A"/>
                </a:solidFill>
                <a:latin typeface="Tahoma"/>
                <a:cs typeface="Tahoma"/>
              </a:rPr>
              <a:t>data</a:t>
            </a:r>
            <a:r>
              <a:rPr sz="1100" spc="-25" dirty="0">
                <a:solidFill>
                  <a:srgbClr val="22373A"/>
                </a:solidFill>
                <a:latin typeface="Tahoma"/>
                <a:cs typeface="Tahoma"/>
              </a:rPr>
              <a:t> </a:t>
            </a:r>
            <a:r>
              <a:rPr sz="1100" spc="-40" dirty="0">
                <a:solidFill>
                  <a:srgbClr val="22373A"/>
                </a:solidFill>
                <a:latin typeface="Tahoma"/>
                <a:cs typeface="Tahoma"/>
              </a:rPr>
              <a:t>using</a:t>
            </a:r>
            <a:r>
              <a:rPr sz="1100" spc="-35"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spc="-50" dirty="0">
                <a:solidFill>
                  <a:srgbClr val="22373A"/>
                </a:solidFill>
                <a:latin typeface="Tahoma"/>
                <a:cs typeface="Tahoma"/>
              </a:rPr>
              <a:t>normal</a:t>
            </a:r>
            <a:r>
              <a:rPr sz="1100" spc="-30" dirty="0">
                <a:solidFill>
                  <a:srgbClr val="22373A"/>
                </a:solidFill>
                <a:latin typeface="Tahoma"/>
                <a:cs typeface="Tahoma"/>
              </a:rPr>
              <a:t> </a:t>
            </a:r>
            <a:r>
              <a:rPr sz="1100" spc="-10" dirty="0">
                <a:solidFill>
                  <a:srgbClr val="22373A"/>
                </a:solidFill>
                <a:latin typeface="Tahoma"/>
                <a:cs typeface="Tahoma"/>
              </a:rPr>
              <a:t>distribution.</a:t>
            </a:r>
            <a:endParaRPr sz="1100" dirty="0">
              <a:latin typeface="Tahoma"/>
              <a:cs typeface="Tahoma"/>
            </a:endParaRPr>
          </a:p>
          <a:p>
            <a:pPr marL="289560" marR="304800" indent="-177165">
              <a:lnSpc>
                <a:spcPct val="118000"/>
              </a:lnSpc>
              <a:spcBef>
                <a:spcPts val="680"/>
              </a:spcBef>
              <a:buChar char="•"/>
              <a:tabLst>
                <a:tab pos="290195" algn="l"/>
              </a:tabLst>
            </a:pPr>
            <a:r>
              <a:rPr sz="1100" spc="-20" dirty="0">
                <a:solidFill>
                  <a:srgbClr val="22373A"/>
                </a:solidFill>
                <a:latin typeface="Tahoma"/>
                <a:cs typeface="Tahoma"/>
              </a:rPr>
              <a:t>How</a:t>
            </a:r>
            <a:r>
              <a:rPr sz="1100" spc="-15" dirty="0">
                <a:solidFill>
                  <a:srgbClr val="22373A"/>
                </a:solidFill>
                <a:latin typeface="Tahoma"/>
                <a:cs typeface="Tahoma"/>
              </a:rPr>
              <a:t> </a:t>
            </a:r>
            <a:r>
              <a:rPr sz="1100" spc="-45" dirty="0">
                <a:solidFill>
                  <a:srgbClr val="22373A"/>
                </a:solidFill>
                <a:latin typeface="Tahoma"/>
                <a:cs typeface="Tahoma"/>
              </a:rPr>
              <a:t>many</a:t>
            </a:r>
            <a:r>
              <a:rPr sz="1100" spc="-15" dirty="0">
                <a:solidFill>
                  <a:srgbClr val="22373A"/>
                </a:solidFill>
                <a:latin typeface="Tahoma"/>
                <a:cs typeface="Tahoma"/>
              </a:rPr>
              <a:t> </a:t>
            </a:r>
            <a:r>
              <a:rPr sz="1100" spc="-60" dirty="0">
                <a:solidFill>
                  <a:srgbClr val="22373A"/>
                </a:solidFill>
                <a:latin typeface="Tahoma"/>
                <a:cs typeface="Tahoma"/>
              </a:rPr>
              <a:t>parameters</a:t>
            </a:r>
            <a:r>
              <a:rPr sz="1100" spc="-15" dirty="0">
                <a:solidFill>
                  <a:srgbClr val="22373A"/>
                </a:solidFill>
                <a:latin typeface="Tahoma"/>
                <a:cs typeface="Tahoma"/>
              </a:rPr>
              <a:t> </a:t>
            </a:r>
            <a:r>
              <a:rPr sz="1100" spc="-50" dirty="0">
                <a:solidFill>
                  <a:srgbClr val="22373A"/>
                </a:solidFill>
                <a:latin typeface="Tahoma"/>
                <a:cs typeface="Tahoma"/>
              </a:rPr>
              <a:t>does</a:t>
            </a:r>
            <a:r>
              <a:rPr sz="1100" spc="-15" dirty="0">
                <a:solidFill>
                  <a:srgbClr val="22373A"/>
                </a:solidFill>
                <a:latin typeface="Tahoma"/>
                <a:cs typeface="Tahoma"/>
              </a:rPr>
              <a:t> </a:t>
            </a:r>
            <a:r>
              <a:rPr sz="1100" dirty="0">
                <a:solidFill>
                  <a:srgbClr val="22373A"/>
                </a:solidFill>
                <a:latin typeface="Tahoma"/>
                <a:cs typeface="Tahoma"/>
              </a:rPr>
              <a:t>it</a:t>
            </a:r>
            <a:r>
              <a:rPr sz="1100" spc="-15" dirty="0">
                <a:solidFill>
                  <a:srgbClr val="22373A"/>
                </a:solidFill>
                <a:latin typeface="Tahoma"/>
                <a:cs typeface="Tahoma"/>
              </a:rPr>
              <a:t> </a:t>
            </a:r>
            <a:r>
              <a:rPr sz="1100" spc="-25" dirty="0">
                <a:solidFill>
                  <a:srgbClr val="22373A"/>
                </a:solidFill>
                <a:latin typeface="Tahoma"/>
                <a:cs typeface="Tahoma"/>
              </a:rPr>
              <a:t>take</a:t>
            </a:r>
            <a:r>
              <a:rPr sz="1100" spc="-15" dirty="0">
                <a:solidFill>
                  <a:srgbClr val="22373A"/>
                </a:solidFill>
                <a:latin typeface="Tahoma"/>
                <a:cs typeface="Tahoma"/>
              </a:rPr>
              <a:t> </a:t>
            </a:r>
            <a:r>
              <a:rPr sz="1100" dirty="0">
                <a:solidFill>
                  <a:srgbClr val="22373A"/>
                </a:solidFill>
                <a:latin typeface="Tahoma"/>
                <a:cs typeface="Tahoma"/>
              </a:rPr>
              <a:t>to</a:t>
            </a:r>
            <a:r>
              <a:rPr sz="1100" spc="-15" dirty="0">
                <a:solidFill>
                  <a:srgbClr val="22373A"/>
                </a:solidFill>
                <a:latin typeface="Tahoma"/>
                <a:cs typeface="Tahoma"/>
              </a:rPr>
              <a:t> </a:t>
            </a:r>
            <a:r>
              <a:rPr sz="1100" spc="-60" dirty="0">
                <a:solidFill>
                  <a:srgbClr val="22373A"/>
                </a:solidFill>
                <a:latin typeface="Tahoma"/>
                <a:cs typeface="Tahoma"/>
              </a:rPr>
              <a:t>define</a:t>
            </a:r>
            <a:r>
              <a:rPr sz="1100" spc="-15" dirty="0">
                <a:solidFill>
                  <a:srgbClr val="22373A"/>
                </a:solidFill>
                <a:latin typeface="Tahoma"/>
                <a:cs typeface="Tahoma"/>
              </a:rPr>
              <a:t> </a:t>
            </a:r>
            <a:r>
              <a:rPr sz="1100" dirty="0">
                <a:solidFill>
                  <a:srgbClr val="22373A"/>
                </a:solidFill>
                <a:latin typeface="Tahoma"/>
                <a:cs typeface="Tahoma"/>
              </a:rPr>
              <a:t>a</a:t>
            </a:r>
            <a:r>
              <a:rPr sz="1100" spc="-20" dirty="0">
                <a:solidFill>
                  <a:srgbClr val="22373A"/>
                </a:solidFill>
                <a:latin typeface="Tahoma"/>
                <a:cs typeface="Tahoma"/>
              </a:rPr>
              <a:t> normal </a:t>
            </a:r>
            <a:r>
              <a:rPr sz="1100" spc="-10" dirty="0">
                <a:solidFill>
                  <a:srgbClr val="22373A"/>
                </a:solidFill>
                <a:latin typeface="Tahoma"/>
                <a:cs typeface="Tahoma"/>
              </a:rPr>
              <a:t>distribution?</a:t>
            </a:r>
            <a:r>
              <a:rPr lang="en-GB" sz="1100" spc="-10" dirty="0">
                <a:solidFill>
                  <a:srgbClr val="22373A"/>
                </a:solidFill>
                <a:latin typeface="Tahoma"/>
                <a:cs typeface="Tahoma"/>
              </a:rPr>
              <a:t> </a:t>
            </a:r>
            <a:r>
              <a:rPr lang="en-GB" sz="1100" i="1" spc="-10" dirty="0">
                <a:solidFill>
                  <a:srgbClr val="FF0000"/>
                </a:solidFill>
                <a:latin typeface="Tahoma"/>
                <a:cs typeface="Tahoma"/>
              </a:rPr>
              <a:t>-&gt; 2</a:t>
            </a:r>
            <a:endParaRPr sz="1100" i="1" dirty="0">
              <a:solidFill>
                <a:srgbClr val="FF0000"/>
              </a:solidFill>
              <a:latin typeface="Tahoma"/>
              <a:cs typeface="Tahoma"/>
            </a:endParaRPr>
          </a:p>
          <a:p>
            <a:pPr marL="12700">
              <a:lnSpc>
                <a:spcPct val="100000"/>
              </a:lnSpc>
              <a:spcBef>
                <a:spcPts val="915"/>
              </a:spcBef>
            </a:pPr>
            <a:r>
              <a:rPr sz="1100" spc="-75" dirty="0">
                <a:solidFill>
                  <a:srgbClr val="22373A"/>
                </a:solidFill>
                <a:latin typeface="Tahoma"/>
                <a:cs typeface="Tahoma"/>
              </a:rPr>
              <a:t>In</a:t>
            </a:r>
            <a:r>
              <a:rPr sz="1100" spc="-15" dirty="0">
                <a:solidFill>
                  <a:srgbClr val="22373A"/>
                </a:solidFill>
                <a:latin typeface="Tahoma"/>
                <a:cs typeface="Tahoma"/>
              </a:rPr>
              <a:t> </a:t>
            </a:r>
            <a:r>
              <a:rPr sz="1100" dirty="0">
                <a:solidFill>
                  <a:srgbClr val="22373A"/>
                </a:solidFill>
                <a:latin typeface="Tahoma"/>
                <a:cs typeface="Tahoma"/>
              </a:rPr>
              <a:t>this</a:t>
            </a:r>
            <a:r>
              <a:rPr sz="1100" spc="-85" dirty="0">
                <a:solidFill>
                  <a:srgbClr val="22373A"/>
                </a:solidFill>
                <a:latin typeface="Tahoma"/>
                <a:cs typeface="Tahoma"/>
              </a:rPr>
              <a:t> </a:t>
            </a:r>
            <a:r>
              <a:rPr sz="1100" spc="-50" dirty="0">
                <a:solidFill>
                  <a:srgbClr val="22373A"/>
                </a:solidFill>
                <a:latin typeface="Tahoma"/>
                <a:cs typeface="Tahoma"/>
              </a:rPr>
              <a:t>example,</a:t>
            </a:r>
            <a:r>
              <a:rPr sz="1100" spc="-3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40" dirty="0">
                <a:solidFill>
                  <a:srgbClr val="22373A"/>
                </a:solidFill>
                <a:latin typeface="Tahoma"/>
                <a:cs typeface="Tahoma"/>
              </a:rPr>
              <a:t>want</a:t>
            </a:r>
            <a:r>
              <a:rPr sz="1100" spc="-30"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spc="-35" dirty="0">
                <a:solidFill>
                  <a:srgbClr val="22373A"/>
                </a:solidFill>
                <a:latin typeface="Tahoma"/>
                <a:cs typeface="Tahoma"/>
              </a:rPr>
              <a:t>model</a:t>
            </a:r>
            <a:r>
              <a:rPr sz="1100" spc="-30" dirty="0">
                <a:solidFill>
                  <a:srgbClr val="22373A"/>
                </a:solidFill>
                <a:latin typeface="Tahoma"/>
                <a:cs typeface="Tahoma"/>
              </a:rPr>
              <a:t> </a:t>
            </a:r>
            <a:r>
              <a:rPr sz="1100" spc="-35" dirty="0">
                <a:solidFill>
                  <a:srgbClr val="22373A"/>
                </a:solidFill>
                <a:latin typeface="Tahoma"/>
                <a:cs typeface="Tahoma"/>
              </a:rPr>
              <a:t>binary </a:t>
            </a:r>
            <a:r>
              <a:rPr sz="1100" spc="-20" dirty="0">
                <a:solidFill>
                  <a:srgbClr val="22373A"/>
                </a:solidFill>
                <a:latin typeface="Tahoma"/>
                <a:cs typeface="Tahoma"/>
              </a:rPr>
              <a:t>data</a:t>
            </a:r>
            <a:r>
              <a:rPr sz="1100" spc="-30" dirty="0">
                <a:solidFill>
                  <a:srgbClr val="22373A"/>
                </a:solidFill>
                <a:latin typeface="Tahoma"/>
                <a:cs typeface="Tahoma"/>
              </a:rPr>
              <a:t> </a:t>
            </a:r>
            <a:r>
              <a:rPr sz="1100" spc="-20" dirty="0">
                <a:solidFill>
                  <a:srgbClr val="22373A"/>
                </a:solidFill>
                <a:latin typeface="Tahoma"/>
                <a:cs typeface="Tahoma"/>
              </a:rPr>
              <a:t>(win/loss),</a:t>
            </a:r>
            <a:r>
              <a:rPr sz="1100" spc="-25" dirty="0">
                <a:solidFill>
                  <a:srgbClr val="22373A"/>
                </a:solidFill>
                <a:latin typeface="Tahoma"/>
                <a:cs typeface="Tahoma"/>
              </a:rPr>
              <a:t> </a:t>
            </a:r>
            <a:r>
              <a:rPr sz="1100" spc="-30" dirty="0">
                <a:solidFill>
                  <a:srgbClr val="22373A"/>
                </a:solidFill>
                <a:latin typeface="Tahoma"/>
                <a:cs typeface="Tahoma"/>
              </a:rPr>
              <a:t>so </a:t>
            </a:r>
            <a:r>
              <a:rPr sz="1100" spc="-50" dirty="0">
                <a:solidFill>
                  <a:srgbClr val="22373A"/>
                </a:solidFill>
                <a:latin typeface="Tahoma"/>
                <a:cs typeface="Tahoma"/>
              </a:rPr>
              <a:t>a</a:t>
            </a:r>
            <a:endParaRPr sz="1100" dirty="0">
              <a:latin typeface="Tahoma"/>
              <a:cs typeface="Tahoma"/>
            </a:endParaRPr>
          </a:p>
          <a:p>
            <a:pPr marL="12700">
              <a:lnSpc>
                <a:spcPct val="100000"/>
              </a:lnSpc>
              <a:spcBef>
                <a:spcPts val="240"/>
              </a:spcBef>
            </a:pPr>
            <a:r>
              <a:rPr sz="1100" i="1" spc="-30" dirty="0">
                <a:solidFill>
                  <a:srgbClr val="22373A"/>
                </a:solidFill>
                <a:latin typeface="Arial"/>
                <a:cs typeface="Arial"/>
              </a:rPr>
              <a:t>binomial</a:t>
            </a:r>
            <a:r>
              <a:rPr sz="1100" i="1" spc="-5" dirty="0">
                <a:solidFill>
                  <a:srgbClr val="22373A"/>
                </a:solidFill>
                <a:latin typeface="Arial"/>
                <a:cs typeface="Arial"/>
              </a:rPr>
              <a:t> </a:t>
            </a:r>
            <a:r>
              <a:rPr sz="1100" spc="-25" dirty="0">
                <a:solidFill>
                  <a:srgbClr val="22373A"/>
                </a:solidFill>
                <a:latin typeface="Tahoma"/>
                <a:cs typeface="Tahoma"/>
              </a:rPr>
              <a:t>distribution</a:t>
            </a:r>
            <a:r>
              <a:rPr sz="1100" spc="-45" dirty="0">
                <a:solidFill>
                  <a:srgbClr val="22373A"/>
                </a:solidFill>
                <a:latin typeface="Tahoma"/>
                <a:cs typeface="Tahoma"/>
              </a:rPr>
              <a:t> </a:t>
            </a:r>
            <a:r>
              <a:rPr sz="1100" dirty="0">
                <a:solidFill>
                  <a:srgbClr val="22373A"/>
                </a:solidFill>
                <a:latin typeface="Tahoma"/>
                <a:cs typeface="Tahoma"/>
              </a:rPr>
              <a:t>is</a:t>
            </a:r>
            <a:r>
              <a:rPr sz="1100" spc="-40" dirty="0">
                <a:solidFill>
                  <a:srgbClr val="22373A"/>
                </a:solidFill>
                <a:latin typeface="Tahoma"/>
                <a:cs typeface="Tahoma"/>
              </a:rPr>
              <a:t> </a:t>
            </a:r>
            <a:r>
              <a:rPr sz="1100" spc="-10" dirty="0">
                <a:solidFill>
                  <a:srgbClr val="22373A"/>
                </a:solidFill>
                <a:latin typeface="Tahoma"/>
                <a:cs typeface="Tahoma"/>
              </a:rPr>
              <a:t>appropriate.</a:t>
            </a:r>
            <a:br>
              <a:rPr lang="en-GB" sz="1100" spc="-10" dirty="0">
                <a:solidFill>
                  <a:srgbClr val="22373A"/>
                </a:solidFill>
                <a:latin typeface="Tahoma"/>
                <a:cs typeface="Tahoma"/>
              </a:rPr>
            </a:br>
            <a:r>
              <a:rPr lang="en-GB" sz="1100" i="1" spc="-10" dirty="0">
                <a:solidFill>
                  <a:srgbClr val="FF0000"/>
                </a:solidFill>
                <a:latin typeface="Tahoma"/>
                <a:cs typeface="Tahoma"/>
              </a:rPr>
              <a:t>Binomial or </a:t>
            </a:r>
            <a:r>
              <a:rPr lang="en-GB" sz="1100" i="1" spc="-10" dirty="0" err="1">
                <a:solidFill>
                  <a:srgbClr val="FF0000"/>
                </a:solidFill>
                <a:latin typeface="Tahoma"/>
                <a:cs typeface="Tahoma"/>
              </a:rPr>
              <a:t>bernouli</a:t>
            </a:r>
            <a:r>
              <a:rPr lang="en-GB" sz="1100" i="1" spc="-10" dirty="0">
                <a:solidFill>
                  <a:srgbClr val="FF0000"/>
                </a:solidFill>
                <a:latin typeface="Tahoma"/>
                <a:cs typeface="Tahoma"/>
              </a:rPr>
              <a:t> -&gt; because 0/1 = loss/win a match</a:t>
            </a:r>
            <a:endParaRPr sz="1100" dirty="0">
              <a:latin typeface="Tahoma"/>
              <a:cs typeface="Tahoma"/>
            </a:endParaRPr>
          </a:p>
          <a:p>
            <a:pPr marL="289560" marR="210185" indent="-177165">
              <a:lnSpc>
                <a:spcPct val="118000"/>
              </a:lnSpc>
              <a:spcBef>
                <a:spcPts val="675"/>
              </a:spcBef>
              <a:buChar char="•"/>
              <a:tabLst>
                <a:tab pos="290195" algn="l"/>
              </a:tabLst>
            </a:pPr>
            <a:r>
              <a:rPr sz="1100" spc="-20" dirty="0">
                <a:solidFill>
                  <a:srgbClr val="22373A"/>
                </a:solidFill>
                <a:latin typeface="Tahoma"/>
                <a:cs typeface="Tahoma"/>
              </a:rPr>
              <a:t>How</a:t>
            </a:r>
            <a:r>
              <a:rPr sz="1100" spc="-15" dirty="0">
                <a:solidFill>
                  <a:srgbClr val="22373A"/>
                </a:solidFill>
                <a:latin typeface="Tahoma"/>
                <a:cs typeface="Tahoma"/>
              </a:rPr>
              <a:t> </a:t>
            </a:r>
            <a:r>
              <a:rPr sz="1100" spc="-45" dirty="0">
                <a:solidFill>
                  <a:srgbClr val="22373A"/>
                </a:solidFill>
                <a:latin typeface="Tahoma"/>
                <a:cs typeface="Tahoma"/>
              </a:rPr>
              <a:t>many</a:t>
            </a:r>
            <a:r>
              <a:rPr sz="1100" spc="-15" dirty="0">
                <a:solidFill>
                  <a:srgbClr val="22373A"/>
                </a:solidFill>
                <a:latin typeface="Tahoma"/>
                <a:cs typeface="Tahoma"/>
              </a:rPr>
              <a:t> </a:t>
            </a:r>
            <a:r>
              <a:rPr sz="1100" spc="-60" dirty="0">
                <a:solidFill>
                  <a:srgbClr val="22373A"/>
                </a:solidFill>
                <a:latin typeface="Tahoma"/>
                <a:cs typeface="Tahoma"/>
              </a:rPr>
              <a:t>parameters</a:t>
            </a:r>
            <a:r>
              <a:rPr sz="1100" spc="-15" dirty="0">
                <a:solidFill>
                  <a:srgbClr val="22373A"/>
                </a:solidFill>
                <a:latin typeface="Tahoma"/>
                <a:cs typeface="Tahoma"/>
              </a:rPr>
              <a:t> </a:t>
            </a:r>
            <a:r>
              <a:rPr sz="1100" spc="-50" dirty="0">
                <a:solidFill>
                  <a:srgbClr val="22373A"/>
                </a:solidFill>
                <a:latin typeface="Tahoma"/>
                <a:cs typeface="Tahoma"/>
              </a:rPr>
              <a:t>does</a:t>
            </a:r>
            <a:r>
              <a:rPr sz="1100" spc="-15" dirty="0">
                <a:solidFill>
                  <a:srgbClr val="22373A"/>
                </a:solidFill>
                <a:latin typeface="Tahoma"/>
                <a:cs typeface="Tahoma"/>
              </a:rPr>
              <a:t> </a:t>
            </a:r>
            <a:r>
              <a:rPr sz="1100" dirty="0">
                <a:solidFill>
                  <a:srgbClr val="22373A"/>
                </a:solidFill>
                <a:latin typeface="Tahoma"/>
                <a:cs typeface="Tahoma"/>
              </a:rPr>
              <a:t>it</a:t>
            </a:r>
            <a:r>
              <a:rPr sz="1100" spc="-15" dirty="0">
                <a:solidFill>
                  <a:srgbClr val="22373A"/>
                </a:solidFill>
                <a:latin typeface="Tahoma"/>
                <a:cs typeface="Tahoma"/>
              </a:rPr>
              <a:t> </a:t>
            </a:r>
            <a:r>
              <a:rPr sz="1100" spc="-25" dirty="0">
                <a:solidFill>
                  <a:srgbClr val="22373A"/>
                </a:solidFill>
                <a:latin typeface="Tahoma"/>
                <a:cs typeface="Tahoma"/>
              </a:rPr>
              <a:t>take</a:t>
            </a:r>
            <a:r>
              <a:rPr sz="1100" spc="-15" dirty="0">
                <a:solidFill>
                  <a:srgbClr val="22373A"/>
                </a:solidFill>
                <a:latin typeface="Tahoma"/>
                <a:cs typeface="Tahoma"/>
              </a:rPr>
              <a:t> </a:t>
            </a:r>
            <a:r>
              <a:rPr sz="1100" dirty="0">
                <a:solidFill>
                  <a:srgbClr val="22373A"/>
                </a:solidFill>
                <a:latin typeface="Tahoma"/>
                <a:cs typeface="Tahoma"/>
              </a:rPr>
              <a:t>to</a:t>
            </a:r>
            <a:r>
              <a:rPr sz="1100" spc="-15" dirty="0">
                <a:solidFill>
                  <a:srgbClr val="22373A"/>
                </a:solidFill>
                <a:latin typeface="Tahoma"/>
                <a:cs typeface="Tahoma"/>
              </a:rPr>
              <a:t> </a:t>
            </a:r>
            <a:r>
              <a:rPr sz="1100" spc="-60" dirty="0">
                <a:solidFill>
                  <a:srgbClr val="22373A"/>
                </a:solidFill>
                <a:latin typeface="Tahoma"/>
                <a:cs typeface="Tahoma"/>
              </a:rPr>
              <a:t>define</a:t>
            </a:r>
            <a:r>
              <a:rPr sz="1100" spc="-15" dirty="0">
                <a:solidFill>
                  <a:srgbClr val="22373A"/>
                </a:solidFill>
                <a:latin typeface="Tahoma"/>
                <a:cs typeface="Tahoma"/>
              </a:rPr>
              <a:t> </a:t>
            </a:r>
            <a:r>
              <a:rPr sz="1100" dirty="0">
                <a:solidFill>
                  <a:srgbClr val="22373A"/>
                </a:solidFill>
                <a:latin typeface="Tahoma"/>
                <a:cs typeface="Tahoma"/>
              </a:rPr>
              <a:t>a</a:t>
            </a:r>
            <a:r>
              <a:rPr sz="1100" spc="-20" dirty="0">
                <a:solidFill>
                  <a:srgbClr val="22373A"/>
                </a:solidFill>
                <a:latin typeface="Tahoma"/>
                <a:cs typeface="Tahoma"/>
              </a:rPr>
              <a:t> </a:t>
            </a:r>
            <a:r>
              <a:rPr sz="1100" spc="-10" dirty="0">
                <a:solidFill>
                  <a:srgbClr val="22373A"/>
                </a:solidFill>
                <a:latin typeface="Tahoma"/>
                <a:cs typeface="Tahoma"/>
              </a:rPr>
              <a:t>binomial distribution?</a:t>
            </a:r>
            <a:r>
              <a:rPr lang="en-GB" sz="1100" spc="-10" dirty="0">
                <a:solidFill>
                  <a:srgbClr val="22373A"/>
                </a:solidFill>
                <a:latin typeface="Tahoma"/>
                <a:cs typeface="Tahoma"/>
              </a:rPr>
              <a:t> </a:t>
            </a:r>
            <a:r>
              <a:rPr lang="en-GB" sz="1100" i="1" spc="-10" dirty="0">
                <a:solidFill>
                  <a:srgbClr val="FF0000"/>
                </a:solidFill>
                <a:latin typeface="Tahoma"/>
                <a:cs typeface="Tahoma"/>
              </a:rPr>
              <a:t>-&gt; 1 = p</a:t>
            </a:r>
            <a:endParaRPr sz="1100" i="1" dirty="0">
              <a:solidFill>
                <a:srgbClr val="FF0000"/>
              </a:solidFill>
              <a:latin typeface="Tahoma"/>
              <a:cs typeface="Tahoma"/>
            </a:endParaRPr>
          </a:p>
        </p:txBody>
      </p:sp>
    </p:spTree>
  </p:cSld>
  <p:clrMapOvr>
    <a:masterClrMapping/>
  </p:clrMapOvr>
  <p:transition>
    <p:cu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dirty="0"/>
              <a:t>A</a:t>
            </a:r>
            <a:r>
              <a:rPr spc="20" dirty="0"/>
              <a:t> </a:t>
            </a:r>
            <a:r>
              <a:rPr spc="-40" dirty="0"/>
              <a:t>prior</a:t>
            </a:r>
            <a:r>
              <a:rPr spc="20" dirty="0"/>
              <a:t> </a:t>
            </a:r>
            <a:r>
              <a:rPr dirty="0"/>
              <a:t>for</a:t>
            </a:r>
            <a:r>
              <a:rPr spc="20" dirty="0"/>
              <a:t> </a:t>
            </a:r>
            <a:r>
              <a:rPr b="0" i="1" spc="-50" dirty="0">
                <a:latin typeface="Arial"/>
                <a:cs typeface="Arial"/>
              </a:rPr>
              <a:t>p</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38</a:t>
            </a:r>
          </a:p>
        </p:txBody>
      </p:sp>
      <p:sp>
        <p:nvSpPr>
          <p:cNvPr id="3" name="object 3"/>
          <p:cNvSpPr txBox="1"/>
          <p:nvPr/>
        </p:nvSpPr>
        <p:spPr>
          <a:xfrm>
            <a:off x="335800" y="642034"/>
            <a:ext cx="3925570" cy="2316532"/>
          </a:xfrm>
          <a:prstGeom prst="rect">
            <a:avLst/>
          </a:prstGeom>
        </p:spPr>
        <p:txBody>
          <a:bodyPr vert="horz" wrap="square" lIns="0" tIns="11430" rIns="0" bIns="0" rtlCol="0">
            <a:spAutoFit/>
          </a:bodyPr>
          <a:lstStyle/>
          <a:p>
            <a:pPr marL="17145">
              <a:lnSpc>
                <a:spcPct val="100000"/>
              </a:lnSpc>
              <a:spcBef>
                <a:spcPts val="90"/>
              </a:spcBef>
            </a:pPr>
            <a:r>
              <a:rPr lang="en-GB" sz="1100" dirty="0">
                <a:solidFill>
                  <a:srgbClr val="FF0000"/>
                </a:solidFill>
                <a:latin typeface="Tahoma"/>
                <a:cs typeface="Tahoma"/>
              </a:rPr>
              <a:t>For binominal </a:t>
            </a:r>
            <a:r>
              <a:rPr sz="1100" dirty="0">
                <a:solidFill>
                  <a:srgbClr val="FF0000"/>
                </a:solidFill>
                <a:latin typeface="Tahoma"/>
                <a:cs typeface="Tahoma"/>
              </a:rPr>
              <a:t>We</a:t>
            </a:r>
            <a:r>
              <a:rPr sz="1100" spc="-70" dirty="0">
                <a:solidFill>
                  <a:srgbClr val="FF0000"/>
                </a:solidFill>
                <a:latin typeface="Tahoma"/>
                <a:cs typeface="Tahoma"/>
              </a:rPr>
              <a:t> </a:t>
            </a:r>
            <a:r>
              <a:rPr sz="1100" spc="-20" dirty="0">
                <a:solidFill>
                  <a:srgbClr val="FF0000"/>
                </a:solidFill>
                <a:latin typeface="Tahoma"/>
                <a:cs typeface="Tahoma"/>
              </a:rPr>
              <a:t>only</a:t>
            </a:r>
            <a:r>
              <a:rPr sz="1100" spc="-35" dirty="0">
                <a:solidFill>
                  <a:srgbClr val="FF0000"/>
                </a:solidFill>
                <a:latin typeface="Tahoma"/>
                <a:cs typeface="Tahoma"/>
              </a:rPr>
              <a:t> </a:t>
            </a:r>
            <a:r>
              <a:rPr sz="1100" spc="-60" dirty="0">
                <a:solidFill>
                  <a:srgbClr val="FF0000"/>
                </a:solidFill>
                <a:latin typeface="Tahoma"/>
                <a:cs typeface="Tahoma"/>
              </a:rPr>
              <a:t>have</a:t>
            </a:r>
            <a:r>
              <a:rPr sz="1100" spc="-25" dirty="0">
                <a:solidFill>
                  <a:srgbClr val="FF0000"/>
                </a:solidFill>
                <a:latin typeface="Tahoma"/>
                <a:cs typeface="Tahoma"/>
              </a:rPr>
              <a:t> </a:t>
            </a:r>
            <a:r>
              <a:rPr sz="1100" spc="-50" dirty="0">
                <a:solidFill>
                  <a:srgbClr val="FF0000"/>
                </a:solidFill>
                <a:latin typeface="Tahoma"/>
                <a:cs typeface="Tahoma"/>
              </a:rPr>
              <a:t>one</a:t>
            </a:r>
            <a:r>
              <a:rPr sz="1100" spc="-35" dirty="0">
                <a:solidFill>
                  <a:srgbClr val="FF0000"/>
                </a:solidFill>
                <a:latin typeface="Tahoma"/>
                <a:cs typeface="Tahoma"/>
              </a:rPr>
              <a:t> </a:t>
            </a:r>
            <a:r>
              <a:rPr sz="1100" spc="-55" dirty="0">
                <a:solidFill>
                  <a:srgbClr val="FF0000"/>
                </a:solidFill>
                <a:latin typeface="Tahoma"/>
                <a:cs typeface="Tahoma"/>
              </a:rPr>
              <a:t>parameter</a:t>
            </a:r>
            <a:r>
              <a:rPr sz="1100" spc="-30" dirty="0">
                <a:solidFill>
                  <a:srgbClr val="FF0000"/>
                </a:solidFill>
                <a:latin typeface="Tahoma"/>
                <a:cs typeface="Tahoma"/>
              </a:rPr>
              <a:t> </a:t>
            </a:r>
            <a:r>
              <a:rPr sz="1100" dirty="0">
                <a:solidFill>
                  <a:srgbClr val="FF0000"/>
                </a:solidFill>
                <a:latin typeface="Tahoma"/>
                <a:cs typeface="Tahoma"/>
              </a:rPr>
              <a:t>to</a:t>
            </a:r>
            <a:r>
              <a:rPr sz="1100" spc="-40" dirty="0">
                <a:solidFill>
                  <a:srgbClr val="FF0000"/>
                </a:solidFill>
                <a:latin typeface="Tahoma"/>
                <a:cs typeface="Tahoma"/>
              </a:rPr>
              <a:t> </a:t>
            </a:r>
            <a:r>
              <a:rPr sz="1100" spc="-55" dirty="0">
                <a:solidFill>
                  <a:srgbClr val="FF0000"/>
                </a:solidFill>
                <a:latin typeface="Tahoma"/>
                <a:cs typeface="Tahoma"/>
              </a:rPr>
              <a:t>worry</a:t>
            </a:r>
            <a:r>
              <a:rPr sz="1100" spc="-30" dirty="0">
                <a:solidFill>
                  <a:srgbClr val="FF0000"/>
                </a:solidFill>
                <a:latin typeface="Tahoma"/>
                <a:cs typeface="Tahoma"/>
              </a:rPr>
              <a:t> </a:t>
            </a:r>
            <a:r>
              <a:rPr sz="1100" spc="-20" dirty="0">
                <a:solidFill>
                  <a:srgbClr val="FF0000"/>
                </a:solidFill>
                <a:latin typeface="Tahoma"/>
                <a:cs typeface="Tahoma"/>
              </a:rPr>
              <a:t>about:</a:t>
            </a:r>
            <a:r>
              <a:rPr sz="1100" spc="65" dirty="0">
                <a:solidFill>
                  <a:srgbClr val="FF0000"/>
                </a:solidFill>
                <a:latin typeface="Tahoma"/>
                <a:cs typeface="Tahoma"/>
              </a:rPr>
              <a:t> </a:t>
            </a:r>
            <a:r>
              <a:rPr sz="1100" i="1" spc="-25" dirty="0">
                <a:solidFill>
                  <a:srgbClr val="FF0000"/>
                </a:solidFill>
                <a:latin typeface="Arial"/>
                <a:cs typeface="Arial"/>
              </a:rPr>
              <a:t>p</a:t>
            </a:r>
            <a:r>
              <a:rPr sz="1100" spc="-25" dirty="0">
                <a:solidFill>
                  <a:srgbClr val="FF0000"/>
                </a:solidFill>
                <a:latin typeface="Tahoma"/>
                <a:cs typeface="Tahoma"/>
              </a:rPr>
              <a:t>.</a:t>
            </a:r>
            <a:endParaRPr sz="1100" dirty="0">
              <a:solidFill>
                <a:srgbClr val="FF0000"/>
              </a:solidFill>
              <a:latin typeface="Tahoma"/>
              <a:cs typeface="Tahoma"/>
            </a:endParaRPr>
          </a:p>
          <a:p>
            <a:pPr marL="12700" marR="172720" indent="11430">
              <a:lnSpc>
                <a:spcPct val="118000"/>
              </a:lnSpc>
              <a:spcBef>
                <a:spcPts val="675"/>
              </a:spcBef>
            </a:pPr>
            <a:r>
              <a:rPr sz="1100" spc="-20" dirty="0">
                <a:solidFill>
                  <a:srgbClr val="22373A"/>
                </a:solidFill>
                <a:latin typeface="Tahoma"/>
                <a:cs typeface="Tahoma"/>
              </a:rPr>
              <a:t>Now</a:t>
            </a:r>
            <a:r>
              <a:rPr sz="1100" spc="-55" dirty="0">
                <a:solidFill>
                  <a:srgbClr val="22373A"/>
                </a:solidFill>
                <a:latin typeface="Tahoma"/>
                <a:cs typeface="Tahoma"/>
              </a:rPr>
              <a:t> </a:t>
            </a:r>
            <a:r>
              <a:rPr sz="1100" spc="-105" dirty="0">
                <a:solidFill>
                  <a:srgbClr val="22373A"/>
                </a:solidFill>
                <a:latin typeface="Tahoma"/>
                <a:cs typeface="Tahoma"/>
              </a:rPr>
              <a:t>we</a:t>
            </a:r>
            <a:r>
              <a:rPr sz="1100" spc="15" dirty="0">
                <a:solidFill>
                  <a:srgbClr val="22373A"/>
                </a:solidFill>
                <a:latin typeface="Tahoma"/>
                <a:cs typeface="Tahoma"/>
              </a:rPr>
              <a:t> </a:t>
            </a:r>
            <a:r>
              <a:rPr sz="1100" spc="-70" dirty="0">
                <a:solidFill>
                  <a:srgbClr val="22373A"/>
                </a:solidFill>
                <a:latin typeface="Tahoma"/>
                <a:cs typeface="Tahoma"/>
              </a:rPr>
              <a:t>need</a:t>
            </a:r>
            <a:r>
              <a:rPr sz="1100" spc="-15" dirty="0">
                <a:solidFill>
                  <a:srgbClr val="22373A"/>
                </a:solidFill>
                <a:latin typeface="Tahoma"/>
                <a:cs typeface="Tahoma"/>
              </a:rPr>
              <a:t> </a:t>
            </a:r>
            <a:r>
              <a:rPr sz="1100" dirty="0">
                <a:solidFill>
                  <a:srgbClr val="FF0000"/>
                </a:solidFill>
                <a:latin typeface="Tahoma"/>
                <a:cs typeface="Tahoma"/>
              </a:rPr>
              <a:t>to</a:t>
            </a:r>
            <a:r>
              <a:rPr sz="1100" spc="-15" dirty="0">
                <a:solidFill>
                  <a:srgbClr val="FF0000"/>
                </a:solidFill>
                <a:latin typeface="Tahoma"/>
                <a:cs typeface="Tahoma"/>
              </a:rPr>
              <a:t> </a:t>
            </a:r>
            <a:r>
              <a:rPr sz="1100" spc="-55" dirty="0">
                <a:solidFill>
                  <a:srgbClr val="FF0000"/>
                </a:solidFill>
                <a:latin typeface="Tahoma"/>
                <a:cs typeface="Tahoma"/>
              </a:rPr>
              <a:t>define</a:t>
            </a:r>
            <a:r>
              <a:rPr sz="1100" spc="-15" dirty="0">
                <a:solidFill>
                  <a:srgbClr val="FF0000"/>
                </a:solidFill>
                <a:latin typeface="Tahoma"/>
                <a:cs typeface="Tahoma"/>
              </a:rPr>
              <a:t> </a:t>
            </a:r>
            <a:r>
              <a:rPr sz="1100" dirty="0">
                <a:solidFill>
                  <a:srgbClr val="FF0000"/>
                </a:solidFill>
                <a:latin typeface="Tahoma"/>
                <a:cs typeface="Tahoma"/>
              </a:rPr>
              <a:t>a</a:t>
            </a:r>
            <a:r>
              <a:rPr sz="1100" spc="-20" dirty="0">
                <a:solidFill>
                  <a:srgbClr val="FF0000"/>
                </a:solidFill>
                <a:latin typeface="Tahoma"/>
                <a:cs typeface="Tahoma"/>
              </a:rPr>
              <a:t> </a:t>
            </a:r>
            <a:r>
              <a:rPr sz="1100" spc="-40" dirty="0">
                <a:solidFill>
                  <a:srgbClr val="FF0000"/>
                </a:solidFill>
                <a:latin typeface="Tahoma"/>
                <a:cs typeface="Tahoma"/>
              </a:rPr>
              <a:t>prior</a:t>
            </a:r>
            <a:r>
              <a:rPr sz="1100" spc="-20" dirty="0">
                <a:solidFill>
                  <a:srgbClr val="FF0000"/>
                </a:solidFill>
                <a:latin typeface="Tahoma"/>
                <a:cs typeface="Tahoma"/>
              </a:rPr>
              <a:t> </a:t>
            </a:r>
            <a:r>
              <a:rPr sz="1100" spc="-25" dirty="0">
                <a:solidFill>
                  <a:srgbClr val="FF0000"/>
                </a:solidFill>
                <a:latin typeface="Tahoma"/>
                <a:cs typeface="Tahoma"/>
              </a:rPr>
              <a:t>distribution</a:t>
            </a:r>
            <a:r>
              <a:rPr sz="1100" spc="-20" dirty="0">
                <a:solidFill>
                  <a:srgbClr val="FF0000"/>
                </a:solidFill>
                <a:latin typeface="Tahoma"/>
                <a:cs typeface="Tahoma"/>
              </a:rPr>
              <a:t> for</a:t>
            </a:r>
            <a:r>
              <a:rPr sz="1100" spc="-10" dirty="0">
                <a:solidFill>
                  <a:srgbClr val="FF0000"/>
                </a:solidFill>
                <a:latin typeface="Tahoma"/>
                <a:cs typeface="Tahoma"/>
              </a:rPr>
              <a:t> </a:t>
            </a:r>
            <a:r>
              <a:rPr sz="1100" i="1" dirty="0">
                <a:solidFill>
                  <a:srgbClr val="FF0000"/>
                </a:solidFill>
                <a:latin typeface="Arial"/>
                <a:cs typeface="Arial"/>
              </a:rPr>
              <a:t>p</a:t>
            </a:r>
            <a:r>
              <a:rPr lang="en-GB" sz="1100" i="1" dirty="0">
                <a:solidFill>
                  <a:srgbClr val="FF0000"/>
                </a:solidFill>
                <a:latin typeface="Arial"/>
                <a:cs typeface="Arial"/>
              </a:rPr>
              <a:t> </a:t>
            </a:r>
            <a:r>
              <a:rPr lang="en-GB" sz="1100" i="1" dirty="0">
                <a:solidFill>
                  <a:schemeClr val="tx1"/>
                </a:solidFill>
                <a:latin typeface="Arial"/>
                <a:cs typeface="Arial"/>
              </a:rPr>
              <a:t>(see slide 30 &amp;31)</a:t>
            </a:r>
            <a:r>
              <a:rPr sz="1100" dirty="0">
                <a:solidFill>
                  <a:srgbClr val="22373A"/>
                </a:solidFill>
                <a:latin typeface="Tahoma"/>
                <a:cs typeface="Tahoma"/>
              </a:rPr>
              <a:t>.</a:t>
            </a:r>
            <a:r>
              <a:rPr sz="1100" spc="90"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spc="-65" dirty="0">
                <a:solidFill>
                  <a:srgbClr val="22373A"/>
                </a:solidFill>
                <a:latin typeface="Tahoma"/>
                <a:cs typeface="Tahoma"/>
              </a:rPr>
              <a:t>keep</a:t>
            </a:r>
            <a:r>
              <a:rPr sz="1100" spc="-15" dirty="0">
                <a:solidFill>
                  <a:srgbClr val="22373A"/>
                </a:solidFill>
                <a:latin typeface="Tahoma"/>
                <a:cs typeface="Tahoma"/>
              </a:rPr>
              <a:t> </a:t>
            </a:r>
            <a:r>
              <a:rPr sz="1100" spc="-10" dirty="0">
                <a:solidFill>
                  <a:srgbClr val="22373A"/>
                </a:solidFill>
                <a:latin typeface="Tahoma"/>
                <a:cs typeface="Tahoma"/>
              </a:rPr>
              <a:t>things </a:t>
            </a:r>
            <a:r>
              <a:rPr sz="1100" spc="-20" dirty="0">
                <a:solidFill>
                  <a:srgbClr val="22373A"/>
                </a:solidFill>
                <a:latin typeface="Tahoma"/>
                <a:cs typeface="Tahoma"/>
              </a:rPr>
              <a:t>‘simple’</a:t>
            </a:r>
            <a:r>
              <a:rPr sz="1100" spc="-50" dirty="0">
                <a:solidFill>
                  <a:srgbClr val="22373A"/>
                </a:solidFill>
                <a:latin typeface="Tahoma"/>
                <a:cs typeface="Tahoma"/>
              </a:rPr>
              <a:t> </a:t>
            </a:r>
            <a:r>
              <a:rPr sz="1100" spc="-100" dirty="0">
                <a:solidFill>
                  <a:srgbClr val="22373A"/>
                </a:solidFill>
                <a:latin typeface="Tahoma"/>
                <a:cs typeface="Tahoma"/>
              </a:rPr>
              <a:t>we</a:t>
            </a:r>
            <a:r>
              <a:rPr sz="1100" spc="10" dirty="0">
                <a:solidFill>
                  <a:srgbClr val="22373A"/>
                </a:solidFill>
                <a:latin typeface="Tahoma"/>
                <a:cs typeface="Tahoma"/>
              </a:rPr>
              <a:t> </a:t>
            </a:r>
            <a:r>
              <a:rPr sz="1100" dirty="0">
                <a:solidFill>
                  <a:srgbClr val="22373A"/>
                </a:solidFill>
                <a:latin typeface="Tahoma"/>
                <a:cs typeface="Tahoma"/>
              </a:rPr>
              <a:t>will</a:t>
            </a:r>
            <a:r>
              <a:rPr sz="1100" spc="-20" dirty="0">
                <a:solidFill>
                  <a:srgbClr val="22373A"/>
                </a:solidFill>
                <a:latin typeface="Tahoma"/>
                <a:cs typeface="Tahoma"/>
              </a:rPr>
              <a:t> </a:t>
            </a:r>
            <a:r>
              <a:rPr sz="1100" spc="-65" dirty="0">
                <a:solidFill>
                  <a:srgbClr val="22373A"/>
                </a:solidFill>
                <a:latin typeface="Tahoma"/>
                <a:cs typeface="Tahoma"/>
              </a:rPr>
              <a:t>use</a:t>
            </a:r>
            <a:r>
              <a:rPr sz="1100" spc="-20" dirty="0">
                <a:solidFill>
                  <a:srgbClr val="22373A"/>
                </a:solidFill>
                <a:latin typeface="Tahoma"/>
                <a:cs typeface="Tahoma"/>
              </a:rPr>
              <a:t> </a:t>
            </a:r>
            <a:r>
              <a:rPr sz="1100" dirty="0">
                <a:solidFill>
                  <a:srgbClr val="22373A"/>
                </a:solidFill>
                <a:latin typeface="Tahoma"/>
                <a:cs typeface="Tahoma"/>
              </a:rPr>
              <a:t>a</a:t>
            </a:r>
            <a:r>
              <a:rPr sz="1100" spc="-15" dirty="0">
                <a:solidFill>
                  <a:srgbClr val="22373A"/>
                </a:solidFill>
                <a:latin typeface="Tahoma"/>
                <a:cs typeface="Tahoma"/>
              </a:rPr>
              <a:t> </a:t>
            </a:r>
            <a:r>
              <a:rPr sz="1100" spc="-40" dirty="0">
                <a:solidFill>
                  <a:srgbClr val="22373A"/>
                </a:solidFill>
                <a:latin typeface="Tahoma"/>
                <a:cs typeface="Tahoma"/>
              </a:rPr>
              <a:t>normal</a:t>
            </a:r>
            <a:r>
              <a:rPr sz="1100" spc="-20" dirty="0">
                <a:solidFill>
                  <a:srgbClr val="22373A"/>
                </a:solidFill>
                <a:latin typeface="Tahoma"/>
                <a:cs typeface="Tahoma"/>
              </a:rPr>
              <a:t> </a:t>
            </a:r>
            <a:r>
              <a:rPr sz="1100" spc="-10" dirty="0">
                <a:solidFill>
                  <a:srgbClr val="22373A"/>
                </a:solidFill>
                <a:latin typeface="Tahoma"/>
                <a:cs typeface="Tahoma"/>
              </a:rPr>
              <a:t>distribution.</a:t>
            </a:r>
            <a:r>
              <a:rPr lang="en-GB" sz="1100" spc="-20" dirty="0">
                <a:solidFill>
                  <a:srgbClr val="22373A"/>
                </a:solidFill>
                <a:latin typeface="Tahoma"/>
                <a:cs typeface="Tahoma"/>
              </a:rPr>
              <a:t> (I</a:t>
            </a:r>
            <a:r>
              <a:rPr lang="en-GB" sz="1100" spc="-30" dirty="0">
                <a:solidFill>
                  <a:srgbClr val="22373A"/>
                </a:solidFill>
                <a:latin typeface="Tahoma"/>
                <a:cs typeface="Tahoma"/>
              </a:rPr>
              <a:t> </a:t>
            </a:r>
            <a:r>
              <a:rPr lang="en-GB" sz="1100" spc="-20" dirty="0">
                <a:solidFill>
                  <a:srgbClr val="22373A"/>
                </a:solidFill>
                <a:latin typeface="Tahoma"/>
                <a:cs typeface="Tahoma"/>
              </a:rPr>
              <a:t>would </a:t>
            </a:r>
            <a:r>
              <a:rPr lang="en-GB" sz="1100" spc="-65" dirty="0">
                <a:solidFill>
                  <a:srgbClr val="22373A"/>
                </a:solidFill>
                <a:latin typeface="Tahoma"/>
                <a:cs typeface="Tahoma"/>
              </a:rPr>
              <a:t>use</a:t>
            </a:r>
            <a:r>
              <a:rPr lang="en-GB" sz="1100" spc="-25" dirty="0">
                <a:solidFill>
                  <a:srgbClr val="22373A"/>
                </a:solidFill>
                <a:latin typeface="Tahoma"/>
                <a:cs typeface="Tahoma"/>
              </a:rPr>
              <a:t> </a:t>
            </a:r>
            <a:r>
              <a:rPr lang="en-GB" sz="1100" dirty="0">
                <a:solidFill>
                  <a:srgbClr val="22373A"/>
                </a:solidFill>
                <a:latin typeface="Tahoma"/>
                <a:cs typeface="Tahoma"/>
              </a:rPr>
              <a:t>a</a:t>
            </a:r>
            <a:r>
              <a:rPr lang="en-GB" sz="1100" spc="-30" dirty="0">
                <a:solidFill>
                  <a:srgbClr val="22373A"/>
                </a:solidFill>
                <a:latin typeface="Tahoma"/>
                <a:cs typeface="Tahoma"/>
              </a:rPr>
              <a:t> </a:t>
            </a:r>
            <a:r>
              <a:rPr lang="en-GB" sz="1100" spc="-35" dirty="0">
                <a:solidFill>
                  <a:srgbClr val="22373A"/>
                </a:solidFill>
                <a:latin typeface="Tahoma"/>
                <a:cs typeface="Tahoma"/>
              </a:rPr>
              <a:t>beta-</a:t>
            </a:r>
            <a:r>
              <a:rPr lang="en-GB" sz="1100" spc="-25" dirty="0">
                <a:solidFill>
                  <a:srgbClr val="22373A"/>
                </a:solidFill>
                <a:latin typeface="Tahoma"/>
                <a:cs typeface="Tahoma"/>
              </a:rPr>
              <a:t>distribution</a:t>
            </a:r>
            <a:r>
              <a:rPr lang="en-GB" sz="1100" spc="-20" dirty="0">
                <a:solidFill>
                  <a:srgbClr val="22373A"/>
                </a:solidFill>
                <a:latin typeface="Tahoma"/>
                <a:cs typeface="Tahoma"/>
              </a:rPr>
              <a:t> </a:t>
            </a:r>
            <a:r>
              <a:rPr lang="en-GB" sz="1100" dirty="0">
                <a:solidFill>
                  <a:srgbClr val="22373A"/>
                </a:solidFill>
                <a:latin typeface="Tahoma"/>
                <a:cs typeface="Tahoma"/>
              </a:rPr>
              <a:t>if</a:t>
            </a:r>
            <a:r>
              <a:rPr lang="en-GB" sz="1100" spc="-20" dirty="0">
                <a:solidFill>
                  <a:srgbClr val="22373A"/>
                </a:solidFill>
                <a:latin typeface="Tahoma"/>
                <a:cs typeface="Tahoma"/>
              </a:rPr>
              <a:t> </a:t>
            </a:r>
            <a:r>
              <a:rPr lang="en-GB" sz="1100" spc="-10" dirty="0">
                <a:solidFill>
                  <a:srgbClr val="22373A"/>
                </a:solidFill>
                <a:latin typeface="Tahoma"/>
                <a:cs typeface="Tahoma"/>
              </a:rPr>
              <a:t>this</a:t>
            </a:r>
            <a:r>
              <a:rPr lang="en-GB" sz="1100" spc="-25" dirty="0">
                <a:solidFill>
                  <a:srgbClr val="22373A"/>
                </a:solidFill>
                <a:latin typeface="Tahoma"/>
                <a:cs typeface="Tahoma"/>
              </a:rPr>
              <a:t> </a:t>
            </a:r>
            <a:r>
              <a:rPr lang="en-GB" sz="1100" spc="-70" dirty="0">
                <a:solidFill>
                  <a:srgbClr val="22373A"/>
                </a:solidFill>
                <a:latin typeface="Tahoma"/>
                <a:cs typeface="Tahoma"/>
              </a:rPr>
              <a:t>was</a:t>
            </a:r>
            <a:r>
              <a:rPr lang="en-GB" sz="1100" spc="-15" dirty="0">
                <a:solidFill>
                  <a:srgbClr val="22373A"/>
                </a:solidFill>
                <a:latin typeface="Tahoma"/>
                <a:cs typeface="Tahoma"/>
              </a:rPr>
              <a:t> </a:t>
            </a:r>
            <a:r>
              <a:rPr lang="en-GB" sz="1100" dirty="0">
                <a:solidFill>
                  <a:srgbClr val="22373A"/>
                </a:solidFill>
                <a:latin typeface="Tahoma"/>
                <a:cs typeface="Tahoma"/>
              </a:rPr>
              <a:t>my</a:t>
            </a:r>
            <a:r>
              <a:rPr lang="en-GB" sz="1100" spc="-20" dirty="0">
                <a:solidFill>
                  <a:srgbClr val="22373A"/>
                </a:solidFill>
                <a:latin typeface="Tahoma"/>
                <a:cs typeface="Tahoma"/>
              </a:rPr>
              <a:t> </a:t>
            </a:r>
            <a:r>
              <a:rPr lang="en-GB" sz="1100" spc="-65" dirty="0">
                <a:solidFill>
                  <a:srgbClr val="22373A"/>
                </a:solidFill>
                <a:latin typeface="Tahoma"/>
                <a:cs typeface="Tahoma"/>
              </a:rPr>
              <a:t>own</a:t>
            </a:r>
            <a:r>
              <a:rPr lang="en-GB" sz="1100" spc="-20" dirty="0">
                <a:solidFill>
                  <a:srgbClr val="22373A"/>
                </a:solidFill>
                <a:latin typeface="Tahoma"/>
                <a:cs typeface="Tahoma"/>
              </a:rPr>
              <a:t> </a:t>
            </a:r>
            <a:r>
              <a:rPr lang="en-GB" sz="1100" spc="-10" dirty="0">
                <a:solidFill>
                  <a:srgbClr val="22373A"/>
                </a:solidFill>
                <a:latin typeface="Tahoma"/>
                <a:cs typeface="Tahoma"/>
              </a:rPr>
              <a:t>research.)</a:t>
            </a:r>
            <a:endParaRPr sz="1100" dirty="0">
              <a:latin typeface="Tahoma"/>
              <a:cs typeface="Tahoma"/>
            </a:endParaRPr>
          </a:p>
          <a:p>
            <a:pPr marL="300990" marR="13970" indent="-177165">
              <a:lnSpc>
                <a:spcPct val="118000"/>
              </a:lnSpc>
              <a:spcBef>
                <a:spcPts val="680"/>
              </a:spcBef>
              <a:buChar char="•"/>
              <a:tabLst>
                <a:tab pos="301625" algn="l"/>
              </a:tabLst>
            </a:pPr>
            <a:r>
              <a:rPr sz="1100" dirty="0">
                <a:solidFill>
                  <a:srgbClr val="22373A"/>
                </a:solidFill>
                <a:latin typeface="Tahoma"/>
                <a:cs typeface="Tahoma"/>
              </a:rPr>
              <a:t>To</a:t>
            </a:r>
            <a:r>
              <a:rPr sz="1100" spc="-90" dirty="0">
                <a:solidFill>
                  <a:srgbClr val="22373A"/>
                </a:solidFill>
                <a:latin typeface="Tahoma"/>
                <a:cs typeface="Tahoma"/>
              </a:rPr>
              <a:t> </a:t>
            </a:r>
            <a:r>
              <a:rPr sz="1100" spc="-20" dirty="0">
                <a:solidFill>
                  <a:srgbClr val="22373A"/>
                </a:solidFill>
                <a:latin typeface="Tahoma"/>
                <a:cs typeface="Tahoma"/>
              </a:rPr>
              <a:t>get</a:t>
            </a:r>
            <a:r>
              <a:rPr sz="1100" spc="-60" dirty="0">
                <a:solidFill>
                  <a:srgbClr val="22373A"/>
                </a:solidFill>
                <a:latin typeface="Tahoma"/>
                <a:cs typeface="Tahoma"/>
              </a:rPr>
              <a:t> </a:t>
            </a:r>
            <a:r>
              <a:rPr sz="1100" spc="-35" dirty="0">
                <a:solidFill>
                  <a:srgbClr val="22373A"/>
                </a:solidFill>
                <a:latin typeface="Tahoma"/>
                <a:cs typeface="Tahoma"/>
              </a:rPr>
              <a:t>started, </a:t>
            </a:r>
            <a:r>
              <a:rPr sz="1100" spc="-105" dirty="0">
                <a:solidFill>
                  <a:srgbClr val="22373A"/>
                </a:solidFill>
                <a:latin typeface="Tahoma"/>
                <a:cs typeface="Tahoma"/>
              </a:rPr>
              <a:t>we</a:t>
            </a:r>
            <a:r>
              <a:rPr sz="1100" spc="20" dirty="0">
                <a:solidFill>
                  <a:srgbClr val="22373A"/>
                </a:solidFill>
                <a:latin typeface="Tahoma"/>
                <a:cs typeface="Tahoma"/>
              </a:rPr>
              <a:t> </a:t>
            </a:r>
            <a:r>
              <a:rPr sz="1100" spc="-70" dirty="0">
                <a:solidFill>
                  <a:srgbClr val="22373A"/>
                </a:solidFill>
                <a:latin typeface="Tahoma"/>
                <a:cs typeface="Tahoma"/>
              </a:rPr>
              <a:t>need</a:t>
            </a:r>
            <a:r>
              <a:rPr sz="1100" spc="-15" dirty="0">
                <a:solidFill>
                  <a:srgbClr val="22373A"/>
                </a:solidFill>
                <a:latin typeface="Tahoma"/>
                <a:cs typeface="Tahoma"/>
              </a:rPr>
              <a:t> </a:t>
            </a:r>
            <a:r>
              <a:rPr sz="1100" dirty="0">
                <a:solidFill>
                  <a:srgbClr val="22373A"/>
                </a:solidFill>
                <a:latin typeface="Tahoma"/>
                <a:cs typeface="Tahoma"/>
              </a:rPr>
              <a:t>to</a:t>
            </a:r>
            <a:r>
              <a:rPr sz="1100" spc="-35" dirty="0">
                <a:solidFill>
                  <a:srgbClr val="22373A"/>
                </a:solidFill>
                <a:latin typeface="Tahoma"/>
                <a:cs typeface="Tahoma"/>
              </a:rPr>
              <a:t> </a:t>
            </a:r>
            <a:r>
              <a:rPr sz="1100" spc="-40" dirty="0">
                <a:solidFill>
                  <a:srgbClr val="22373A"/>
                </a:solidFill>
                <a:latin typeface="Tahoma"/>
                <a:cs typeface="Tahoma"/>
              </a:rPr>
              <a:t>give</a:t>
            </a:r>
            <a:r>
              <a:rPr sz="1100" spc="-35" dirty="0">
                <a:solidFill>
                  <a:srgbClr val="22373A"/>
                </a:solidFill>
                <a:latin typeface="Tahoma"/>
                <a:cs typeface="Tahoma"/>
              </a:rPr>
              <a:t> </a:t>
            </a:r>
            <a:r>
              <a:rPr sz="1100" i="1" dirty="0">
                <a:solidFill>
                  <a:srgbClr val="22373A"/>
                </a:solidFill>
                <a:latin typeface="Verdana"/>
                <a:cs typeface="Verdana"/>
              </a:rPr>
              <a:t>µ</a:t>
            </a:r>
            <a:r>
              <a:rPr sz="1100" i="1" spc="-75" dirty="0">
                <a:solidFill>
                  <a:srgbClr val="22373A"/>
                </a:solidFill>
                <a:latin typeface="Verdana"/>
                <a:cs typeface="Verdana"/>
              </a:rPr>
              <a:t> </a:t>
            </a:r>
            <a:r>
              <a:rPr sz="1100" spc="-40" dirty="0">
                <a:solidFill>
                  <a:srgbClr val="22373A"/>
                </a:solidFill>
                <a:latin typeface="Tahoma"/>
                <a:cs typeface="Tahoma"/>
              </a:rPr>
              <a:t>and </a:t>
            </a:r>
            <a:r>
              <a:rPr sz="1100" i="1" dirty="0">
                <a:solidFill>
                  <a:srgbClr val="22373A"/>
                </a:solidFill>
                <a:latin typeface="Verdana"/>
                <a:cs typeface="Verdana"/>
              </a:rPr>
              <a:t>σ</a:t>
            </a:r>
            <a:r>
              <a:rPr sz="1100" dirty="0">
                <a:solidFill>
                  <a:srgbClr val="22373A"/>
                </a:solidFill>
                <a:latin typeface="Tahoma"/>
                <a:cs typeface="Tahoma"/>
              </a:rPr>
              <a:t>.</a:t>
            </a:r>
            <a:r>
              <a:rPr sz="1100" spc="70" dirty="0">
                <a:solidFill>
                  <a:srgbClr val="22373A"/>
                </a:solidFill>
                <a:latin typeface="Tahoma"/>
                <a:cs typeface="Tahoma"/>
              </a:rPr>
              <a:t> </a:t>
            </a:r>
            <a:r>
              <a:rPr sz="1100" spc="-10" dirty="0">
                <a:solidFill>
                  <a:srgbClr val="22373A"/>
                </a:solidFill>
                <a:latin typeface="Tahoma"/>
                <a:cs typeface="Tahoma"/>
              </a:rPr>
              <a:t>You</a:t>
            </a:r>
            <a:r>
              <a:rPr sz="1100" spc="-40" dirty="0">
                <a:solidFill>
                  <a:srgbClr val="22373A"/>
                </a:solidFill>
                <a:latin typeface="Tahoma"/>
                <a:cs typeface="Tahoma"/>
              </a:rPr>
              <a:t> </a:t>
            </a:r>
            <a:r>
              <a:rPr sz="1100" spc="-20" dirty="0">
                <a:solidFill>
                  <a:srgbClr val="22373A"/>
                </a:solidFill>
                <a:latin typeface="Tahoma"/>
                <a:cs typeface="Tahoma"/>
              </a:rPr>
              <a:t>can</a:t>
            </a:r>
            <a:r>
              <a:rPr sz="1100" spc="-30" dirty="0">
                <a:solidFill>
                  <a:srgbClr val="22373A"/>
                </a:solidFill>
                <a:latin typeface="Tahoma"/>
                <a:cs typeface="Tahoma"/>
              </a:rPr>
              <a:t> </a:t>
            </a:r>
            <a:r>
              <a:rPr sz="1100" dirty="0">
                <a:solidFill>
                  <a:srgbClr val="22373A"/>
                </a:solidFill>
                <a:latin typeface="Tahoma"/>
                <a:cs typeface="Tahoma"/>
              </a:rPr>
              <a:t>think</a:t>
            </a:r>
            <a:r>
              <a:rPr sz="1100" spc="-40" dirty="0">
                <a:solidFill>
                  <a:srgbClr val="22373A"/>
                </a:solidFill>
                <a:latin typeface="Tahoma"/>
                <a:cs typeface="Tahoma"/>
              </a:rPr>
              <a:t> </a:t>
            </a:r>
            <a:r>
              <a:rPr sz="1100" dirty="0">
                <a:solidFill>
                  <a:srgbClr val="22373A"/>
                </a:solidFill>
                <a:latin typeface="Tahoma"/>
                <a:cs typeface="Tahoma"/>
              </a:rPr>
              <a:t>of</a:t>
            </a:r>
            <a:r>
              <a:rPr sz="1100" spc="-35" dirty="0">
                <a:solidFill>
                  <a:srgbClr val="22373A"/>
                </a:solidFill>
                <a:latin typeface="Tahoma"/>
                <a:cs typeface="Tahoma"/>
              </a:rPr>
              <a:t> </a:t>
            </a:r>
            <a:r>
              <a:rPr sz="1100" i="1" spc="-50" dirty="0">
                <a:solidFill>
                  <a:srgbClr val="22373A"/>
                </a:solidFill>
                <a:latin typeface="Verdana"/>
                <a:cs typeface="Verdana"/>
              </a:rPr>
              <a:t>µ </a:t>
            </a:r>
            <a:r>
              <a:rPr sz="1100" spc="-30" dirty="0">
                <a:solidFill>
                  <a:srgbClr val="22373A"/>
                </a:solidFill>
                <a:latin typeface="Tahoma"/>
                <a:cs typeface="Tahoma"/>
              </a:rPr>
              <a:t>being</a:t>
            </a:r>
            <a:r>
              <a:rPr sz="1100" spc="-60" dirty="0">
                <a:solidFill>
                  <a:srgbClr val="22373A"/>
                </a:solidFill>
                <a:latin typeface="Tahoma"/>
                <a:cs typeface="Tahoma"/>
              </a:rPr>
              <a:t> </a:t>
            </a:r>
            <a:r>
              <a:rPr sz="1100" spc="-20" dirty="0">
                <a:solidFill>
                  <a:srgbClr val="22373A"/>
                </a:solidFill>
                <a:latin typeface="Tahoma"/>
                <a:cs typeface="Tahoma"/>
              </a:rPr>
              <a:t>our</a:t>
            </a:r>
            <a:r>
              <a:rPr sz="1100" spc="-65" dirty="0">
                <a:solidFill>
                  <a:srgbClr val="22373A"/>
                </a:solidFill>
                <a:latin typeface="Tahoma"/>
                <a:cs typeface="Tahoma"/>
              </a:rPr>
              <a:t> </a:t>
            </a:r>
            <a:r>
              <a:rPr sz="1100" spc="-20" dirty="0">
                <a:solidFill>
                  <a:srgbClr val="22373A"/>
                </a:solidFill>
                <a:latin typeface="Tahoma"/>
                <a:cs typeface="Tahoma"/>
              </a:rPr>
              <a:t>best</a:t>
            </a:r>
            <a:r>
              <a:rPr sz="1100" spc="-60" dirty="0">
                <a:solidFill>
                  <a:srgbClr val="22373A"/>
                </a:solidFill>
                <a:latin typeface="Tahoma"/>
                <a:cs typeface="Tahoma"/>
              </a:rPr>
              <a:t> </a:t>
            </a:r>
            <a:r>
              <a:rPr sz="1100" spc="-70" dirty="0">
                <a:solidFill>
                  <a:srgbClr val="22373A"/>
                </a:solidFill>
                <a:latin typeface="Tahoma"/>
                <a:cs typeface="Tahoma"/>
              </a:rPr>
              <a:t>guess</a:t>
            </a:r>
            <a:r>
              <a:rPr sz="1100" spc="-15" dirty="0">
                <a:solidFill>
                  <a:srgbClr val="22373A"/>
                </a:solidFill>
                <a:latin typeface="Tahoma"/>
                <a:cs typeface="Tahoma"/>
              </a:rPr>
              <a:t> </a:t>
            </a:r>
            <a:r>
              <a:rPr sz="1100" dirty="0">
                <a:solidFill>
                  <a:srgbClr val="22373A"/>
                </a:solidFill>
                <a:latin typeface="Tahoma"/>
                <a:cs typeface="Tahoma"/>
              </a:rPr>
              <a:t>of</a:t>
            </a:r>
            <a:r>
              <a:rPr sz="1100" spc="-45" dirty="0">
                <a:solidFill>
                  <a:srgbClr val="22373A"/>
                </a:solidFill>
                <a:latin typeface="Tahoma"/>
                <a:cs typeface="Tahoma"/>
              </a:rPr>
              <a:t> </a:t>
            </a:r>
            <a:r>
              <a:rPr sz="1100" spc="-25" dirty="0">
                <a:solidFill>
                  <a:srgbClr val="22373A"/>
                </a:solidFill>
                <a:latin typeface="Tahoma"/>
                <a:cs typeface="Tahoma"/>
              </a:rPr>
              <a:t>what</a:t>
            </a:r>
            <a:r>
              <a:rPr sz="1100" spc="-50" dirty="0">
                <a:solidFill>
                  <a:srgbClr val="22373A"/>
                </a:solidFill>
                <a:latin typeface="Tahoma"/>
                <a:cs typeface="Tahoma"/>
              </a:rPr>
              <a:t> </a:t>
            </a:r>
            <a:r>
              <a:rPr sz="1100" spc="-10" dirty="0">
                <a:solidFill>
                  <a:srgbClr val="22373A"/>
                </a:solidFill>
                <a:latin typeface="Tahoma"/>
                <a:cs typeface="Tahoma"/>
              </a:rPr>
              <a:t>the</a:t>
            </a:r>
            <a:r>
              <a:rPr sz="1100" spc="-40" dirty="0">
                <a:solidFill>
                  <a:srgbClr val="22373A"/>
                </a:solidFill>
                <a:latin typeface="Tahoma"/>
                <a:cs typeface="Tahoma"/>
              </a:rPr>
              <a:t> </a:t>
            </a:r>
            <a:r>
              <a:rPr sz="1100" spc="-70" dirty="0">
                <a:solidFill>
                  <a:srgbClr val="22373A"/>
                </a:solidFill>
                <a:latin typeface="Tahoma"/>
                <a:cs typeface="Tahoma"/>
              </a:rPr>
              <a:t>answer</a:t>
            </a:r>
            <a:r>
              <a:rPr sz="1100" spc="-15" dirty="0">
                <a:solidFill>
                  <a:srgbClr val="22373A"/>
                </a:solidFill>
                <a:latin typeface="Tahoma"/>
                <a:cs typeface="Tahoma"/>
              </a:rPr>
              <a:t> </a:t>
            </a:r>
            <a:r>
              <a:rPr lang="en-GB" sz="1100" spc="-15" dirty="0">
                <a:solidFill>
                  <a:srgbClr val="22373A"/>
                </a:solidFill>
                <a:latin typeface="Tahoma"/>
                <a:cs typeface="Tahoma"/>
              </a:rPr>
              <a:t>(for p’s value) </a:t>
            </a:r>
            <a:r>
              <a:rPr sz="1100" spc="-10" dirty="0">
                <a:solidFill>
                  <a:srgbClr val="22373A"/>
                </a:solidFill>
                <a:latin typeface="Tahoma"/>
                <a:cs typeface="Tahoma"/>
              </a:rPr>
              <a:t>is,</a:t>
            </a:r>
            <a:r>
              <a:rPr sz="1100" spc="-45" dirty="0">
                <a:solidFill>
                  <a:srgbClr val="22373A"/>
                </a:solidFill>
                <a:latin typeface="Tahoma"/>
                <a:cs typeface="Tahoma"/>
              </a:rPr>
              <a:t> </a:t>
            </a:r>
            <a:r>
              <a:rPr sz="1100" spc="-30" dirty="0">
                <a:solidFill>
                  <a:srgbClr val="22373A"/>
                </a:solidFill>
                <a:latin typeface="Tahoma"/>
                <a:cs typeface="Tahoma"/>
              </a:rPr>
              <a:t>while</a:t>
            </a:r>
            <a:r>
              <a:rPr sz="1100" spc="-50" dirty="0">
                <a:solidFill>
                  <a:srgbClr val="22373A"/>
                </a:solidFill>
                <a:latin typeface="Tahoma"/>
                <a:cs typeface="Tahoma"/>
              </a:rPr>
              <a:t> </a:t>
            </a:r>
            <a:r>
              <a:rPr sz="1100" i="1" dirty="0">
                <a:solidFill>
                  <a:srgbClr val="22373A"/>
                </a:solidFill>
                <a:latin typeface="Verdana"/>
                <a:cs typeface="Verdana"/>
              </a:rPr>
              <a:t>σ</a:t>
            </a:r>
            <a:r>
              <a:rPr sz="1100" i="1" spc="-50" dirty="0">
                <a:solidFill>
                  <a:srgbClr val="22373A"/>
                </a:solidFill>
                <a:latin typeface="Verdana"/>
                <a:cs typeface="Verdana"/>
              </a:rPr>
              <a:t> </a:t>
            </a:r>
            <a:r>
              <a:rPr sz="1100" spc="-55" dirty="0">
                <a:solidFill>
                  <a:srgbClr val="22373A"/>
                </a:solidFill>
                <a:latin typeface="Tahoma"/>
                <a:cs typeface="Tahoma"/>
              </a:rPr>
              <a:t>represents </a:t>
            </a:r>
            <a:r>
              <a:rPr sz="1100" spc="-20" dirty="0">
                <a:solidFill>
                  <a:srgbClr val="22373A"/>
                </a:solidFill>
                <a:latin typeface="Tahoma"/>
                <a:cs typeface="Tahoma"/>
              </a:rPr>
              <a:t>our</a:t>
            </a:r>
            <a:r>
              <a:rPr sz="1100" spc="-45" dirty="0">
                <a:solidFill>
                  <a:srgbClr val="22373A"/>
                </a:solidFill>
                <a:latin typeface="Tahoma"/>
                <a:cs typeface="Tahoma"/>
              </a:rPr>
              <a:t> </a:t>
            </a:r>
            <a:r>
              <a:rPr sz="1100" spc="-35" dirty="0">
                <a:solidFill>
                  <a:srgbClr val="22373A"/>
                </a:solidFill>
                <a:latin typeface="Tahoma"/>
                <a:cs typeface="Tahoma"/>
              </a:rPr>
              <a:t>uncertainty</a:t>
            </a:r>
            <a:r>
              <a:rPr sz="1100" spc="-40" dirty="0">
                <a:solidFill>
                  <a:srgbClr val="22373A"/>
                </a:solidFill>
                <a:latin typeface="Tahoma"/>
                <a:cs typeface="Tahoma"/>
              </a:rPr>
              <a:t> </a:t>
            </a:r>
            <a:r>
              <a:rPr sz="1100" spc="-20" dirty="0">
                <a:solidFill>
                  <a:srgbClr val="22373A"/>
                </a:solidFill>
                <a:latin typeface="Tahoma"/>
                <a:cs typeface="Tahoma"/>
              </a:rPr>
              <a:t>about</a:t>
            </a:r>
            <a:r>
              <a:rPr sz="1100" spc="-40" dirty="0">
                <a:solidFill>
                  <a:srgbClr val="22373A"/>
                </a:solidFill>
                <a:latin typeface="Tahoma"/>
                <a:cs typeface="Tahoma"/>
              </a:rPr>
              <a:t> </a:t>
            </a:r>
            <a:r>
              <a:rPr sz="1100" spc="-10" dirty="0">
                <a:solidFill>
                  <a:srgbClr val="22373A"/>
                </a:solidFill>
                <a:latin typeface="Tahoma"/>
                <a:cs typeface="Tahoma"/>
              </a:rPr>
              <a:t>this</a:t>
            </a:r>
            <a:r>
              <a:rPr sz="1100" spc="-45" dirty="0">
                <a:solidFill>
                  <a:srgbClr val="22373A"/>
                </a:solidFill>
                <a:latin typeface="Tahoma"/>
                <a:cs typeface="Tahoma"/>
              </a:rPr>
              <a:t> </a:t>
            </a:r>
            <a:r>
              <a:rPr sz="1100" spc="-10" dirty="0">
                <a:solidFill>
                  <a:srgbClr val="22373A"/>
                </a:solidFill>
                <a:latin typeface="Tahoma"/>
                <a:cs typeface="Tahoma"/>
              </a:rPr>
              <a:t>guess.</a:t>
            </a:r>
            <a:endParaRPr sz="1100" dirty="0">
              <a:latin typeface="Tahoma"/>
              <a:cs typeface="Tahoma"/>
            </a:endParaRPr>
          </a:p>
          <a:p>
            <a:pPr marL="300990" marR="5080" indent="-177165">
              <a:lnSpc>
                <a:spcPct val="118000"/>
              </a:lnSpc>
              <a:spcBef>
                <a:spcPts val="680"/>
              </a:spcBef>
              <a:buChar char="•"/>
              <a:tabLst>
                <a:tab pos="301625" algn="l"/>
              </a:tabLst>
            </a:pPr>
            <a:r>
              <a:rPr sz="1100" dirty="0">
                <a:solidFill>
                  <a:srgbClr val="22373A"/>
                </a:solidFill>
                <a:latin typeface="Tahoma"/>
                <a:cs typeface="Tahoma"/>
              </a:rPr>
              <a:t>This</a:t>
            </a:r>
            <a:r>
              <a:rPr sz="1100" spc="-70" dirty="0">
                <a:solidFill>
                  <a:srgbClr val="22373A"/>
                </a:solidFill>
                <a:latin typeface="Tahoma"/>
                <a:cs typeface="Tahoma"/>
              </a:rPr>
              <a:t> </a:t>
            </a:r>
            <a:r>
              <a:rPr sz="1100" dirty="0">
                <a:solidFill>
                  <a:srgbClr val="22373A"/>
                </a:solidFill>
                <a:latin typeface="Tahoma"/>
                <a:cs typeface="Tahoma"/>
              </a:rPr>
              <a:t>isn’t</a:t>
            </a:r>
            <a:r>
              <a:rPr sz="1100" spc="-30" dirty="0">
                <a:solidFill>
                  <a:srgbClr val="22373A"/>
                </a:solidFill>
                <a:latin typeface="Tahoma"/>
                <a:cs typeface="Tahoma"/>
              </a:rPr>
              <a:t> perfect, </a:t>
            </a:r>
            <a:r>
              <a:rPr sz="1100" spc="-50" dirty="0">
                <a:solidFill>
                  <a:srgbClr val="22373A"/>
                </a:solidFill>
                <a:latin typeface="Tahoma"/>
                <a:cs typeface="Tahoma"/>
              </a:rPr>
              <a:t>as</a:t>
            </a:r>
            <a:r>
              <a:rPr sz="1100" spc="-30" dirty="0">
                <a:solidFill>
                  <a:srgbClr val="22373A"/>
                </a:solidFill>
                <a:latin typeface="Tahoma"/>
                <a:cs typeface="Tahoma"/>
              </a:rPr>
              <a:t> </a:t>
            </a:r>
            <a:r>
              <a:rPr sz="1100" i="1" spc="-35" dirty="0">
                <a:solidFill>
                  <a:srgbClr val="22373A"/>
                </a:solidFill>
                <a:latin typeface="Arial"/>
                <a:cs typeface="Arial"/>
              </a:rPr>
              <a:t>N</a:t>
            </a:r>
            <a:r>
              <a:rPr sz="1100" spc="-35" dirty="0">
                <a:solidFill>
                  <a:srgbClr val="22373A"/>
                </a:solidFill>
                <a:latin typeface="Tahoma"/>
                <a:cs typeface="Tahoma"/>
              </a:rPr>
              <a:t>(</a:t>
            </a:r>
            <a:r>
              <a:rPr sz="1100" i="1" spc="-35" dirty="0">
                <a:solidFill>
                  <a:srgbClr val="22373A"/>
                </a:solidFill>
                <a:latin typeface="Verdana"/>
                <a:cs typeface="Verdana"/>
              </a:rPr>
              <a:t>µ,</a:t>
            </a:r>
            <a:r>
              <a:rPr sz="1100" i="1" spc="-210" dirty="0">
                <a:solidFill>
                  <a:srgbClr val="22373A"/>
                </a:solidFill>
                <a:latin typeface="Verdana"/>
                <a:cs typeface="Verdana"/>
              </a:rPr>
              <a:t> </a:t>
            </a:r>
            <a:r>
              <a:rPr sz="1100" i="1" dirty="0">
                <a:solidFill>
                  <a:srgbClr val="22373A"/>
                </a:solidFill>
                <a:latin typeface="Verdana"/>
                <a:cs typeface="Verdana"/>
              </a:rPr>
              <a:t>σ</a:t>
            </a:r>
            <a:r>
              <a:rPr sz="1100" dirty="0">
                <a:solidFill>
                  <a:srgbClr val="22373A"/>
                </a:solidFill>
                <a:latin typeface="Tahoma"/>
                <a:cs typeface="Tahoma"/>
              </a:rPr>
              <a:t>)</a:t>
            </a:r>
            <a:r>
              <a:rPr sz="1100" spc="-35" dirty="0">
                <a:solidFill>
                  <a:srgbClr val="22373A"/>
                </a:solidFill>
                <a:latin typeface="Tahoma"/>
                <a:cs typeface="Tahoma"/>
              </a:rPr>
              <a:t> </a:t>
            </a:r>
            <a:r>
              <a:rPr sz="1100" dirty="0">
                <a:solidFill>
                  <a:srgbClr val="22373A"/>
                </a:solidFill>
                <a:latin typeface="Tahoma"/>
                <a:cs typeface="Tahoma"/>
              </a:rPr>
              <a:t>isn’t</a:t>
            </a:r>
            <a:r>
              <a:rPr sz="1100" spc="-30" dirty="0">
                <a:solidFill>
                  <a:srgbClr val="22373A"/>
                </a:solidFill>
                <a:latin typeface="Tahoma"/>
                <a:cs typeface="Tahoma"/>
              </a:rPr>
              <a:t> </a:t>
            </a:r>
            <a:r>
              <a:rPr sz="1100" spc="-55" dirty="0">
                <a:solidFill>
                  <a:srgbClr val="22373A"/>
                </a:solidFill>
                <a:latin typeface="Tahoma"/>
                <a:cs typeface="Tahoma"/>
              </a:rPr>
              <a:t>bounded</a:t>
            </a:r>
            <a:r>
              <a:rPr sz="1100" spc="-30" dirty="0">
                <a:solidFill>
                  <a:srgbClr val="22373A"/>
                </a:solidFill>
                <a:latin typeface="Tahoma"/>
                <a:cs typeface="Tahoma"/>
              </a:rPr>
              <a:t> </a:t>
            </a:r>
            <a:r>
              <a:rPr sz="1100" spc="-35" dirty="0">
                <a:solidFill>
                  <a:srgbClr val="22373A"/>
                </a:solidFill>
                <a:latin typeface="Tahoma"/>
                <a:cs typeface="Tahoma"/>
              </a:rPr>
              <a:t>by</a:t>
            </a:r>
            <a:r>
              <a:rPr sz="1100" spc="-30" dirty="0">
                <a:solidFill>
                  <a:srgbClr val="22373A"/>
                </a:solidFill>
                <a:latin typeface="Tahoma"/>
                <a:cs typeface="Tahoma"/>
              </a:rPr>
              <a:t> </a:t>
            </a:r>
            <a:r>
              <a:rPr sz="1100" spc="-65" dirty="0">
                <a:solidFill>
                  <a:srgbClr val="22373A"/>
                </a:solidFill>
                <a:latin typeface="Tahoma"/>
                <a:cs typeface="Tahoma"/>
              </a:rPr>
              <a:t>[0,</a:t>
            </a:r>
            <a:r>
              <a:rPr sz="1100" spc="-25" dirty="0">
                <a:solidFill>
                  <a:srgbClr val="22373A"/>
                </a:solidFill>
                <a:latin typeface="Tahoma"/>
                <a:cs typeface="Tahoma"/>
              </a:rPr>
              <a:t> </a:t>
            </a:r>
            <a:r>
              <a:rPr sz="1100" spc="-20" dirty="0">
                <a:solidFill>
                  <a:srgbClr val="22373A"/>
                </a:solidFill>
                <a:latin typeface="Tahoma"/>
                <a:cs typeface="Tahoma"/>
              </a:rPr>
              <a:t>1].</a:t>
            </a:r>
            <a:r>
              <a:rPr sz="1100" spc="80" dirty="0">
                <a:solidFill>
                  <a:srgbClr val="22373A"/>
                </a:solidFill>
                <a:latin typeface="Tahoma"/>
                <a:cs typeface="Tahoma"/>
              </a:rPr>
              <a:t> </a:t>
            </a:r>
            <a:endParaRPr lang="en-GB" sz="1100" spc="80" dirty="0">
              <a:solidFill>
                <a:srgbClr val="22373A"/>
              </a:solidFill>
              <a:latin typeface="Tahoma"/>
              <a:cs typeface="Tahoma"/>
            </a:endParaRPr>
          </a:p>
          <a:p>
            <a:pPr marL="123825" marR="5080">
              <a:lnSpc>
                <a:spcPct val="118000"/>
              </a:lnSpc>
              <a:spcBef>
                <a:spcPts val="680"/>
              </a:spcBef>
              <a:tabLst>
                <a:tab pos="301625" algn="l"/>
              </a:tabLst>
            </a:pPr>
            <a:r>
              <a:rPr lang="en-GB" sz="1100" dirty="0">
                <a:solidFill>
                  <a:srgbClr val="FF0000"/>
                </a:solidFill>
                <a:latin typeface="Tahoma"/>
                <a:cs typeface="Tahoma"/>
              </a:rPr>
              <a:t>To fill in these values -&gt; consider </a:t>
            </a:r>
            <a:r>
              <a:rPr lang="en-GB" sz="1100" dirty="0">
                <a:solidFill>
                  <a:srgbClr val="22373A"/>
                </a:solidFill>
                <a:latin typeface="Tahoma"/>
                <a:cs typeface="Tahoma"/>
              </a:rPr>
              <a:t>What</a:t>
            </a:r>
            <a:r>
              <a:rPr lang="en-GB" sz="1100" spc="-85" dirty="0">
                <a:solidFill>
                  <a:srgbClr val="22373A"/>
                </a:solidFill>
                <a:latin typeface="Tahoma"/>
                <a:cs typeface="Tahoma"/>
              </a:rPr>
              <a:t> </a:t>
            </a:r>
            <a:r>
              <a:rPr lang="en-GB" sz="1100" dirty="0">
                <a:solidFill>
                  <a:srgbClr val="22373A"/>
                </a:solidFill>
                <a:latin typeface="Tahoma"/>
                <a:cs typeface="Tahoma"/>
              </a:rPr>
              <a:t>do</a:t>
            </a:r>
            <a:r>
              <a:rPr lang="en-GB" sz="1100" spc="-30" dirty="0">
                <a:solidFill>
                  <a:srgbClr val="22373A"/>
                </a:solidFill>
                <a:latin typeface="Tahoma"/>
                <a:cs typeface="Tahoma"/>
              </a:rPr>
              <a:t> </a:t>
            </a:r>
            <a:r>
              <a:rPr lang="en-GB" sz="1100" spc="-105" dirty="0">
                <a:solidFill>
                  <a:srgbClr val="22373A"/>
                </a:solidFill>
                <a:latin typeface="Tahoma"/>
                <a:cs typeface="Tahoma"/>
              </a:rPr>
              <a:t>we</a:t>
            </a:r>
            <a:r>
              <a:rPr lang="en-GB" sz="1100" spc="20" dirty="0">
                <a:solidFill>
                  <a:srgbClr val="22373A"/>
                </a:solidFill>
                <a:latin typeface="Tahoma"/>
                <a:cs typeface="Tahoma"/>
              </a:rPr>
              <a:t> </a:t>
            </a:r>
            <a:r>
              <a:rPr lang="en-GB" sz="1100" spc="-50" dirty="0">
                <a:solidFill>
                  <a:srgbClr val="22373A"/>
                </a:solidFill>
                <a:latin typeface="Tahoma"/>
                <a:cs typeface="Tahoma"/>
              </a:rPr>
              <a:t>know</a:t>
            </a:r>
            <a:r>
              <a:rPr lang="en-GB" sz="1100" spc="-35" dirty="0">
                <a:solidFill>
                  <a:srgbClr val="22373A"/>
                </a:solidFill>
                <a:latin typeface="Tahoma"/>
                <a:cs typeface="Tahoma"/>
              </a:rPr>
              <a:t> </a:t>
            </a:r>
            <a:r>
              <a:rPr lang="en-GB" sz="1100" spc="-20" dirty="0">
                <a:solidFill>
                  <a:srgbClr val="22373A"/>
                </a:solidFill>
                <a:latin typeface="Tahoma"/>
                <a:cs typeface="Tahoma"/>
              </a:rPr>
              <a:t>about</a:t>
            </a:r>
            <a:r>
              <a:rPr lang="en-GB" sz="1100" spc="-30" dirty="0">
                <a:solidFill>
                  <a:srgbClr val="22373A"/>
                </a:solidFill>
                <a:latin typeface="Tahoma"/>
                <a:cs typeface="Tahoma"/>
              </a:rPr>
              <a:t> </a:t>
            </a:r>
            <a:r>
              <a:rPr lang="en-GB" sz="1100" spc="-20" dirty="0">
                <a:solidFill>
                  <a:srgbClr val="22373A"/>
                </a:solidFill>
                <a:latin typeface="Tahoma"/>
                <a:cs typeface="Tahoma"/>
              </a:rPr>
              <a:t>the</a:t>
            </a:r>
            <a:r>
              <a:rPr lang="en-GB" sz="1100" spc="-35" dirty="0">
                <a:solidFill>
                  <a:srgbClr val="22373A"/>
                </a:solidFill>
                <a:latin typeface="Tahoma"/>
                <a:cs typeface="Tahoma"/>
              </a:rPr>
              <a:t> University </a:t>
            </a:r>
            <a:r>
              <a:rPr lang="en-GB" sz="1100" dirty="0">
                <a:solidFill>
                  <a:srgbClr val="22373A"/>
                </a:solidFill>
                <a:latin typeface="Tahoma"/>
                <a:cs typeface="Tahoma"/>
              </a:rPr>
              <a:t>of</a:t>
            </a:r>
            <a:r>
              <a:rPr lang="en-GB" sz="1100" spc="-30" dirty="0">
                <a:solidFill>
                  <a:srgbClr val="22373A"/>
                </a:solidFill>
                <a:latin typeface="Tahoma"/>
                <a:cs typeface="Tahoma"/>
              </a:rPr>
              <a:t> </a:t>
            </a:r>
            <a:r>
              <a:rPr lang="en-GB" sz="1100" spc="-35" dirty="0">
                <a:solidFill>
                  <a:srgbClr val="22373A"/>
                </a:solidFill>
                <a:latin typeface="Tahoma"/>
                <a:cs typeface="Tahoma"/>
              </a:rPr>
              <a:t>Essex’s </a:t>
            </a:r>
            <a:r>
              <a:rPr lang="en-GB" sz="1100" dirty="0">
                <a:solidFill>
                  <a:srgbClr val="22373A"/>
                </a:solidFill>
                <a:latin typeface="Tahoma"/>
                <a:cs typeface="Tahoma"/>
              </a:rPr>
              <a:t>Men’s</a:t>
            </a:r>
            <a:r>
              <a:rPr lang="en-GB" sz="1100" spc="-40" dirty="0">
                <a:solidFill>
                  <a:srgbClr val="22373A"/>
                </a:solidFill>
                <a:latin typeface="Tahoma"/>
                <a:cs typeface="Tahoma"/>
              </a:rPr>
              <a:t> </a:t>
            </a:r>
            <a:r>
              <a:rPr lang="en-GB" sz="1100" spc="-10" dirty="0">
                <a:solidFill>
                  <a:srgbClr val="22373A"/>
                </a:solidFill>
                <a:latin typeface="Tahoma"/>
                <a:cs typeface="Tahoma"/>
              </a:rPr>
              <a:t>Table </a:t>
            </a:r>
            <a:r>
              <a:rPr lang="en-GB" sz="1100" spc="-35" dirty="0">
                <a:solidFill>
                  <a:srgbClr val="22373A"/>
                </a:solidFill>
                <a:latin typeface="Tahoma"/>
                <a:cs typeface="Tahoma"/>
              </a:rPr>
              <a:t>Tennis</a:t>
            </a:r>
            <a:r>
              <a:rPr lang="en-GB" sz="1100" spc="-50" dirty="0">
                <a:solidFill>
                  <a:srgbClr val="22373A"/>
                </a:solidFill>
                <a:latin typeface="Tahoma"/>
                <a:cs typeface="Tahoma"/>
              </a:rPr>
              <a:t> </a:t>
            </a:r>
            <a:r>
              <a:rPr lang="en-GB" sz="1100" spc="-20" dirty="0">
                <a:solidFill>
                  <a:srgbClr val="22373A"/>
                </a:solidFill>
                <a:latin typeface="Tahoma"/>
                <a:cs typeface="Tahoma"/>
              </a:rPr>
              <a:t>Team?</a:t>
            </a:r>
            <a:endParaRPr lang="en-GB" sz="1100" dirty="0">
              <a:latin typeface="Tahoma"/>
              <a:cs typeface="Tahoma"/>
            </a:endParaRPr>
          </a:p>
        </p:txBody>
      </p:sp>
    </p:spTree>
  </p:cSld>
  <p:clrMapOvr>
    <a:masterClrMapping/>
  </p:clrMapOvr>
  <p:transition>
    <p:cut/>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10" dirty="0"/>
              <a:t>Weakly</a:t>
            </a:r>
            <a:r>
              <a:rPr spc="-5" dirty="0"/>
              <a:t> </a:t>
            </a:r>
            <a:r>
              <a:rPr spc="-20" dirty="0"/>
              <a:t>Informative</a:t>
            </a:r>
            <a:r>
              <a:rPr spc="-5" dirty="0"/>
              <a:t> </a:t>
            </a:r>
            <a:r>
              <a:rPr spc="-20" dirty="0"/>
              <a:t>Prior</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39</a:t>
            </a:r>
          </a:p>
        </p:txBody>
      </p:sp>
      <p:sp>
        <p:nvSpPr>
          <p:cNvPr id="3" name="object 3"/>
          <p:cNvSpPr txBox="1"/>
          <p:nvPr/>
        </p:nvSpPr>
        <p:spPr>
          <a:xfrm>
            <a:off x="340791" y="529626"/>
            <a:ext cx="3919854" cy="2515235"/>
          </a:xfrm>
          <a:prstGeom prst="rect">
            <a:avLst/>
          </a:prstGeom>
        </p:spPr>
        <p:txBody>
          <a:bodyPr vert="horz" wrap="square" lIns="0" tIns="11430" rIns="0" bIns="0" rtlCol="0">
            <a:spAutoFit/>
          </a:bodyPr>
          <a:lstStyle/>
          <a:p>
            <a:pPr marL="19050">
              <a:lnSpc>
                <a:spcPct val="100000"/>
              </a:lnSpc>
              <a:spcBef>
                <a:spcPts val="90"/>
              </a:spcBef>
            </a:pPr>
            <a:r>
              <a:rPr sz="1100" dirty="0">
                <a:solidFill>
                  <a:srgbClr val="22373A"/>
                </a:solidFill>
                <a:latin typeface="Tahoma"/>
                <a:cs typeface="Tahoma"/>
              </a:rPr>
              <a:t>For</a:t>
            </a:r>
            <a:r>
              <a:rPr sz="1100" spc="-55" dirty="0">
                <a:solidFill>
                  <a:srgbClr val="22373A"/>
                </a:solidFill>
                <a:latin typeface="Tahoma"/>
                <a:cs typeface="Tahoma"/>
              </a:rPr>
              <a:t> </a:t>
            </a:r>
            <a:r>
              <a:rPr sz="1100" spc="-20" dirty="0">
                <a:solidFill>
                  <a:srgbClr val="22373A"/>
                </a:solidFill>
                <a:latin typeface="Tahoma"/>
                <a:cs typeface="Tahoma"/>
              </a:rPr>
              <a:t>the</a:t>
            </a:r>
            <a:r>
              <a:rPr sz="1100" spc="-35" dirty="0">
                <a:solidFill>
                  <a:srgbClr val="22373A"/>
                </a:solidFill>
                <a:latin typeface="Tahoma"/>
                <a:cs typeface="Tahoma"/>
              </a:rPr>
              <a:t> </a:t>
            </a:r>
            <a:r>
              <a:rPr sz="1100" spc="-60" dirty="0">
                <a:solidFill>
                  <a:srgbClr val="22373A"/>
                </a:solidFill>
                <a:latin typeface="Tahoma"/>
                <a:cs typeface="Tahoma"/>
              </a:rPr>
              <a:t>mean,</a:t>
            </a:r>
            <a:r>
              <a:rPr sz="1100" spc="-25" dirty="0">
                <a:solidFill>
                  <a:srgbClr val="22373A"/>
                </a:solidFill>
                <a:latin typeface="Tahoma"/>
                <a:cs typeface="Tahoma"/>
              </a:rPr>
              <a:t> </a:t>
            </a:r>
            <a:r>
              <a:rPr sz="1100" i="1" spc="-25" dirty="0">
                <a:solidFill>
                  <a:srgbClr val="22373A"/>
                </a:solidFill>
                <a:latin typeface="Verdana"/>
                <a:cs typeface="Verdana"/>
              </a:rPr>
              <a:t>µ</a:t>
            </a:r>
            <a:r>
              <a:rPr sz="1100" spc="-25" dirty="0">
                <a:solidFill>
                  <a:srgbClr val="22373A"/>
                </a:solidFill>
                <a:latin typeface="Tahoma"/>
                <a:cs typeface="Tahoma"/>
              </a:rPr>
              <a:t>:</a:t>
            </a:r>
            <a:endParaRPr sz="1100" dirty="0">
              <a:latin typeface="Tahoma"/>
              <a:cs typeface="Tahoma"/>
            </a:endParaRPr>
          </a:p>
          <a:p>
            <a:pPr marL="295910" indent="-177800">
              <a:lnSpc>
                <a:spcPct val="100000"/>
              </a:lnSpc>
              <a:spcBef>
                <a:spcPts val="915"/>
              </a:spcBef>
              <a:buChar char="•"/>
              <a:tabLst>
                <a:tab pos="296545" algn="l"/>
              </a:tabLst>
            </a:pPr>
            <a:r>
              <a:rPr sz="1100" spc="-120" dirty="0">
                <a:solidFill>
                  <a:srgbClr val="22373A"/>
                </a:solidFill>
                <a:latin typeface="Tahoma"/>
                <a:cs typeface="Tahoma"/>
              </a:rPr>
              <a:t>I</a:t>
            </a:r>
            <a:r>
              <a:rPr sz="1100" spc="15" dirty="0">
                <a:solidFill>
                  <a:srgbClr val="22373A"/>
                </a:solidFill>
                <a:latin typeface="Tahoma"/>
                <a:cs typeface="Tahoma"/>
              </a:rPr>
              <a:t> </a:t>
            </a:r>
            <a:r>
              <a:rPr sz="1100" spc="-50" dirty="0">
                <a:solidFill>
                  <a:srgbClr val="22373A"/>
                </a:solidFill>
                <a:latin typeface="Tahoma"/>
                <a:cs typeface="Tahoma"/>
              </a:rPr>
              <a:t>know</a:t>
            </a:r>
            <a:r>
              <a:rPr sz="1100" spc="-40" dirty="0">
                <a:solidFill>
                  <a:srgbClr val="22373A"/>
                </a:solidFill>
                <a:latin typeface="Tahoma"/>
                <a:cs typeface="Tahoma"/>
              </a:rPr>
              <a:t> </a:t>
            </a:r>
            <a:r>
              <a:rPr sz="1100" spc="-30" dirty="0">
                <a:solidFill>
                  <a:srgbClr val="22373A"/>
                </a:solidFill>
                <a:latin typeface="Tahoma"/>
                <a:cs typeface="Tahoma"/>
              </a:rPr>
              <a:t>next</a:t>
            </a:r>
            <a:r>
              <a:rPr sz="1100" spc="-55"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spc="-35" dirty="0">
                <a:solidFill>
                  <a:srgbClr val="22373A"/>
                </a:solidFill>
                <a:latin typeface="Tahoma"/>
                <a:cs typeface="Tahoma"/>
              </a:rPr>
              <a:t>nothing</a:t>
            </a:r>
            <a:r>
              <a:rPr sz="1100" spc="-15" dirty="0">
                <a:solidFill>
                  <a:srgbClr val="22373A"/>
                </a:solidFill>
                <a:latin typeface="Tahoma"/>
                <a:cs typeface="Tahoma"/>
              </a:rPr>
              <a:t> </a:t>
            </a:r>
            <a:r>
              <a:rPr sz="1100" spc="-20" dirty="0">
                <a:solidFill>
                  <a:srgbClr val="22373A"/>
                </a:solidFill>
                <a:latin typeface="Tahoma"/>
                <a:cs typeface="Tahoma"/>
              </a:rPr>
              <a:t>about</a:t>
            </a:r>
            <a:r>
              <a:rPr sz="1100" spc="-15" dirty="0">
                <a:solidFill>
                  <a:srgbClr val="22373A"/>
                </a:solidFill>
                <a:latin typeface="Tahoma"/>
                <a:cs typeface="Tahoma"/>
              </a:rPr>
              <a:t> </a:t>
            </a:r>
            <a:r>
              <a:rPr sz="1100" spc="-40" dirty="0">
                <a:solidFill>
                  <a:srgbClr val="22373A"/>
                </a:solidFill>
                <a:latin typeface="Tahoma"/>
                <a:cs typeface="Tahoma"/>
              </a:rPr>
              <a:t>them,</a:t>
            </a:r>
            <a:r>
              <a:rPr sz="1100" spc="-20" dirty="0">
                <a:solidFill>
                  <a:srgbClr val="22373A"/>
                </a:solidFill>
                <a:latin typeface="Tahoma"/>
                <a:cs typeface="Tahoma"/>
              </a:rPr>
              <a:t> </a:t>
            </a:r>
            <a:r>
              <a:rPr sz="1100" spc="-30" dirty="0">
                <a:solidFill>
                  <a:srgbClr val="22373A"/>
                </a:solidFill>
                <a:latin typeface="Tahoma"/>
                <a:cs typeface="Tahoma"/>
              </a:rPr>
              <a:t>so</a:t>
            </a:r>
            <a:r>
              <a:rPr sz="1100" spc="-15" dirty="0">
                <a:solidFill>
                  <a:srgbClr val="22373A"/>
                </a:solidFill>
                <a:latin typeface="Tahoma"/>
                <a:cs typeface="Tahoma"/>
              </a:rPr>
              <a:t> </a:t>
            </a:r>
            <a:r>
              <a:rPr sz="1100" dirty="0">
                <a:solidFill>
                  <a:srgbClr val="22373A"/>
                </a:solidFill>
                <a:latin typeface="Tahoma"/>
                <a:cs typeface="Tahoma"/>
              </a:rPr>
              <a:t>I’ll</a:t>
            </a:r>
            <a:r>
              <a:rPr sz="1100" spc="-15" dirty="0">
                <a:solidFill>
                  <a:srgbClr val="22373A"/>
                </a:solidFill>
                <a:latin typeface="Tahoma"/>
                <a:cs typeface="Tahoma"/>
              </a:rPr>
              <a:t> </a:t>
            </a:r>
            <a:r>
              <a:rPr sz="1100" spc="-20" dirty="0">
                <a:solidFill>
                  <a:srgbClr val="22373A"/>
                </a:solidFill>
                <a:latin typeface="Tahoma"/>
                <a:cs typeface="Tahoma"/>
              </a:rPr>
              <a:t>set</a:t>
            </a:r>
            <a:r>
              <a:rPr sz="1100" spc="-15" dirty="0">
                <a:solidFill>
                  <a:srgbClr val="22373A"/>
                </a:solidFill>
                <a:latin typeface="Tahoma"/>
                <a:cs typeface="Tahoma"/>
              </a:rPr>
              <a:t> </a:t>
            </a:r>
            <a:r>
              <a:rPr sz="1100" i="1" spc="-55" dirty="0">
                <a:solidFill>
                  <a:srgbClr val="22373A"/>
                </a:solidFill>
                <a:latin typeface="Verdana"/>
                <a:cs typeface="Verdana"/>
              </a:rPr>
              <a:t>µ</a:t>
            </a:r>
            <a:r>
              <a:rPr sz="1100" i="1" spc="-85" dirty="0">
                <a:solidFill>
                  <a:srgbClr val="22373A"/>
                </a:solidFill>
                <a:latin typeface="Verdana"/>
                <a:cs typeface="Verdana"/>
              </a:rPr>
              <a:t> </a:t>
            </a:r>
            <a:r>
              <a:rPr sz="1100" dirty="0">
                <a:solidFill>
                  <a:srgbClr val="22373A"/>
                </a:solidFill>
                <a:latin typeface="Tahoma"/>
                <a:cs typeface="Tahoma"/>
              </a:rPr>
              <a:t>=</a:t>
            </a:r>
            <a:r>
              <a:rPr sz="1100" spc="-75" dirty="0">
                <a:solidFill>
                  <a:srgbClr val="22373A"/>
                </a:solidFill>
                <a:latin typeface="Tahoma"/>
                <a:cs typeface="Tahoma"/>
              </a:rPr>
              <a:t> </a:t>
            </a:r>
            <a:r>
              <a:rPr sz="1100" spc="-20" dirty="0">
                <a:solidFill>
                  <a:srgbClr val="22373A"/>
                </a:solidFill>
                <a:latin typeface="Tahoma"/>
                <a:cs typeface="Tahoma"/>
              </a:rPr>
              <a:t>0</a:t>
            </a:r>
            <a:r>
              <a:rPr sz="1100" i="1" spc="-20" dirty="0">
                <a:solidFill>
                  <a:srgbClr val="22373A"/>
                </a:solidFill>
                <a:latin typeface="Verdana"/>
                <a:cs typeface="Verdana"/>
              </a:rPr>
              <a:t>.</a:t>
            </a:r>
            <a:r>
              <a:rPr sz="1100" spc="-20" dirty="0">
                <a:solidFill>
                  <a:srgbClr val="22373A"/>
                </a:solidFill>
                <a:latin typeface="Tahoma"/>
                <a:cs typeface="Tahoma"/>
              </a:rPr>
              <a:t>5.</a:t>
            </a:r>
            <a:endParaRPr sz="1100" dirty="0">
              <a:latin typeface="Tahoma"/>
              <a:cs typeface="Tahoma"/>
            </a:endParaRPr>
          </a:p>
          <a:p>
            <a:pPr marL="295910" indent="-177800">
              <a:lnSpc>
                <a:spcPct val="100000"/>
              </a:lnSpc>
              <a:spcBef>
                <a:spcPts val="240"/>
              </a:spcBef>
              <a:buChar char="•"/>
              <a:tabLst>
                <a:tab pos="296545" algn="l"/>
              </a:tabLst>
            </a:pPr>
            <a:r>
              <a:rPr sz="1100" spc="-60" dirty="0">
                <a:solidFill>
                  <a:srgbClr val="22373A"/>
                </a:solidFill>
                <a:latin typeface="Tahoma"/>
                <a:cs typeface="Tahoma"/>
              </a:rPr>
              <a:t>I.e.,</a:t>
            </a:r>
            <a:r>
              <a:rPr sz="1100" spc="-30" dirty="0">
                <a:solidFill>
                  <a:srgbClr val="22373A"/>
                </a:solidFill>
                <a:latin typeface="Tahoma"/>
                <a:cs typeface="Tahoma"/>
              </a:rPr>
              <a:t> </a:t>
            </a:r>
            <a:r>
              <a:rPr sz="1100" i="1" dirty="0">
                <a:solidFill>
                  <a:srgbClr val="22373A"/>
                </a:solidFill>
                <a:latin typeface="Arial"/>
                <a:cs typeface="Arial"/>
              </a:rPr>
              <a:t>p</a:t>
            </a:r>
            <a:r>
              <a:rPr sz="1100" i="1" spc="-15" dirty="0">
                <a:solidFill>
                  <a:srgbClr val="22373A"/>
                </a:solidFill>
                <a:latin typeface="Arial"/>
                <a:cs typeface="Arial"/>
              </a:rPr>
              <a:t> </a:t>
            </a:r>
            <a:r>
              <a:rPr sz="1100" dirty="0">
                <a:solidFill>
                  <a:srgbClr val="22373A"/>
                </a:solidFill>
                <a:latin typeface="Tahoma"/>
                <a:cs typeface="Tahoma"/>
              </a:rPr>
              <a:t>=</a:t>
            </a:r>
            <a:r>
              <a:rPr sz="1100" spc="-85" dirty="0">
                <a:solidFill>
                  <a:srgbClr val="22373A"/>
                </a:solidFill>
                <a:latin typeface="Tahoma"/>
                <a:cs typeface="Tahoma"/>
              </a:rPr>
              <a:t> </a:t>
            </a:r>
            <a:r>
              <a:rPr sz="1100" spc="-65" dirty="0">
                <a:solidFill>
                  <a:srgbClr val="22373A"/>
                </a:solidFill>
                <a:latin typeface="Tahoma"/>
                <a:cs typeface="Tahoma"/>
              </a:rPr>
              <a:t>0</a:t>
            </a:r>
            <a:r>
              <a:rPr sz="1100" i="1" spc="-65" dirty="0">
                <a:solidFill>
                  <a:srgbClr val="22373A"/>
                </a:solidFill>
                <a:latin typeface="Verdana"/>
                <a:cs typeface="Verdana"/>
              </a:rPr>
              <a:t>.</a:t>
            </a:r>
            <a:r>
              <a:rPr sz="1100" spc="-65" dirty="0">
                <a:solidFill>
                  <a:srgbClr val="22373A"/>
                </a:solidFill>
                <a:latin typeface="Tahoma"/>
                <a:cs typeface="Tahoma"/>
              </a:rPr>
              <a:t>5</a:t>
            </a:r>
            <a:r>
              <a:rPr sz="1100" spc="-20" dirty="0">
                <a:solidFill>
                  <a:srgbClr val="22373A"/>
                </a:solidFill>
                <a:latin typeface="Tahoma"/>
                <a:cs typeface="Tahoma"/>
              </a:rPr>
              <a:t> </a:t>
            </a:r>
            <a:r>
              <a:rPr sz="1100" dirty="0">
                <a:solidFill>
                  <a:srgbClr val="22373A"/>
                </a:solidFill>
                <a:latin typeface="Tahoma"/>
                <a:cs typeface="Tahoma"/>
              </a:rPr>
              <a:t>is</a:t>
            </a:r>
            <a:r>
              <a:rPr sz="1100" spc="-30" dirty="0">
                <a:solidFill>
                  <a:srgbClr val="22373A"/>
                </a:solidFill>
                <a:latin typeface="Tahoma"/>
                <a:cs typeface="Tahoma"/>
              </a:rPr>
              <a:t> </a:t>
            </a:r>
            <a:r>
              <a:rPr sz="1100" spc="-20" dirty="0">
                <a:solidFill>
                  <a:srgbClr val="22373A"/>
                </a:solidFill>
                <a:latin typeface="Tahoma"/>
                <a:cs typeface="Tahoma"/>
              </a:rPr>
              <a:t>the</a:t>
            </a:r>
            <a:r>
              <a:rPr sz="1100" spc="-30" dirty="0">
                <a:solidFill>
                  <a:srgbClr val="22373A"/>
                </a:solidFill>
                <a:latin typeface="Tahoma"/>
                <a:cs typeface="Tahoma"/>
              </a:rPr>
              <a:t> </a:t>
            </a:r>
            <a:r>
              <a:rPr sz="1100" dirty="0">
                <a:solidFill>
                  <a:srgbClr val="22373A"/>
                </a:solidFill>
                <a:latin typeface="Tahoma"/>
                <a:cs typeface="Tahoma"/>
              </a:rPr>
              <a:t>my</a:t>
            </a:r>
            <a:r>
              <a:rPr sz="1100" spc="-30" dirty="0">
                <a:solidFill>
                  <a:srgbClr val="22373A"/>
                </a:solidFill>
                <a:latin typeface="Tahoma"/>
                <a:cs typeface="Tahoma"/>
              </a:rPr>
              <a:t> </a:t>
            </a:r>
            <a:r>
              <a:rPr sz="1100" spc="-20" dirty="0">
                <a:solidFill>
                  <a:srgbClr val="22373A"/>
                </a:solidFill>
                <a:latin typeface="Tahoma"/>
                <a:cs typeface="Tahoma"/>
              </a:rPr>
              <a:t>best</a:t>
            </a:r>
            <a:r>
              <a:rPr sz="1100" spc="-30" dirty="0">
                <a:solidFill>
                  <a:srgbClr val="22373A"/>
                </a:solidFill>
                <a:latin typeface="Tahoma"/>
                <a:cs typeface="Tahoma"/>
              </a:rPr>
              <a:t> </a:t>
            </a:r>
            <a:r>
              <a:rPr sz="1100" spc="-10" dirty="0">
                <a:solidFill>
                  <a:srgbClr val="22373A"/>
                </a:solidFill>
                <a:latin typeface="Tahoma"/>
                <a:cs typeface="Tahoma"/>
              </a:rPr>
              <a:t>guess!</a:t>
            </a:r>
            <a:r>
              <a:rPr lang="en-GB" sz="1100" spc="-10" dirty="0">
                <a:solidFill>
                  <a:srgbClr val="22373A"/>
                </a:solidFill>
                <a:latin typeface="Tahoma"/>
                <a:cs typeface="Tahoma"/>
              </a:rPr>
              <a:t> (</a:t>
            </a:r>
            <a:r>
              <a:rPr lang="en-GB" sz="1100" spc="-10" dirty="0">
                <a:solidFill>
                  <a:srgbClr val="FF0000"/>
                </a:solidFill>
                <a:latin typeface="Tahoma"/>
                <a:cs typeface="Tahoma"/>
              </a:rPr>
              <a:t>for our prior binominal)</a:t>
            </a:r>
            <a:endParaRPr sz="1100" dirty="0">
              <a:latin typeface="Tahoma"/>
              <a:cs typeface="Tahoma"/>
            </a:endParaRPr>
          </a:p>
          <a:p>
            <a:pPr marL="19050">
              <a:lnSpc>
                <a:spcPct val="100000"/>
              </a:lnSpc>
              <a:spcBef>
                <a:spcPts val="915"/>
              </a:spcBef>
            </a:pPr>
            <a:r>
              <a:rPr sz="1100" dirty="0">
                <a:solidFill>
                  <a:srgbClr val="22373A"/>
                </a:solidFill>
                <a:latin typeface="Tahoma"/>
                <a:cs typeface="Tahoma"/>
              </a:rPr>
              <a:t>For</a:t>
            </a:r>
            <a:r>
              <a:rPr sz="1100" spc="-45" dirty="0">
                <a:solidFill>
                  <a:srgbClr val="22373A"/>
                </a:solidFill>
                <a:latin typeface="Tahoma"/>
                <a:cs typeface="Tahoma"/>
              </a:rPr>
              <a:t> </a:t>
            </a:r>
            <a:r>
              <a:rPr sz="1100" spc="-20" dirty="0">
                <a:solidFill>
                  <a:srgbClr val="22373A"/>
                </a:solidFill>
                <a:latin typeface="Tahoma"/>
                <a:cs typeface="Tahoma"/>
              </a:rPr>
              <a:t>the</a:t>
            </a:r>
            <a:r>
              <a:rPr sz="1100" spc="-45" dirty="0">
                <a:solidFill>
                  <a:srgbClr val="22373A"/>
                </a:solidFill>
                <a:latin typeface="Tahoma"/>
                <a:cs typeface="Tahoma"/>
              </a:rPr>
              <a:t> </a:t>
            </a:r>
            <a:r>
              <a:rPr sz="1100" spc="-40" dirty="0">
                <a:solidFill>
                  <a:srgbClr val="22373A"/>
                </a:solidFill>
                <a:latin typeface="Tahoma"/>
                <a:cs typeface="Tahoma"/>
              </a:rPr>
              <a:t>standard</a:t>
            </a:r>
            <a:r>
              <a:rPr sz="1100" spc="-35" dirty="0">
                <a:solidFill>
                  <a:srgbClr val="22373A"/>
                </a:solidFill>
                <a:latin typeface="Tahoma"/>
                <a:cs typeface="Tahoma"/>
              </a:rPr>
              <a:t> deviation,</a:t>
            </a:r>
            <a:r>
              <a:rPr sz="1100" spc="-45" dirty="0">
                <a:solidFill>
                  <a:srgbClr val="22373A"/>
                </a:solidFill>
                <a:latin typeface="Tahoma"/>
                <a:cs typeface="Tahoma"/>
              </a:rPr>
              <a:t> </a:t>
            </a:r>
            <a:r>
              <a:rPr sz="1100" i="1" spc="-25" dirty="0">
                <a:solidFill>
                  <a:srgbClr val="22373A"/>
                </a:solidFill>
                <a:latin typeface="Verdana"/>
                <a:cs typeface="Verdana"/>
              </a:rPr>
              <a:t>σ</a:t>
            </a:r>
            <a:r>
              <a:rPr sz="1100" spc="-25" dirty="0">
                <a:solidFill>
                  <a:srgbClr val="22373A"/>
                </a:solidFill>
                <a:latin typeface="Tahoma"/>
                <a:cs typeface="Tahoma"/>
              </a:rPr>
              <a:t>:</a:t>
            </a:r>
            <a:endParaRPr sz="1100" dirty="0">
              <a:latin typeface="Tahoma"/>
              <a:cs typeface="Tahoma"/>
            </a:endParaRPr>
          </a:p>
          <a:p>
            <a:pPr marL="295910" indent="-177800">
              <a:lnSpc>
                <a:spcPct val="100000"/>
              </a:lnSpc>
              <a:spcBef>
                <a:spcPts val="915"/>
              </a:spcBef>
              <a:buFont typeface="Tahoma"/>
              <a:buChar char="•"/>
              <a:tabLst>
                <a:tab pos="296545" algn="l"/>
              </a:tabLst>
            </a:pPr>
            <a:r>
              <a:rPr sz="1100" i="1" dirty="0">
                <a:solidFill>
                  <a:srgbClr val="22373A"/>
                </a:solidFill>
                <a:latin typeface="Arial"/>
                <a:cs typeface="Arial"/>
              </a:rPr>
              <a:t>p</a:t>
            </a:r>
            <a:r>
              <a:rPr sz="1100" i="1" spc="-60" dirty="0">
                <a:solidFill>
                  <a:srgbClr val="22373A"/>
                </a:solidFill>
                <a:latin typeface="Arial"/>
                <a:cs typeface="Arial"/>
              </a:rPr>
              <a:t> </a:t>
            </a:r>
            <a:r>
              <a:rPr sz="1100" i="1" spc="-60" dirty="0">
                <a:solidFill>
                  <a:srgbClr val="22373A"/>
                </a:solidFill>
                <a:latin typeface="Verdana"/>
                <a:cs typeface="Verdana"/>
              </a:rPr>
              <a:t>&lt;</a:t>
            </a:r>
            <a:r>
              <a:rPr sz="1100" i="1" spc="-85" dirty="0">
                <a:solidFill>
                  <a:srgbClr val="22373A"/>
                </a:solidFill>
                <a:latin typeface="Verdana"/>
                <a:cs typeface="Verdana"/>
              </a:rPr>
              <a:t> </a:t>
            </a:r>
            <a:r>
              <a:rPr sz="1100" dirty="0">
                <a:solidFill>
                  <a:srgbClr val="22373A"/>
                </a:solidFill>
                <a:latin typeface="Tahoma"/>
                <a:cs typeface="Tahoma"/>
              </a:rPr>
              <a:t>0</a:t>
            </a:r>
            <a:r>
              <a:rPr sz="1100" spc="-25" dirty="0">
                <a:solidFill>
                  <a:srgbClr val="22373A"/>
                </a:solidFill>
                <a:latin typeface="Tahoma"/>
                <a:cs typeface="Tahoma"/>
              </a:rPr>
              <a:t> </a:t>
            </a:r>
            <a:r>
              <a:rPr sz="1100" spc="-40" dirty="0">
                <a:solidFill>
                  <a:srgbClr val="22373A"/>
                </a:solidFill>
                <a:latin typeface="Tahoma"/>
                <a:cs typeface="Tahoma"/>
              </a:rPr>
              <a:t>and</a:t>
            </a:r>
            <a:r>
              <a:rPr sz="1100" spc="-20" dirty="0">
                <a:solidFill>
                  <a:srgbClr val="22373A"/>
                </a:solidFill>
                <a:latin typeface="Tahoma"/>
                <a:cs typeface="Tahoma"/>
              </a:rPr>
              <a:t> </a:t>
            </a:r>
            <a:r>
              <a:rPr sz="1100" i="1" dirty="0">
                <a:solidFill>
                  <a:srgbClr val="22373A"/>
                </a:solidFill>
                <a:latin typeface="Arial"/>
                <a:cs typeface="Arial"/>
              </a:rPr>
              <a:t>p</a:t>
            </a:r>
            <a:r>
              <a:rPr sz="1100" i="1" spc="10" dirty="0">
                <a:solidFill>
                  <a:srgbClr val="22373A"/>
                </a:solidFill>
                <a:latin typeface="Arial"/>
                <a:cs typeface="Arial"/>
              </a:rPr>
              <a:t> </a:t>
            </a:r>
            <a:r>
              <a:rPr sz="1100" i="1" spc="-60" dirty="0">
                <a:solidFill>
                  <a:srgbClr val="22373A"/>
                </a:solidFill>
                <a:latin typeface="Verdana"/>
                <a:cs typeface="Verdana"/>
              </a:rPr>
              <a:t>&gt;</a:t>
            </a:r>
            <a:r>
              <a:rPr sz="1100" i="1" spc="-85" dirty="0">
                <a:solidFill>
                  <a:srgbClr val="22373A"/>
                </a:solidFill>
                <a:latin typeface="Verdana"/>
                <a:cs typeface="Verdana"/>
              </a:rPr>
              <a:t> </a:t>
            </a:r>
            <a:r>
              <a:rPr sz="1100" dirty="0">
                <a:solidFill>
                  <a:srgbClr val="22373A"/>
                </a:solidFill>
                <a:latin typeface="Tahoma"/>
                <a:cs typeface="Tahoma"/>
              </a:rPr>
              <a:t>1</a:t>
            </a:r>
            <a:r>
              <a:rPr sz="1100" spc="-25" dirty="0">
                <a:solidFill>
                  <a:srgbClr val="22373A"/>
                </a:solidFill>
                <a:latin typeface="Tahoma"/>
                <a:cs typeface="Tahoma"/>
              </a:rPr>
              <a:t> </a:t>
            </a:r>
            <a:r>
              <a:rPr sz="1100" spc="-60" dirty="0">
                <a:solidFill>
                  <a:srgbClr val="22373A"/>
                </a:solidFill>
                <a:latin typeface="Tahoma"/>
                <a:cs typeface="Tahoma"/>
              </a:rPr>
              <a:t>are</a:t>
            </a:r>
            <a:r>
              <a:rPr sz="1100" spc="-25" dirty="0">
                <a:solidFill>
                  <a:srgbClr val="22373A"/>
                </a:solidFill>
                <a:latin typeface="Tahoma"/>
                <a:cs typeface="Tahoma"/>
              </a:rPr>
              <a:t> </a:t>
            </a:r>
            <a:r>
              <a:rPr sz="1100" spc="-10" dirty="0">
                <a:solidFill>
                  <a:srgbClr val="22373A"/>
                </a:solidFill>
                <a:latin typeface="Tahoma"/>
                <a:cs typeface="Tahoma"/>
              </a:rPr>
              <a:t>impossible!</a:t>
            </a:r>
            <a:endParaRPr sz="1100" dirty="0">
              <a:latin typeface="Tahoma"/>
              <a:cs typeface="Tahoma"/>
            </a:endParaRPr>
          </a:p>
          <a:p>
            <a:pPr marL="295910" marR="50165" indent="-177165">
              <a:lnSpc>
                <a:spcPct val="118000"/>
              </a:lnSpc>
              <a:buChar char="•"/>
              <a:tabLst>
                <a:tab pos="296545" algn="l"/>
              </a:tabLst>
            </a:pPr>
            <a:r>
              <a:rPr sz="1100" spc="-120" dirty="0">
                <a:solidFill>
                  <a:srgbClr val="22373A"/>
                </a:solidFill>
                <a:latin typeface="Tahoma"/>
                <a:cs typeface="Tahoma"/>
              </a:rPr>
              <a:t>I</a:t>
            </a:r>
            <a:r>
              <a:rPr sz="1100" spc="15" dirty="0">
                <a:solidFill>
                  <a:srgbClr val="22373A"/>
                </a:solidFill>
                <a:latin typeface="Tahoma"/>
                <a:cs typeface="Tahoma"/>
              </a:rPr>
              <a:t> </a:t>
            </a:r>
            <a:r>
              <a:rPr sz="1100" dirty="0">
                <a:solidFill>
                  <a:srgbClr val="22373A"/>
                </a:solidFill>
                <a:latin typeface="Tahoma"/>
                <a:cs typeface="Tahoma"/>
              </a:rPr>
              <a:t>don’t</a:t>
            </a:r>
            <a:r>
              <a:rPr sz="1100" spc="-85" dirty="0">
                <a:solidFill>
                  <a:srgbClr val="22373A"/>
                </a:solidFill>
                <a:latin typeface="Tahoma"/>
                <a:cs typeface="Tahoma"/>
              </a:rPr>
              <a:t> </a:t>
            </a:r>
            <a:r>
              <a:rPr sz="1100" dirty="0">
                <a:solidFill>
                  <a:srgbClr val="22373A"/>
                </a:solidFill>
                <a:latin typeface="Tahoma"/>
                <a:cs typeface="Tahoma"/>
              </a:rPr>
              <a:t>think</a:t>
            </a:r>
            <a:r>
              <a:rPr sz="1100" spc="-30" dirty="0">
                <a:solidFill>
                  <a:srgbClr val="22373A"/>
                </a:solidFill>
                <a:latin typeface="Tahoma"/>
                <a:cs typeface="Tahoma"/>
              </a:rPr>
              <a:t> </a:t>
            </a:r>
            <a:r>
              <a:rPr sz="1100" dirty="0">
                <a:solidFill>
                  <a:srgbClr val="22373A"/>
                </a:solidFill>
                <a:latin typeface="Tahoma"/>
                <a:cs typeface="Tahoma"/>
              </a:rPr>
              <a:t>it</a:t>
            </a:r>
            <a:r>
              <a:rPr sz="1100" spc="-30"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spc="-20" dirty="0">
                <a:solidFill>
                  <a:srgbClr val="22373A"/>
                </a:solidFill>
                <a:latin typeface="Tahoma"/>
                <a:cs typeface="Tahoma"/>
              </a:rPr>
              <a:t>likely</a:t>
            </a:r>
            <a:r>
              <a:rPr sz="1100" spc="-30" dirty="0">
                <a:solidFill>
                  <a:srgbClr val="22373A"/>
                </a:solidFill>
                <a:latin typeface="Tahoma"/>
                <a:cs typeface="Tahoma"/>
              </a:rPr>
              <a:t> </a:t>
            </a:r>
            <a:r>
              <a:rPr sz="1100" dirty="0">
                <a:solidFill>
                  <a:srgbClr val="22373A"/>
                </a:solidFill>
                <a:latin typeface="Tahoma"/>
                <a:cs typeface="Tahoma"/>
              </a:rPr>
              <a:t>that</a:t>
            </a:r>
            <a:r>
              <a:rPr sz="1100" spc="-35" dirty="0">
                <a:solidFill>
                  <a:srgbClr val="22373A"/>
                </a:solidFill>
                <a:latin typeface="Tahoma"/>
                <a:cs typeface="Tahoma"/>
              </a:rPr>
              <a:t> </a:t>
            </a:r>
            <a:r>
              <a:rPr sz="1100" spc="-25" dirty="0">
                <a:solidFill>
                  <a:srgbClr val="22373A"/>
                </a:solidFill>
                <a:latin typeface="Tahoma"/>
                <a:cs typeface="Tahoma"/>
              </a:rPr>
              <a:t>they</a:t>
            </a:r>
            <a:r>
              <a:rPr sz="1100" spc="-30" dirty="0">
                <a:solidFill>
                  <a:srgbClr val="22373A"/>
                </a:solidFill>
                <a:latin typeface="Tahoma"/>
                <a:cs typeface="Tahoma"/>
              </a:rPr>
              <a:t> </a:t>
            </a:r>
            <a:r>
              <a:rPr sz="1100" spc="-10" dirty="0">
                <a:solidFill>
                  <a:srgbClr val="22373A"/>
                </a:solidFill>
                <a:latin typeface="Tahoma"/>
                <a:cs typeface="Tahoma"/>
              </a:rPr>
              <a:t>win</a:t>
            </a:r>
            <a:r>
              <a:rPr sz="1100" spc="-35" dirty="0">
                <a:solidFill>
                  <a:srgbClr val="22373A"/>
                </a:solidFill>
                <a:latin typeface="Tahoma"/>
                <a:cs typeface="Tahoma"/>
              </a:rPr>
              <a:t> </a:t>
            </a:r>
            <a:r>
              <a:rPr sz="1100" spc="-10" dirty="0">
                <a:solidFill>
                  <a:srgbClr val="22373A"/>
                </a:solidFill>
                <a:latin typeface="Tahoma"/>
                <a:cs typeface="Tahoma"/>
              </a:rPr>
              <a:t>(or</a:t>
            </a:r>
            <a:r>
              <a:rPr sz="1100" spc="-30" dirty="0">
                <a:solidFill>
                  <a:srgbClr val="22373A"/>
                </a:solidFill>
                <a:latin typeface="Tahoma"/>
                <a:cs typeface="Tahoma"/>
              </a:rPr>
              <a:t> </a:t>
            </a:r>
            <a:r>
              <a:rPr sz="1100" spc="-40" dirty="0">
                <a:solidFill>
                  <a:srgbClr val="22373A"/>
                </a:solidFill>
                <a:latin typeface="Tahoma"/>
                <a:cs typeface="Tahoma"/>
              </a:rPr>
              <a:t>lose)</a:t>
            </a:r>
            <a:r>
              <a:rPr sz="1100" spc="-30" dirty="0">
                <a:solidFill>
                  <a:srgbClr val="22373A"/>
                </a:solidFill>
                <a:latin typeface="Tahoma"/>
                <a:cs typeface="Tahoma"/>
              </a:rPr>
              <a:t> </a:t>
            </a:r>
            <a:r>
              <a:rPr sz="1100" spc="-55" dirty="0">
                <a:solidFill>
                  <a:srgbClr val="22373A"/>
                </a:solidFill>
                <a:latin typeface="Tahoma"/>
                <a:cs typeface="Tahoma"/>
              </a:rPr>
              <a:t>nearly</a:t>
            </a:r>
            <a:r>
              <a:rPr sz="1100" spc="-35" dirty="0">
                <a:solidFill>
                  <a:srgbClr val="22373A"/>
                </a:solidFill>
                <a:latin typeface="Tahoma"/>
                <a:cs typeface="Tahoma"/>
              </a:rPr>
              <a:t> </a:t>
            </a:r>
            <a:r>
              <a:rPr sz="1100" spc="-10" dirty="0">
                <a:solidFill>
                  <a:srgbClr val="22373A"/>
                </a:solidFill>
                <a:latin typeface="Tahoma"/>
                <a:cs typeface="Tahoma"/>
              </a:rPr>
              <a:t>every </a:t>
            </a:r>
            <a:r>
              <a:rPr sz="1100" spc="-35" dirty="0">
                <a:solidFill>
                  <a:srgbClr val="22373A"/>
                </a:solidFill>
                <a:latin typeface="Tahoma"/>
                <a:cs typeface="Tahoma"/>
              </a:rPr>
              <a:t>game.</a:t>
            </a:r>
            <a:r>
              <a:rPr sz="1100" spc="-30" dirty="0">
                <a:solidFill>
                  <a:srgbClr val="22373A"/>
                </a:solidFill>
                <a:latin typeface="Tahoma"/>
                <a:cs typeface="Tahoma"/>
              </a:rPr>
              <a:t> </a:t>
            </a:r>
            <a:r>
              <a:rPr sz="1100" dirty="0">
                <a:solidFill>
                  <a:srgbClr val="22373A"/>
                </a:solidFill>
                <a:latin typeface="Tahoma"/>
                <a:cs typeface="Tahoma"/>
              </a:rPr>
              <a:t>So</a:t>
            </a:r>
            <a:r>
              <a:rPr sz="1100" spc="-25" dirty="0">
                <a:solidFill>
                  <a:srgbClr val="22373A"/>
                </a:solidFill>
                <a:latin typeface="Tahoma"/>
                <a:cs typeface="Tahoma"/>
              </a:rPr>
              <a:t> </a:t>
            </a:r>
            <a:r>
              <a:rPr sz="1100" i="1" dirty="0">
                <a:solidFill>
                  <a:srgbClr val="22373A"/>
                </a:solidFill>
                <a:latin typeface="Arial"/>
                <a:cs typeface="Arial"/>
              </a:rPr>
              <a:t>p</a:t>
            </a:r>
            <a:r>
              <a:rPr sz="1100" i="1" spc="5" dirty="0">
                <a:solidFill>
                  <a:srgbClr val="22373A"/>
                </a:solidFill>
                <a:latin typeface="Arial"/>
                <a:cs typeface="Arial"/>
              </a:rPr>
              <a:t> </a:t>
            </a:r>
            <a:r>
              <a:rPr sz="1100" dirty="0">
                <a:solidFill>
                  <a:srgbClr val="22373A"/>
                </a:solidFill>
                <a:latin typeface="Tahoma"/>
                <a:cs typeface="Tahoma"/>
              </a:rPr>
              <a:t>=</a:t>
            </a:r>
            <a:r>
              <a:rPr sz="1100" spc="-80" dirty="0">
                <a:solidFill>
                  <a:srgbClr val="22373A"/>
                </a:solidFill>
                <a:latin typeface="Tahoma"/>
                <a:cs typeface="Tahoma"/>
              </a:rPr>
              <a:t> </a:t>
            </a:r>
            <a:r>
              <a:rPr sz="1100" spc="-70" dirty="0">
                <a:solidFill>
                  <a:srgbClr val="22373A"/>
                </a:solidFill>
                <a:latin typeface="Tahoma"/>
                <a:cs typeface="Tahoma"/>
              </a:rPr>
              <a:t>0</a:t>
            </a:r>
            <a:r>
              <a:rPr sz="1100" i="1" spc="-70" dirty="0">
                <a:solidFill>
                  <a:srgbClr val="22373A"/>
                </a:solidFill>
                <a:latin typeface="Verdana"/>
                <a:cs typeface="Verdana"/>
              </a:rPr>
              <a:t>.</a:t>
            </a:r>
            <a:r>
              <a:rPr sz="1100" spc="-70" dirty="0">
                <a:solidFill>
                  <a:srgbClr val="22373A"/>
                </a:solidFill>
                <a:latin typeface="Tahoma"/>
                <a:cs typeface="Tahoma"/>
              </a:rPr>
              <a:t>5</a:t>
            </a:r>
            <a:r>
              <a:rPr sz="1100" spc="-15" dirty="0">
                <a:solidFill>
                  <a:srgbClr val="22373A"/>
                </a:solidFill>
                <a:latin typeface="Tahoma"/>
                <a:cs typeface="Tahoma"/>
              </a:rPr>
              <a:t> </a:t>
            </a:r>
            <a:r>
              <a:rPr sz="1100" spc="-75" dirty="0">
                <a:solidFill>
                  <a:srgbClr val="22373A"/>
                </a:solidFill>
                <a:latin typeface="Tahoma"/>
                <a:cs typeface="Tahoma"/>
              </a:rPr>
              <a:t>seems</a:t>
            </a:r>
            <a:r>
              <a:rPr sz="1100" spc="-15" dirty="0">
                <a:solidFill>
                  <a:srgbClr val="22373A"/>
                </a:solidFill>
                <a:latin typeface="Tahoma"/>
                <a:cs typeface="Tahoma"/>
              </a:rPr>
              <a:t> </a:t>
            </a:r>
            <a:r>
              <a:rPr sz="1100" i="1" spc="-60" dirty="0">
                <a:solidFill>
                  <a:srgbClr val="22373A"/>
                </a:solidFill>
                <a:latin typeface="Arial"/>
                <a:cs typeface="Arial"/>
              </a:rPr>
              <a:t>more</a:t>
            </a:r>
            <a:r>
              <a:rPr sz="1100" i="1" spc="15" dirty="0">
                <a:solidFill>
                  <a:srgbClr val="22373A"/>
                </a:solidFill>
                <a:latin typeface="Arial"/>
                <a:cs typeface="Arial"/>
              </a:rPr>
              <a:t> </a:t>
            </a:r>
            <a:r>
              <a:rPr sz="1100" i="1" spc="-20" dirty="0">
                <a:solidFill>
                  <a:srgbClr val="22373A"/>
                </a:solidFill>
                <a:latin typeface="Arial"/>
                <a:cs typeface="Arial"/>
              </a:rPr>
              <a:t>likely</a:t>
            </a:r>
            <a:r>
              <a:rPr sz="1100" i="1" spc="10" dirty="0">
                <a:solidFill>
                  <a:srgbClr val="22373A"/>
                </a:solidFill>
                <a:latin typeface="Arial"/>
                <a:cs typeface="Arial"/>
              </a:rPr>
              <a:t> </a:t>
            </a:r>
            <a:r>
              <a:rPr sz="1100" spc="-10" dirty="0">
                <a:solidFill>
                  <a:srgbClr val="22373A"/>
                </a:solidFill>
                <a:latin typeface="Tahoma"/>
                <a:cs typeface="Tahoma"/>
              </a:rPr>
              <a:t>than</a:t>
            </a:r>
            <a:r>
              <a:rPr sz="1100" spc="-30" dirty="0">
                <a:solidFill>
                  <a:srgbClr val="22373A"/>
                </a:solidFill>
                <a:latin typeface="Tahoma"/>
                <a:cs typeface="Tahoma"/>
              </a:rPr>
              <a:t> </a:t>
            </a:r>
            <a:r>
              <a:rPr sz="1100" i="1" dirty="0">
                <a:solidFill>
                  <a:srgbClr val="22373A"/>
                </a:solidFill>
                <a:latin typeface="Arial"/>
                <a:cs typeface="Arial"/>
              </a:rPr>
              <a:t>p</a:t>
            </a:r>
            <a:r>
              <a:rPr sz="1100" i="1" spc="5" dirty="0">
                <a:solidFill>
                  <a:srgbClr val="22373A"/>
                </a:solidFill>
                <a:latin typeface="Arial"/>
                <a:cs typeface="Arial"/>
              </a:rPr>
              <a:t> </a:t>
            </a:r>
            <a:r>
              <a:rPr sz="1100" i="1" spc="-60" dirty="0">
                <a:solidFill>
                  <a:srgbClr val="22373A"/>
                </a:solidFill>
                <a:latin typeface="Verdana"/>
                <a:cs typeface="Verdana"/>
              </a:rPr>
              <a:t>&lt;</a:t>
            </a:r>
            <a:r>
              <a:rPr sz="1100" i="1" spc="-85" dirty="0">
                <a:solidFill>
                  <a:srgbClr val="22373A"/>
                </a:solidFill>
                <a:latin typeface="Verdana"/>
                <a:cs typeface="Verdana"/>
              </a:rPr>
              <a:t> </a:t>
            </a:r>
            <a:r>
              <a:rPr sz="1100" spc="-70" dirty="0">
                <a:solidFill>
                  <a:srgbClr val="22373A"/>
                </a:solidFill>
                <a:latin typeface="Tahoma"/>
                <a:cs typeface="Tahoma"/>
              </a:rPr>
              <a:t>0</a:t>
            </a:r>
            <a:r>
              <a:rPr sz="1100" i="1" spc="-70" dirty="0">
                <a:solidFill>
                  <a:srgbClr val="22373A"/>
                </a:solidFill>
                <a:latin typeface="Verdana"/>
                <a:cs typeface="Verdana"/>
              </a:rPr>
              <a:t>.</a:t>
            </a:r>
            <a:r>
              <a:rPr sz="1100" spc="-70" dirty="0">
                <a:solidFill>
                  <a:srgbClr val="22373A"/>
                </a:solidFill>
                <a:latin typeface="Tahoma"/>
                <a:cs typeface="Tahoma"/>
              </a:rPr>
              <a:t>1</a:t>
            </a:r>
            <a:r>
              <a:rPr sz="1100" spc="-15" dirty="0">
                <a:solidFill>
                  <a:srgbClr val="22373A"/>
                </a:solidFill>
                <a:latin typeface="Tahoma"/>
                <a:cs typeface="Tahoma"/>
              </a:rPr>
              <a:t> </a:t>
            </a:r>
            <a:r>
              <a:rPr sz="1100" spc="-10" dirty="0">
                <a:solidFill>
                  <a:srgbClr val="22373A"/>
                </a:solidFill>
                <a:latin typeface="Tahoma"/>
                <a:cs typeface="Tahoma"/>
              </a:rPr>
              <a:t>or</a:t>
            </a:r>
            <a:r>
              <a:rPr sz="1100" spc="-30" dirty="0">
                <a:solidFill>
                  <a:srgbClr val="22373A"/>
                </a:solidFill>
                <a:latin typeface="Tahoma"/>
                <a:cs typeface="Tahoma"/>
              </a:rPr>
              <a:t> </a:t>
            </a:r>
            <a:r>
              <a:rPr sz="1100" i="1" dirty="0">
                <a:solidFill>
                  <a:srgbClr val="22373A"/>
                </a:solidFill>
                <a:latin typeface="Arial"/>
                <a:cs typeface="Arial"/>
              </a:rPr>
              <a:t>p</a:t>
            </a:r>
            <a:r>
              <a:rPr sz="1100" i="1" spc="5" dirty="0">
                <a:solidFill>
                  <a:srgbClr val="22373A"/>
                </a:solidFill>
                <a:latin typeface="Arial"/>
                <a:cs typeface="Arial"/>
              </a:rPr>
              <a:t> </a:t>
            </a:r>
            <a:r>
              <a:rPr sz="1100" i="1" spc="-60" dirty="0">
                <a:solidFill>
                  <a:srgbClr val="22373A"/>
                </a:solidFill>
                <a:latin typeface="Verdana"/>
                <a:cs typeface="Verdana"/>
              </a:rPr>
              <a:t>&gt;</a:t>
            </a:r>
            <a:r>
              <a:rPr sz="1100" i="1" spc="-85" dirty="0">
                <a:solidFill>
                  <a:srgbClr val="22373A"/>
                </a:solidFill>
                <a:latin typeface="Verdana"/>
                <a:cs typeface="Verdana"/>
              </a:rPr>
              <a:t> </a:t>
            </a:r>
            <a:r>
              <a:rPr sz="1100" spc="-35" dirty="0">
                <a:solidFill>
                  <a:srgbClr val="22373A"/>
                </a:solidFill>
                <a:latin typeface="Tahoma"/>
                <a:cs typeface="Tahoma"/>
              </a:rPr>
              <a:t>0</a:t>
            </a:r>
            <a:r>
              <a:rPr sz="1100" i="1" spc="-35" dirty="0">
                <a:solidFill>
                  <a:srgbClr val="22373A"/>
                </a:solidFill>
                <a:latin typeface="Verdana"/>
                <a:cs typeface="Verdana"/>
              </a:rPr>
              <a:t>.</a:t>
            </a:r>
            <a:r>
              <a:rPr sz="1100" spc="-35" dirty="0">
                <a:solidFill>
                  <a:srgbClr val="22373A"/>
                </a:solidFill>
                <a:latin typeface="Tahoma"/>
                <a:cs typeface="Tahoma"/>
              </a:rPr>
              <a:t>9.</a:t>
            </a:r>
            <a:endParaRPr sz="1100" dirty="0">
              <a:latin typeface="Tahoma"/>
              <a:cs typeface="Tahoma"/>
            </a:endParaRPr>
          </a:p>
          <a:p>
            <a:pPr marL="295910" marR="73025" indent="-177165">
              <a:lnSpc>
                <a:spcPct val="118000"/>
              </a:lnSpc>
              <a:buChar char="•"/>
              <a:tabLst>
                <a:tab pos="296545" algn="l"/>
              </a:tabLst>
            </a:pPr>
            <a:r>
              <a:rPr sz="1100" dirty="0">
                <a:solidFill>
                  <a:srgbClr val="22373A"/>
                </a:solidFill>
                <a:latin typeface="Tahoma"/>
                <a:cs typeface="Tahoma"/>
              </a:rPr>
              <a:t>But</a:t>
            </a:r>
            <a:r>
              <a:rPr sz="1100" spc="-80" dirty="0">
                <a:solidFill>
                  <a:srgbClr val="22373A"/>
                </a:solidFill>
                <a:latin typeface="Tahoma"/>
                <a:cs typeface="Tahoma"/>
              </a:rPr>
              <a:t> </a:t>
            </a:r>
            <a:r>
              <a:rPr sz="1100" spc="-120" dirty="0">
                <a:solidFill>
                  <a:srgbClr val="22373A"/>
                </a:solidFill>
                <a:latin typeface="Tahoma"/>
                <a:cs typeface="Tahoma"/>
              </a:rPr>
              <a:t>I</a:t>
            </a:r>
            <a:r>
              <a:rPr sz="1100" spc="20" dirty="0">
                <a:solidFill>
                  <a:srgbClr val="22373A"/>
                </a:solidFill>
                <a:latin typeface="Tahoma"/>
                <a:cs typeface="Tahoma"/>
              </a:rPr>
              <a:t> </a:t>
            </a:r>
            <a:r>
              <a:rPr sz="1100" spc="-20" dirty="0">
                <a:solidFill>
                  <a:srgbClr val="22373A"/>
                </a:solidFill>
                <a:latin typeface="Tahoma"/>
                <a:cs typeface="Tahoma"/>
              </a:rPr>
              <a:t>wouldn’t be </a:t>
            </a:r>
            <a:r>
              <a:rPr sz="1100" spc="-45" dirty="0">
                <a:solidFill>
                  <a:srgbClr val="22373A"/>
                </a:solidFill>
                <a:latin typeface="Tahoma"/>
                <a:cs typeface="Tahoma"/>
              </a:rPr>
              <a:t>shocked</a:t>
            </a:r>
            <a:r>
              <a:rPr sz="1100" spc="-20" dirty="0">
                <a:solidFill>
                  <a:srgbClr val="22373A"/>
                </a:solidFill>
                <a:latin typeface="Tahoma"/>
                <a:cs typeface="Tahoma"/>
              </a:rPr>
              <a:t> </a:t>
            </a:r>
            <a:r>
              <a:rPr sz="1100" dirty="0">
                <a:solidFill>
                  <a:srgbClr val="22373A"/>
                </a:solidFill>
                <a:latin typeface="Tahoma"/>
                <a:cs typeface="Tahoma"/>
              </a:rPr>
              <a:t>if</a:t>
            </a:r>
            <a:r>
              <a:rPr sz="1100" spc="-15" dirty="0">
                <a:solidFill>
                  <a:srgbClr val="22373A"/>
                </a:solidFill>
                <a:latin typeface="Tahoma"/>
                <a:cs typeface="Tahoma"/>
              </a:rPr>
              <a:t> </a:t>
            </a:r>
            <a:r>
              <a:rPr sz="1100" spc="-20" dirty="0">
                <a:solidFill>
                  <a:srgbClr val="22373A"/>
                </a:solidFill>
                <a:latin typeface="Tahoma"/>
                <a:cs typeface="Tahoma"/>
              </a:rPr>
              <a:t>our</a:t>
            </a:r>
            <a:r>
              <a:rPr sz="1100" spc="-25" dirty="0">
                <a:solidFill>
                  <a:srgbClr val="22373A"/>
                </a:solidFill>
                <a:latin typeface="Tahoma"/>
                <a:cs typeface="Tahoma"/>
              </a:rPr>
              <a:t> </a:t>
            </a:r>
            <a:r>
              <a:rPr sz="1100" spc="-20" dirty="0">
                <a:solidFill>
                  <a:srgbClr val="22373A"/>
                </a:solidFill>
                <a:latin typeface="Tahoma"/>
                <a:cs typeface="Tahoma"/>
              </a:rPr>
              <a:t>table </a:t>
            </a:r>
            <a:r>
              <a:rPr sz="1100" spc="-30" dirty="0">
                <a:solidFill>
                  <a:srgbClr val="22373A"/>
                </a:solidFill>
                <a:latin typeface="Tahoma"/>
                <a:cs typeface="Tahoma"/>
              </a:rPr>
              <a:t>tennis</a:t>
            </a:r>
            <a:r>
              <a:rPr sz="1100" spc="-25" dirty="0">
                <a:solidFill>
                  <a:srgbClr val="22373A"/>
                </a:solidFill>
                <a:latin typeface="Tahoma"/>
                <a:cs typeface="Tahoma"/>
              </a:rPr>
              <a:t> </a:t>
            </a:r>
            <a:r>
              <a:rPr sz="1100" spc="-30" dirty="0">
                <a:solidFill>
                  <a:srgbClr val="22373A"/>
                </a:solidFill>
                <a:latin typeface="Tahoma"/>
                <a:cs typeface="Tahoma"/>
              </a:rPr>
              <a:t>team</a:t>
            </a:r>
            <a:r>
              <a:rPr sz="1100" spc="-20" dirty="0">
                <a:solidFill>
                  <a:srgbClr val="22373A"/>
                </a:solidFill>
                <a:latin typeface="Tahoma"/>
                <a:cs typeface="Tahoma"/>
              </a:rPr>
              <a:t> </a:t>
            </a:r>
            <a:r>
              <a:rPr sz="1100" spc="-80" dirty="0">
                <a:solidFill>
                  <a:srgbClr val="22373A"/>
                </a:solidFill>
                <a:latin typeface="Tahoma"/>
                <a:cs typeface="Tahoma"/>
              </a:rPr>
              <a:t>was</a:t>
            </a:r>
            <a:r>
              <a:rPr sz="1100" spc="-5" dirty="0">
                <a:solidFill>
                  <a:srgbClr val="22373A"/>
                </a:solidFill>
                <a:latin typeface="Tahoma"/>
                <a:cs typeface="Tahoma"/>
              </a:rPr>
              <a:t> </a:t>
            </a:r>
            <a:r>
              <a:rPr sz="1100" spc="-20" dirty="0">
                <a:solidFill>
                  <a:srgbClr val="22373A"/>
                </a:solidFill>
                <a:latin typeface="Tahoma"/>
                <a:cs typeface="Tahoma"/>
              </a:rPr>
              <a:t>really </a:t>
            </a:r>
            <a:r>
              <a:rPr sz="1100" spc="-25" dirty="0">
                <a:solidFill>
                  <a:srgbClr val="22373A"/>
                </a:solidFill>
                <a:latin typeface="Tahoma"/>
                <a:cs typeface="Tahoma"/>
              </a:rPr>
              <a:t>good</a:t>
            </a:r>
            <a:r>
              <a:rPr sz="1100" spc="-20" dirty="0">
                <a:solidFill>
                  <a:srgbClr val="22373A"/>
                </a:solidFill>
                <a:latin typeface="Tahoma"/>
                <a:cs typeface="Tahoma"/>
              </a:rPr>
              <a:t> </a:t>
            </a:r>
            <a:r>
              <a:rPr sz="1100" dirty="0">
                <a:solidFill>
                  <a:srgbClr val="22373A"/>
                </a:solidFill>
                <a:latin typeface="Tahoma"/>
                <a:cs typeface="Tahoma"/>
              </a:rPr>
              <a:t>(</a:t>
            </a:r>
            <a:r>
              <a:rPr sz="1100" i="1" dirty="0">
                <a:solidFill>
                  <a:srgbClr val="22373A"/>
                </a:solidFill>
                <a:latin typeface="Arial"/>
                <a:cs typeface="Arial"/>
              </a:rPr>
              <a:t>p</a:t>
            </a:r>
            <a:r>
              <a:rPr sz="1100" i="1" spc="10" dirty="0">
                <a:solidFill>
                  <a:srgbClr val="22373A"/>
                </a:solidFill>
                <a:latin typeface="Arial"/>
                <a:cs typeface="Arial"/>
              </a:rPr>
              <a:t> </a:t>
            </a:r>
            <a:r>
              <a:rPr sz="1100" dirty="0">
                <a:solidFill>
                  <a:srgbClr val="22373A"/>
                </a:solidFill>
                <a:latin typeface="Tahoma"/>
                <a:cs typeface="Tahoma"/>
              </a:rPr>
              <a:t>=</a:t>
            </a:r>
            <a:r>
              <a:rPr sz="1100" spc="-70" dirty="0">
                <a:solidFill>
                  <a:srgbClr val="22373A"/>
                </a:solidFill>
                <a:latin typeface="Tahoma"/>
                <a:cs typeface="Tahoma"/>
              </a:rPr>
              <a:t> </a:t>
            </a:r>
            <a:r>
              <a:rPr sz="1100" spc="-50" dirty="0">
                <a:solidFill>
                  <a:srgbClr val="22373A"/>
                </a:solidFill>
                <a:latin typeface="Tahoma"/>
                <a:cs typeface="Tahoma"/>
              </a:rPr>
              <a:t>0</a:t>
            </a:r>
            <a:r>
              <a:rPr sz="1100" i="1" spc="-50" dirty="0">
                <a:solidFill>
                  <a:srgbClr val="22373A"/>
                </a:solidFill>
                <a:latin typeface="Verdana"/>
                <a:cs typeface="Verdana"/>
              </a:rPr>
              <a:t>.</a:t>
            </a:r>
            <a:r>
              <a:rPr sz="1100" spc="-50" dirty="0">
                <a:solidFill>
                  <a:srgbClr val="22373A"/>
                </a:solidFill>
                <a:latin typeface="Tahoma"/>
                <a:cs typeface="Tahoma"/>
              </a:rPr>
              <a:t>9)</a:t>
            </a:r>
            <a:r>
              <a:rPr sz="1100" spc="-20" dirty="0">
                <a:solidFill>
                  <a:srgbClr val="22373A"/>
                </a:solidFill>
                <a:latin typeface="Tahoma"/>
                <a:cs typeface="Tahoma"/>
              </a:rPr>
              <a:t> </a:t>
            </a:r>
            <a:r>
              <a:rPr sz="1100" spc="-10" dirty="0">
                <a:solidFill>
                  <a:srgbClr val="22373A"/>
                </a:solidFill>
                <a:latin typeface="Tahoma"/>
                <a:cs typeface="Tahoma"/>
              </a:rPr>
              <a:t>or</a:t>
            </a:r>
            <a:r>
              <a:rPr sz="1100" spc="-20" dirty="0">
                <a:solidFill>
                  <a:srgbClr val="22373A"/>
                </a:solidFill>
                <a:latin typeface="Tahoma"/>
                <a:cs typeface="Tahoma"/>
              </a:rPr>
              <a:t> </a:t>
            </a:r>
            <a:r>
              <a:rPr sz="1100" spc="-30" dirty="0">
                <a:solidFill>
                  <a:srgbClr val="22373A"/>
                </a:solidFill>
                <a:latin typeface="Tahoma"/>
                <a:cs typeface="Tahoma"/>
              </a:rPr>
              <a:t>really</a:t>
            </a:r>
            <a:r>
              <a:rPr sz="1100" spc="-20" dirty="0">
                <a:solidFill>
                  <a:srgbClr val="22373A"/>
                </a:solidFill>
                <a:latin typeface="Tahoma"/>
                <a:cs typeface="Tahoma"/>
              </a:rPr>
              <a:t> </a:t>
            </a:r>
            <a:r>
              <a:rPr sz="1100" spc="-35" dirty="0">
                <a:solidFill>
                  <a:srgbClr val="22373A"/>
                </a:solidFill>
                <a:latin typeface="Tahoma"/>
                <a:cs typeface="Tahoma"/>
              </a:rPr>
              <a:t>bad</a:t>
            </a:r>
            <a:r>
              <a:rPr sz="1100" spc="-15" dirty="0">
                <a:solidFill>
                  <a:srgbClr val="22373A"/>
                </a:solidFill>
                <a:latin typeface="Tahoma"/>
                <a:cs typeface="Tahoma"/>
              </a:rPr>
              <a:t> </a:t>
            </a:r>
            <a:r>
              <a:rPr sz="1100" dirty="0">
                <a:solidFill>
                  <a:srgbClr val="22373A"/>
                </a:solidFill>
                <a:latin typeface="Tahoma"/>
                <a:cs typeface="Tahoma"/>
              </a:rPr>
              <a:t>(</a:t>
            </a:r>
            <a:r>
              <a:rPr sz="1100" i="1" dirty="0">
                <a:solidFill>
                  <a:srgbClr val="22373A"/>
                </a:solidFill>
                <a:latin typeface="Arial"/>
                <a:cs typeface="Arial"/>
              </a:rPr>
              <a:t>p</a:t>
            </a:r>
            <a:r>
              <a:rPr sz="1100" i="1" spc="10" dirty="0">
                <a:solidFill>
                  <a:srgbClr val="22373A"/>
                </a:solidFill>
                <a:latin typeface="Arial"/>
                <a:cs typeface="Arial"/>
              </a:rPr>
              <a:t> </a:t>
            </a:r>
            <a:r>
              <a:rPr sz="1100" dirty="0">
                <a:solidFill>
                  <a:srgbClr val="22373A"/>
                </a:solidFill>
                <a:latin typeface="Tahoma"/>
                <a:cs typeface="Tahoma"/>
              </a:rPr>
              <a:t>=</a:t>
            </a:r>
            <a:r>
              <a:rPr sz="1100" spc="-75" dirty="0">
                <a:solidFill>
                  <a:srgbClr val="22373A"/>
                </a:solidFill>
                <a:latin typeface="Tahoma"/>
                <a:cs typeface="Tahoma"/>
              </a:rPr>
              <a:t> </a:t>
            </a:r>
            <a:r>
              <a:rPr sz="1100" spc="-10" dirty="0">
                <a:solidFill>
                  <a:srgbClr val="22373A"/>
                </a:solidFill>
                <a:latin typeface="Tahoma"/>
                <a:cs typeface="Tahoma"/>
              </a:rPr>
              <a:t>0</a:t>
            </a:r>
            <a:r>
              <a:rPr sz="1100" i="1" spc="-10" dirty="0">
                <a:solidFill>
                  <a:srgbClr val="22373A"/>
                </a:solidFill>
                <a:latin typeface="Verdana"/>
                <a:cs typeface="Verdana"/>
              </a:rPr>
              <a:t>.</a:t>
            </a:r>
            <a:r>
              <a:rPr sz="1100" spc="-10" dirty="0">
                <a:solidFill>
                  <a:srgbClr val="22373A"/>
                </a:solidFill>
                <a:latin typeface="Tahoma"/>
                <a:cs typeface="Tahoma"/>
              </a:rPr>
              <a:t>1).</a:t>
            </a:r>
            <a:endParaRPr sz="1100" dirty="0">
              <a:latin typeface="Tahoma"/>
              <a:cs typeface="Tahoma"/>
            </a:endParaRPr>
          </a:p>
          <a:p>
            <a:pPr marL="19050" marR="5080" indent="-6985">
              <a:lnSpc>
                <a:spcPct val="118000"/>
              </a:lnSpc>
              <a:spcBef>
                <a:spcPts val="680"/>
              </a:spcBef>
            </a:pPr>
            <a:r>
              <a:rPr sz="1100" spc="-20" dirty="0">
                <a:solidFill>
                  <a:srgbClr val="FF0000"/>
                </a:solidFill>
                <a:latin typeface="Tahoma"/>
                <a:cs typeface="Tahoma"/>
              </a:rPr>
              <a:t>We</a:t>
            </a:r>
            <a:r>
              <a:rPr sz="1100" spc="-40" dirty="0">
                <a:solidFill>
                  <a:srgbClr val="FF0000"/>
                </a:solidFill>
                <a:latin typeface="Tahoma"/>
                <a:cs typeface="Tahoma"/>
              </a:rPr>
              <a:t> </a:t>
            </a:r>
            <a:r>
              <a:rPr sz="1100" spc="-45" dirty="0">
                <a:solidFill>
                  <a:srgbClr val="FF0000"/>
                </a:solidFill>
                <a:latin typeface="Tahoma"/>
                <a:cs typeface="Tahoma"/>
              </a:rPr>
              <a:t>want</a:t>
            </a:r>
            <a:r>
              <a:rPr sz="1100" spc="-35" dirty="0">
                <a:solidFill>
                  <a:srgbClr val="FF0000"/>
                </a:solidFill>
                <a:latin typeface="Tahoma"/>
                <a:cs typeface="Tahoma"/>
              </a:rPr>
              <a:t> </a:t>
            </a:r>
            <a:r>
              <a:rPr sz="1100" dirty="0">
                <a:solidFill>
                  <a:srgbClr val="FF0000"/>
                </a:solidFill>
                <a:latin typeface="Tahoma"/>
                <a:cs typeface="Tahoma"/>
              </a:rPr>
              <a:t>to</a:t>
            </a:r>
            <a:r>
              <a:rPr sz="1100" spc="-35" dirty="0">
                <a:solidFill>
                  <a:srgbClr val="FF0000"/>
                </a:solidFill>
                <a:latin typeface="Tahoma"/>
                <a:cs typeface="Tahoma"/>
              </a:rPr>
              <a:t> </a:t>
            </a:r>
            <a:r>
              <a:rPr sz="1100" spc="-10" dirty="0">
                <a:solidFill>
                  <a:srgbClr val="FF0000"/>
                </a:solidFill>
                <a:latin typeface="Tahoma"/>
                <a:cs typeface="Tahoma"/>
              </a:rPr>
              <a:t>think</a:t>
            </a:r>
            <a:r>
              <a:rPr sz="1100" spc="-30" dirty="0">
                <a:solidFill>
                  <a:srgbClr val="FF0000"/>
                </a:solidFill>
                <a:latin typeface="Tahoma"/>
                <a:cs typeface="Tahoma"/>
              </a:rPr>
              <a:t> </a:t>
            </a:r>
            <a:r>
              <a:rPr sz="1100" spc="-25" dirty="0">
                <a:solidFill>
                  <a:srgbClr val="FF0000"/>
                </a:solidFill>
                <a:latin typeface="Tahoma"/>
                <a:cs typeface="Tahoma"/>
              </a:rPr>
              <a:t>about</a:t>
            </a:r>
            <a:r>
              <a:rPr sz="1100" spc="-35" dirty="0">
                <a:solidFill>
                  <a:srgbClr val="FF0000"/>
                </a:solidFill>
                <a:latin typeface="Tahoma"/>
                <a:cs typeface="Tahoma"/>
              </a:rPr>
              <a:t> </a:t>
            </a:r>
            <a:r>
              <a:rPr lang="en-GB" sz="1100" spc="-35" dirty="0">
                <a:solidFill>
                  <a:srgbClr val="FF0000"/>
                </a:solidFill>
                <a:latin typeface="Tahoma"/>
                <a:cs typeface="Tahoma"/>
              </a:rPr>
              <a:t>ALL </a:t>
            </a:r>
            <a:r>
              <a:rPr sz="1100" spc="-20" dirty="0">
                <a:solidFill>
                  <a:srgbClr val="FF0000"/>
                </a:solidFill>
                <a:latin typeface="Tahoma"/>
                <a:cs typeface="Tahoma"/>
              </a:rPr>
              <a:t>the</a:t>
            </a:r>
            <a:r>
              <a:rPr sz="1100" spc="-30" dirty="0">
                <a:solidFill>
                  <a:srgbClr val="FF0000"/>
                </a:solidFill>
                <a:latin typeface="Tahoma"/>
                <a:cs typeface="Tahoma"/>
              </a:rPr>
              <a:t> </a:t>
            </a:r>
            <a:r>
              <a:rPr sz="1100" spc="-45" dirty="0">
                <a:solidFill>
                  <a:srgbClr val="FF0000"/>
                </a:solidFill>
                <a:latin typeface="Tahoma"/>
                <a:cs typeface="Tahoma"/>
              </a:rPr>
              <a:t>possible</a:t>
            </a:r>
            <a:r>
              <a:rPr sz="1100" spc="-35" dirty="0">
                <a:solidFill>
                  <a:srgbClr val="FF0000"/>
                </a:solidFill>
                <a:latin typeface="Tahoma"/>
                <a:cs typeface="Tahoma"/>
              </a:rPr>
              <a:t> </a:t>
            </a:r>
            <a:r>
              <a:rPr sz="1100" spc="-50" dirty="0">
                <a:solidFill>
                  <a:srgbClr val="FF0000"/>
                </a:solidFill>
                <a:latin typeface="Tahoma"/>
                <a:cs typeface="Tahoma"/>
              </a:rPr>
              <a:t>values,</a:t>
            </a:r>
            <a:r>
              <a:rPr sz="1100" spc="-30" dirty="0">
                <a:solidFill>
                  <a:srgbClr val="FF0000"/>
                </a:solidFill>
                <a:latin typeface="Tahoma"/>
                <a:cs typeface="Tahoma"/>
              </a:rPr>
              <a:t> </a:t>
            </a:r>
            <a:r>
              <a:rPr sz="1100" spc="-45" dirty="0">
                <a:solidFill>
                  <a:srgbClr val="FF0000"/>
                </a:solidFill>
                <a:latin typeface="Tahoma"/>
                <a:cs typeface="Tahoma"/>
              </a:rPr>
              <a:t>and</a:t>
            </a:r>
            <a:r>
              <a:rPr sz="1100" spc="-30" dirty="0">
                <a:solidFill>
                  <a:srgbClr val="FF0000"/>
                </a:solidFill>
                <a:latin typeface="Tahoma"/>
                <a:cs typeface="Tahoma"/>
              </a:rPr>
              <a:t> </a:t>
            </a:r>
            <a:r>
              <a:rPr sz="1100" spc="-60" dirty="0">
                <a:solidFill>
                  <a:srgbClr val="FF0000"/>
                </a:solidFill>
                <a:latin typeface="Tahoma"/>
                <a:cs typeface="Tahoma"/>
              </a:rPr>
              <a:t>decide</a:t>
            </a:r>
            <a:r>
              <a:rPr sz="1100" spc="-30" dirty="0">
                <a:solidFill>
                  <a:srgbClr val="FF0000"/>
                </a:solidFill>
                <a:latin typeface="Tahoma"/>
                <a:cs typeface="Tahoma"/>
              </a:rPr>
              <a:t> </a:t>
            </a:r>
            <a:r>
              <a:rPr sz="1100" spc="-45" dirty="0">
                <a:solidFill>
                  <a:srgbClr val="FF0000"/>
                </a:solidFill>
                <a:latin typeface="Tahoma"/>
                <a:cs typeface="Tahoma"/>
              </a:rPr>
              <a:t>which</a:t>
            </a:r>
            <a:r>
              <a:rPr sz="1100" spc="-30" dirty="0">
                <a:solidFill>
                  <a:srgbClr val="FF0000"/>
                </a:solidFill>
                <a:latin typeface="Tahoma"/>
                <a:cs typeface="Tahoma"/>
              </a:rPr>
              <a:t> </a:t>
            </a:r>
            <a:r>
              <a:rPr sz="1100" spc="-35" dirty="0">
                <a:solidFill>
                  <a:srgbClr val="FF0000"/>
                </a:solidFill>
                <a:latin typeface="Tahoma"/>
                <a:cs typeface="Tahoma"/>
              </a:rPr>
              <a:t>seem </a:t>
            </a:r>
            <a:r>
              <a:rPr sz="1100" spc="-40" dirty="0">
                <a:solidFill>
                  <a:srgbClr val="FF0000"/>
                </a:solidFill>
                <a:latin typeface="Tahoma"/>
                <a:cs typeface="Tahoma"/>
              </a:rPr>
              <a:t>plausible, and</a:t>
            </a:r>
            <a:r>
              <a:rPr sz="1100" spc="-15" dirty="0">
                <a:solidFill>
                  <a:srgbClr val="FF0000"/>
                </a:solidFill>
                <a:latin typeface="Tahoma"/>
                <a:cs typeface="Tahoma"/>
              </a:rPr>
              <a:t> </a:t>
            </a:r>
            <a:r>
              <a:rPr sz="1100" spc="-25" dirty="0">
                <a:solidFill>
                  <a:srgbClr val="FF0000"/>
                </a:solidFill>
                <a:latin typeface="Tahoma"/>
                <a:cs typeface="Tahoma"/>
              </a:rPr>
              <a:t>which </a:t>
            </a:r>
            <a:r>
              <a:rPr sz="1100" spc="-80" dirty="0">
                <a:solidFill>
                  <a:srgbClr val="FF0000"/>
                </a:solidFill>
                <a:latin typeface="Tahoma"/>
                <a:cs typeface="Tahoma"/>
              </a:rPr>
              <a:t>seem</a:t>
            </a:r>
            <a:r>
              <a:rPr sz="1100" spc="-5" dirty="0">
                <a:solidFill>
                  <a:srgbClr val="FF0000"/>
                </a:solidFill>
                <a:latin typeface="Tahoma"/>
                <a:cs typeface="Tahoma"/>
              </a:rPr>
              <a:t> </a:t>
            </a:r>
            <a:r>
              <a:rPr sz="1100" spc="-10" dirty="0">
                <a:solidFill>
                  <a:srgbClr val="FF0000"/>
                </a:solidFill>
                <a:latin typeface="Tahoma"/>
                <a:cs typeface="Tahoma"/>
              </a:rPr>
              <a:t>surprising.</a:t>
            </a:r>
            <a:endParaRPr sz="1100" dirty="0">
              <a:solidFill>
                <a:srgbClr val="FF0000"/>
              </a:solidFill>
              <a:latin typeface="Tahoma"/>
              <a:cs typeface="Tahoma"/>
            </a:endParaRPr>
          </a:p>
        </p:txBody>
      </p:sp>
    </p:spTree>
  </p:cSld>
  <p:clrMapOvr>
    <a:masterClrMapping/>
  </p:clrMapOvr>
  <p:transition>
    <p:cut/>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617220" cy="207645"/>
          </a:xfrm>
          <a:prstGeom prst="rect">
            <a:avLst/>
          </a:prstGeom>
        </p:spPr>
        <p:txBody>
          <a:bodyPr vert="horz" wrap="square" lIns="0" tIns="12065" rIns="0" bIns="0" rtlCol="0">
            <a:spAutoFit/>
          </a:bodyPr>
          <a:lstStyle/>
          <a:p>
            <a:pPr marL="12700">
              <a:lnSpc>
                <a:spcPct val="100000"/>
              </a:lnSpc>
              <a:spcBef>
                <a:spcPts val="95"/>
              </a:spcBef>
            </a:pPr>
            <a:r>
              <a:rPr dirty="0"/>
              <a:t>My</a:t>
            </a:r>
            <a:r>
              <a:rPr spc="180" dirty="0"/>
              <a:t> </a:t>
            </a:r>
            <a:r>
              <a:rPr spc="-50" dirty="0"/>
              <a:t>prior</a:t>
            </a:r>
          </a:p>
        </p:txBody>
      </p:sp>
      <p:sp>
        <p:nvSpPr>
          <p:cNvPr id="3" name="object 3"/>
          <p:cNvSpPr/>
          <p:nvPr/>
        </p:nvSpPr>
        <p:spPr>
          <a:xfrm>
            <a:off x="322046" y="911428"/>
            <a:ext cx="3964304" cy="367030"/>
          </a:xfrm>
          <a:custGeom>
            <a:avLst/>
            <a:gdLst/>
            <a:ahLst/>
            <a:cxnLst/>
            <a:rect l="l" t="t" r="r" b="b"/>
            <a:pathLst>
              <a:path w="3964304" h="367030">
                <a:moveTo>
                  <a:pt x="3963911" y="0"/>
                </a:moveTo>
                <a:lnTo>
                  <a:pt x="0" y="0"/>
                </a:lnTo>
                <a:lnTo>
                  <a:pt x="0" y="366496"/>
                </a:lnTo>
                <a:lnTo>
                  <a:pt x="3963911" y="366496"/>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2595" y="584538"/>
            <a:ext cx="4015740" cy="665480"/>
          </a:xfrm>
          <a:prstGeom prst="rect">
            <a:avLst/>
          </a:prstGeom>
        </p:spPr>
        <p:txBody>
          <a:bodyPr vert="horz" wrap="square" lIns="0" tIns="88265" rIns="0" bIns="0" rtlCol="0">
            <a:spAutoFit/>
          </a:bodyPr>
          <a:lstStyle/>
          <a:p>
            <a:pPr marL="12700">
              <a:lnSpc>
                <a:spcPct val="100000"/>
              </a:lnSpc>
              <a:spcBef>
                <a:spcPts val="695"/>
              </a:spcBef>
            </a:pPr>
            <a:r>
              <a:rPr sz="1100" spc="-25" dirty="0">
                <a:solidFill>
                  <a:srgbClr val="22373A"/>
                </a:solidFill>
                <a:latin typeface="Tahoma"/>
                <a:cs typeface="Tahoma"/>
              </a:rPr>
              <a:t>Taking</a:t>
            </a:r>
            <a:r>
              <a:rPr sz="1100" spc="-50" dirty="0">
                <a:solidFill>
                  <a:srgbClr val="22373A"/>
                </a:solidFill>
                <a:latin typeface="Tahoma"/>
                <a:cs typeface="Tahoma"/>
              </a:rPr>
              <a:t> </a:t>
            </a:r>
            <a:r>
              <a:rPr sz="1100" dirty="0">
                <a:solidFill>
                  <a:srgbClr val="22373A"/>
                </a:solidFill>
                <a:latin typeface="Tahoma"/>
                <a:cs typeface="Tahoma"/>
              </a:rPr>
              <a:t>a</a:t>
            </a:r>
            <a:r>
              <a:rPr sz="1100" spc="-10" dirty="0">
                <a:solidFill>
                  <a:srgbClr val="22373A"/>
                </a:solidFill>
                <a:latin typeface="Tahoma"/>
                <a:cs typeface="Tahoma"/>
              </a:rPr>
              <a:t> </a:t>
            </a:r>
            <a:r>
              <a:rPr sz="1100" spc="-40" dirty="0">
                <a:solidFill>
                  <a:srgbClr val="22373A"/>
                </a:solidFill>
                <a:latin typeface="Tahoma"/>
                <a:cs typeface="Tahoma"/>
              </a:rPr>
              <a:t>normal</a:t>
            </a:r>
            <a:r>
              <a:rPr sz="1100" spc="-5" dirty="0">
                <a:solidFill>
                  <a:srgbClr val="22373A"/>
                </a:solidFill>
                <a:latin typeface="Tahoma"/>
                <a:cs typeface="Tahoma"/>
              </a:rPr>
              <a:t> </a:t>
            </a:r>
            <a:r>
              <a:rPr sz="1100" spc="-25" dirty="0">
                <a:solidFill>
                  <a:srgbClr val="22373A"/>
                </a:solidFill>
                <a:latin typeface="Tahoma"/>
                <a:cs typeface="Tahoma"/>
              </a:rPr>
              <a:t>distribution</a:t>
            </a:r>
            <a:r>
              <a:rPr sz="1100" spc="-5" dirty="0">
                <a:solidFill>
                  <a:srgbClr val="22373A"/>
                </a:solidFill>
                <a:latin typeface="Tahoma"/>
                <a:cs typeface="Tahoma"/>
              </a:rPr>
              <a:t> </a:t>
            </a:r>
            <a:r>
              <a:rPr sz="1100" spc="-40" dirty="0">
                <a:solidFill>
                  <a:srgbClr val="22373A"/>
                </a:solidFill>
                <a:latin typeface="Tahoma"/>
                <a:cs typeface="Tahoma"/>
              </a:rPr>
              <a:t>and</a:t>
            </a:r>
            <a:r>
              <a:rPr sz="1100" spc="-5" dirty="0">
                <a:solidFill>
                  <a:srgbClr val="22373A"/>
                </a:solidFill>
                <a:latin typeface="Tahoma"/>
                <a:cs typeface="Tahoma"/>
              </a:rPr>
              <a:t> </a:t>
            </a:r>
            <a:r>
              <a:rPr sz="1100" spc="-25" dirty="0">
                <a:solidFill>
                  <a:srgbClr val="22373A"/>
                </a:solidFill>
                <a:latin typeface="Tahoma"/>
                <a:cs typeface="Tahoma"/>
              </a:rPr>
              <a:t>setting</a:t>
            </a:r>
            <a:r>
              <a:rPr sz="1100" spc="-5" dirty="0">
                <a:solidFill>
                  <a:srgbClr val="22373A"/>
                </a:solidFill>
                <a:latin typeface="Tahoma"/>
                <a:cs typeface="Tahoma"/>
              </a:rPr>
              <a:t> </a:t>
            </a:r>
            <a:r>
              <a:rPr sz="1100" i="1" spc="-55" dirty="0">
                <a:solidFill>
                  <a:srgbClr val="22373A"/>
                </a:solidFill>
                <a:latin typeface="Verdana"/>
                <a:cs typeface="Verdana"/>
              </a:rPr>
              <a:t>µ</a:t>
            </a:r>
            <a:r>
              <a:rPr sz="1100" i="1" spc="-85" dirty="0">
                <a:solidFill>
                  <a:srgbClr val="22373A"/>
                </a:solidFill>
                <a:latin typeface="Verdana"/>
                <a:cs typeface="Verdana"/>
              </a:rPr>
              <a:t> </a:t>
            </a:r>
            <a:r>
              <a:rPr sz="1100" dirty="0">
                <a:solidFill>
                  <a:srgbClr val="22373A"/>
                </a:solidFill>
                <a:latin typeface="Tahoma"/>
                <a:cs typeface="Tahoma"/>
              </a:rPr>
              <a:t>=</a:t>
            </a:r>
            <a:r>
              <a:rPr sz="1100" spc="-60" dirty="0">
                <a:solidFill>
                  <a:srgbClr val="22373A"/>
                </a:solidFill>
                <a:latin typeface="Tahoma"/>
                <a:cs typeface="Tahoma"/>
              </a:rPr>
              <a:t> </a:t>
            </a:r>
            <a:r>
              <a:rPr sz="1100" spc="-70" dirty="0">
                <a:solidFill>
                  <a:srgbClr val="22373A"/>
                </a:solidFill>
                <a:latin typeface="Tahoma"/>
                <a:cs typeface="Tahoma"/>
              </a:rPr>
              <a:t>0</a:t>
            </a:r>
            <a:r>
              <a:rPr sz="1100" i="1" spc="-70" dirty="0">
                <a:solidFill>
                  <a:srgbClr val="22373A"/>
                </a:solidFill>
                <a:latin typeface="Verdana"/>
                <a:cs typeface="Verdana"/>
              </a:rPr>
              <a:t>.</a:t>
            </a:r>
            <a:r>
              <a:rPr sz="1100" spc="-70" dirty="0">
                <a:solidFill>
                  <a:srgbClr val="22373A"/>
                </a:solidFill>
                <a:latin typeface="Tahoma"/>
                <a:cs typeface="Tahoma"/>
              </a:rPr>
              <a:t>5</a:t>
            </a:r>
            <a:r>
              <a:rPr sz="1100" spc="-10" dirty="0">
                <a:solidFill>
                  <a:srgbClr val="22373A"/>
                </a:solidFill>
                <a:latin typeface="Tahoma"/>
                <a:cs typeface="Tahoma"/>
              </a:rPr>
              <a:t> </a:t>
            </a:r>
            <a:r>
              <a:rPr sz="1100" spc="-40" dirty="0">
                <a:solidFill>
                  <a:srgbClr val="22373A"/>
                </a:solidFill>
                <a:latin typeface="Tahoma"/>
                <a:cs typeface="Tahoma"/>
              </a:rPr>
              <a:t>and</a:t>
            </a:r>
            <a:r>
              <a:rPr sz="1100" dirty="0">
                <a:solidFill>
                  <a:srgbClr val="22373A"/>
                </a:solidFill>
                <a:latin typeface="Tahoma"/>
                <a:cs typeface="Tahoma"/>
              </a:rPr>
              <a:t> </a:t>
            </a:r>
            <a:r>
              <a:rPr sz="1100" i="1" spc="-85" dirty="0">
                <a:solidFill>
                  <a:srgbClr val="22373A"/>
                </a:solidFill>
                <a:latin typeface="Verdana"/>
                <a:cs typeface="Verdana"/>
              </a:rPr>
              <a:t>σ</a:t>
            </a:r>
            <a:r>
              <a:rPr sz="1100" i="1" spc="-45" dirty="0">
                <a:solidFill>
                  <a:srgbClr val="22373A"/>
                </a:solidFill>
                <a:latin typeface="Verdana"/>
                <a:cs typeface="Verdana"/>
              </a:rPr>
              <a:t> </a:t>
            </a:r>
            <a:r>
              <a:rPr sz="1100" dirty="0">
                <a:solidFill>
                  <a:srgbClr val="22373A"/>
                </a:solidFill>
                <a:latin typeface="Tahoma"/>
                <a:cs typeface="Tahoma"/>
              </a:rPr>
              <a:t>=</a:t>
            </a:r>
            <a:r>
              <a:rPr sz="1100" spc="-65" dirty="0">
                <a:solidFill>
                  <a:srgbClr val="22373A"/>
                </a:solidFill>
                <a:latin typeface="Tahoma"/>
                <a:cs typeface="Tahoma"/>
              </a:rPr>
              <a:t> </a:t>
            </a:r>
            <a:r>
              <a:rPr sz="1100" spc="-20" dirty="0">
                <a:solidFill>
                  <a:srgbClr val="22373A"/>
                </a:solidFill>
                <a:latin typeface="Tahoma"/>
                <a:cs typeface="Tahoma"/>
              </a:rPr>
              <a:t>0</a:t>
            </a:r>
            <a:r>
              <a:rPr sz="1100" i="1" spc="-20" dirty="0">
                <a:solidFill>
                  <a:srgbClr val="22373A"/>
                </a:solidFill>
                <a:latin typeface="Verdana"/>
                <a:cs typeface="Verdana"/>
              </a:rPr>
              <a:t>.</a:t>
            </a:r>
            <a:r>
              <a:rPr sz="1100" spc="-20" dirty="0">
                <a:solidFill>
                  <a:srgbClr val="22373A"/>
                </a:solidFill>
                <a:latin typeface="Tahoma"/>
                <a:cs typeface="Tahoma"/>
              </a:rPr>
              <a:t>1:</a:t>
            </a:r>
            <a:endParaRPr sz="1100">
              <a:latin typeface="Tahoma"/>
              <a:cs typeface="Tahoma"/>
            </a:endParaRPr>
          </a:p>
          <a:p>
            <a:pPr marL="149860" marR="5080" indent="-133350">
              <a:lnSpc>
                <a:spcPct val="114599"/>
              </a:lnSpc>
              <a:spcBef>
                <a:spcPts val="375"/>
              </a:spcBef>
            </a:pPr>
            <a:r>
              <a:rPr sz="1000" spc="90" dirty="0">
                <a:latin typeface="Palatino Linotype"/>
                <a:cs typeface="Palatino Linotype"/>
              </a:rPr>
              <a:t>tibble</a:t>
            </a:r>
            <a:r>
              <a:rPr sz="1000" spc="90" dirty="0">
                <a:solidFill>
                  <a:srgbClr val="22373A"/>
                </a:solidFill>
                <a:latin typeface="Palatino Linotype"/>
                <a:cs typeface="Palatino Linotype"/>
              </a:rPr>
              <a:t>(</a:t>
            </a:r>
            <a:r>
              <a:rPr sz="1000" spc="90" dirty="0">
                <a:solidFill>
                  <a:srgbClr val="C4A000"/>
                </a:solidFill>
                <a:latin typeface="Palatino Linotype"/>
                <a:cs typeface="Palatino Linotype"/>
              </a:rPr>
              <a:t>p</a:t>
            </a:r>
            <a:r>
              <a:rPr sz="1000" spc="275"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275" dirty="0">
                <a:solidFill>
                  <a:srgbClr val="C4A000"/>
                </a:solidFill>
                <a:latin typeface="Palatino Linotype"/>
                <a:cs typeface="Palatino Linotype"/>
              </a:rPr>
              <a:t> </a:t>
            </a:r>
            <a:r>
              <a:rPr sz="1000" spc="95" dirty="0">
                <a:latin typeface="Palatino Linotype"/>
                <a:cs typeface="Palatino Linotype"/>
              </a:rPr>
              <a:t>seq</a:t>
            </a:r>
            <a:r>
              <a:rPr sz="1000" spc="95" dirty="0">
                <a:solidFill>
                  <a:srgbClr val="22373A"/>
                </a:solidFill>
                <a:latin typeface="Palatino Linotype"/>
                <a:cs typeface="Palatino Linotype"/>
              </a:rPr>
              <a:t>(</a:t>
            </a:r>
            <a:r>
              <a:rPr sz="1000" spc="95" dirty="0">
                <a:solidFill>
                  <a:srgbClr val="0000CE"/>
                </a:solidFill>
                <a:latin typeface="Palatino Linotype"/>
                <a:cs typeface="Palatino Linotype"/>
              </a:rPr>
              <a:t>0</a:t>
            </a:r>
            <a:r>
              <a:rPr sz="1000" spc="95" dirty="0">
                <a:solidFill>
                  <a:srgbClr val="22373A"/>
                </a:solidFill>
                <a:latin typeface="Palatino Linotype"/>
                <a:cs typeface="Palatino Linotype"/>
              </a:rPr>
              <a:t>,</a:t>
            </a:r>
            <a:r>
              <a:rPr sz="1000" spc="280" dirty="0">
                <a:solidFill>
                  <a:srgbClr val="22373A"/>
                </a:solidFill>
                <a:latin typeface="Palatino Linotype"/>
                <a:cs typeface="Palatino Linotype"/>
              </a:rPr>
              <a:t> </a:t>
            </a:r>
            <a:r>
              <a:rPr sz="1000" spc="145" dirty="0">
                <a:solidFill>
                  <a:srgbClr val="0000CE"/>
                </a:solidFill>
                <a:latin typeface="Palatino Linotype"/>
                <a:cs typeface="Palatino Linotype"/>
              </a:rPr>
              <a:t>1</a:t>
            </a:r>
            <a:r>
              <a:rPr sz="1000" spc="145" dirty="0">
                <a:solidFill>
                  <a:srgbClr val="22373A"/>
                </a:solidFill>
                <a:latin typeface="Palatino Linotype"/>
                <a:cs typeface="Palatino Linotype"/>
              </a:rPr>
              <a:t>,</a:t>
            </a:r>
            <a:r>
              <a:rPr sz="1000" spc="275" dirty="0">
                <a:solidFill>
                  <a:srgbClr val="22373A"/>
                </a:solidFill>
                <a:latin typeface="Palatino Linotype"/>
                <a:cs typeface="Palatino Linotype"/>
              </a:rPr>
              <a:t> </a:t>
            </a:r>
            <a:r>
              <a:rPr sz="1000" spc="130" dirty="0">
                <a:solidFill>
                  <a:srgbClr val="0000CE"/>
                </a:solidFill>
                <a:latin typeface="Palatino Linotype"/>
                <a:cs typeface="Palatino Linotype"/>
              </a:rPr>
              <a:t>0.01</a:t>
            </a:r>
            <a:r>
              <a:rPr sz="1000" spc="130" dirty="0">
                <a:solidFill>
                  <a:srgbClr val="22373A"/>
                </a:solidFill>
                <a:latin typeface="Palatino Linotype"/>
                <a:cs typeface="Palatino Linotype"/>
              </a:rPr>
              <a:t>),</a:t>
            </a:r>
            <a:r>
              <a:rPr sz="1000" spc="280" dirty="0">
                <a:solidFill>
                  <a:srgbClr val="22373A"/>
                </a:solidFill>
                <a:latin typeface="Palatino Linotype"/>
                <a:cs typeface="Palatino Linotype"/>
              </a:rPr>
              <a:t> </a:t>
            </a:r>
            <a:r>
              <a:rPr sz="1000" spc="75" dirty="0">
                <a:solidFill>
                  <a:srgbClr val="C4A000"/>
                </a:solidFill>
                <a:latin typeface="Palatino Linotype"/>
                <a:cs typeface="Palatino Linotype"/>
              </a:rPr>
              <a:t>prior</a:t>
            </a:r>
            <a:r>
              <a:rPr sz="1000" spc="275"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275" dirty="0">
                <a:solidFill>
                  <a:srgbClr val="C4A000"/>
                </a:solidFill>
                <a:latin typeface="Palatino Linotype"/>
                <a:cs typeface="Palatino Linotype"/>
              </a:rPr>
              <a:t> </a:t>
            </a:r>
            <a:r>
              <a:rPr sz="1000" dirty="0">
                <a:latin typeface="Palatino Linotype"/>
                <a:cs typeface="Palatino Linotype"/>
              </a:rPr>
              <a:t>dnorm</a:t>
            </a:r>
            <a:r>
              <a:rPr sz="1000" dirty="0">
                <a:solidFill>
                  <a:srgbClr val="22373A"/>
                </a:solidFill>
                <a:latin typeface="Palatino Linotype"/>
                <a:cs typeface="Palatino Linotype"/>
              </a:rPr>
              <a:t>(p,</a:t>
            </a:r>
            <a:r>
              <a:rPr sz="1000" spc="280" dirty="0">
                <a:solidFill>
                  <a:srgbClr val="22373A"/>
                </a:solidFill>
                <a:latin typeface="Palatino Linotype"/>
                <a:cs typeface="Palatino Linotype"/>
              </a:rPr>
              <a:t> </a:t>
            </a:r>
            <a:r>
              <a:rPr sz="1000" spc="100" dirty="0">
                <a:solidFill>
                  <a:srgbClr val="0000CE"/>
                </a:solidFill>
                <a:latin typeface="Palatino Linotype"/>
                <a:cs typeface="Palatino Linotype"/>
              </a:rPr>
              <a:t>0.5</a:t>
            </a:r>
            <a:r>
              <a:rPr sz="1000" spc="275" dirty="0">
                <a:solidFill>
                  <a:srgbClr val="0000CE"/>
                </a:solidFill>
                <a:latin typeface="Palatino Linotype"/>
                <a:cs typeface="Palatino Linotype"/>
              </a:rPr>
              <a:t> </a:t>
            </a:r>
            <a:r>
              <a:rPr sz="1000" spc="270" dirty="0">
                <a:solidFill>
                  <a:srgbClr val="22373A"/>
                </a:solidFill>
                <a:latin typeface="Palatino Linotype"/>
                <a:cs typeface="Palatino Linotype"/>
              </a:rPr>
              <a:t>,</a:t>
            </a:r>
            <a:r>
              <a:rPr sz="1000" spc="280" dirty="0">
                <a:solidFill>
                  <a:srgbClr val="22373A"/>
                </a:solidFill>
                <a:latin typeface="Palatino Linotype"/>
                <a:cs typeface="Palatino Linotype"/>
              </a:rPr>
              <a:t> </a:t>
            </a:r>
            <a:r>
              <a:rPr sz="1000" spc="135" dirty="0">
                <a:solidFill>
                  <a:srgbClr val="0000CE"/>
                </a:solidFill>
                <a:latin typeface="Palatino Linotype"/>
                <a:cs typeface="Palatino Linotype"/>
              </a:rPr>
              <a:t>0.1</a:t>
            </a:r>
            <a:r>
              <a:rPr sz="1000" spc="135" dirty="0">
                <a:solidFill>
                  <a:srgbClr val="22373A"/>
                </a:solidFill>
                <a:latin typeface="Palatino Linotype"/>
                <a:cs typeface="Palatino Linotype"/>
              </a:rPr>
              <a:t>))</a:t>
            </a:r>
            <a:r>
              <a:rPr sz="1000" spc="275" dirty="0">
                <a:solidFill>
                  <a:srgbClr val="22373A"/>
                </a:solidFill>
                <a:latin typeface="Palatino Linotype"/>
                <a:cs typeface="Palatino Linotype"/>
              </a:rPr>
              <a:t> </a:t>
            </a:r>
            <a:r>
              <a:rPr sz="1000" spc="-175" dirty="0">
                <a:latin typeface="Palatino Linotype"/>
                <a:cs typeface="Palatino Linotype"/>
              </a:rPr>
              <a:t>%&gt;%</a:t>
            </a:r>
            <a:r>
              <a:rPr sz="1000" spc="65" dirty="0">
                <a:latin typeface="Palatino Linotype"/>
                <a:cs typeface="Palatino Linotype"/>
              </a:rPr>
              <a:t> ggplot</a:t>
            </a:r>
            <a:r>
              <a:rPr sz="1000" spc="65" dirty="0">
                <a:solidFill>
                  <a:srgbClr val="22373A"/>
                </a:solidFill>
                <a:latin typeface="Palatino Linotype"/>
                <a:cs typeface="Palatino Linotype"/>
              </a:rPr>
              <a:t>(</a:t>
            </a:r>
            <a:r>
              <a:rPr sz="1000" spc="65" dirty="0">
                <a:latin typeface="Palatino Linotype"/>
                <a:cs typeface="Palatino Linotype"/>
              </a:rPr>
              <a:t>aes</a:t>
            </a:r>
            <a:r>
              <a:rPr sz="1000" spc="65" dirty="0">
                <a:solidFill>
                  <a:srgbClr val="22373A"/>
                </a:solidFill>
                <a:latin typeface="Palatino Linotype"/>
                <a:cs typeface="Palatino Linotype"/>
              </a:rPr>
              <a:t>(</a:t>
            </a:r>
            <a:r>
              <a:rPr sz="1000" spc="65" dirty="0">
                <a:solidFill>
                  <a:srgbClr val="C4A000"/>
                </a:solidFill>
                <a:latin typeface="Palatino Linotype"/>
                <a:cs typeface="Palatino Linotype"/>
              </a:rPr>
              <a:t>x</a:t>
            </a:r>
            <a:r>
              <a:rPr sz="1000" spc="275"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280" dirty="0">
                <a:solidFill>
                  <a:srgbClr val="C4A000"/>
                </a:solidFill>
                <a:latin typeface="Palatino Linotype"/>
                <a:cs typeface="Palatino Linotype"/>
              </a:rPr>
              <a:t> </a:t>
            </a:r>
            <a:r>
              <a:rPr sz="1000" spc="90" dirty="0">
                <a:solidFill>
                  <a:srgbClr val="22373A"/>
                </a:solidFill>
                <a:latin typeface="Palatino Linotype"/>
                <a:cs typeface="Palatino Linotype"/>
              </a:rPr>
              <a:t>p,</a:t>
            </a:r>
            <a:r>
              <a:rPr sz="1000" spc="280" dirty="0">
                <a:solidFill>
                  <a:srgbClr val="22373A"/>
                </a:solidFill>
                <a:latin typeface="Palatino Linotype"/>
                <a:cs typeface="Palatino Linotype"/>
              </a:rPr>
              <a:t> </a:t>
            </a:r>
            <a:r>
              <a:rPr sz="1000" dirty="0">
                <a:solidFill>
                  <a:srgbClr val="C4A000"/>
                </a:solidFill>
                <a:latin typeface="Palatino Linotype"/>
                <a:cs typeface="Palatino Linotype"/>
              </a:rPr>
              <a:t>y</a:t>
            </a:r>
            <a:r>
              <a:rPr sz="1000" spc="280"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280" dirty="0">
                <a:solidFill>
                  <a:srgbClr val="C4A000"/>
                </a:solidFill>
                <a:latin typeface="Palatino Linotype"/>
                <a:cs typeface="Palatino Linotype"/>
              </a:rPr>
              <a:t> </a:t>
            </a:r>
            <a:r>
              <a:rPr sz="1000" spc="105" dirty="0">
                <a:solidFill>
                  <a:srgbClr val="22373A"/>
                </a:solidFill>
                <a:latin typeface="Palatino Linotype"/>
                <a:cs typeface="Palatino Linotype"/>
              </a:rPr>
              <a:t>prior))</a:t>
            </a:r>
            <a:r>
              <a:rPr sz="1000" spc="280" dirty="0">
                <a:solidFill>
                  <a:srgbClr val="22373A"/>
                </a:solidFill>
                <a:latin typeface="Palatino Linotype"/>
                <a:cs typeface="Palatino Linotype"/>
              </a:rPr>
              <a:t> </a:t>
            </a:r>
            <a:r>
              <a:rPr sz="1000" dirty="0">
                <a:latin typeface="Palatino Linotype"/>
                <a:cs typeface="Palatino Linotype"/>
              </a:rPr>
              <a:t>+</a:t>
            </a:r>
            <a:r>
              <a:rPr sz="1000" spc="280" dirty="0">
                <a:latin typeface="Palatino Linotype"/>
                <a:cs typeface="Palatino Linotype"/>
              </a:rPr>
              <a:t> </a:t>
            </a:r>
            <a:r>
              <a:rPr sz="1000" spc="-10" dirty="0">
                <a:latin typeface="Palatino Linotype"/>
                <a:cs typeface="Palatino Linotype"/>
              </a:rPr>
              <a:t>geom_path</a:t>
            </a:r>
            <a:r>
              <a:rPr sz="1000" spc="-10" dirty="0">
                <a:solidFill>
                  <a:srgbClr val="22373A"/>
                </a:solidFill>
                <a:latin typeface="Palatino Linotype"/>
                <a:cs typeface="Palatino Linotype"/>
              </a:rPr>
              <a:t>()</a:t>
            </a:r>
            <a:endParaRPr sz="1000">
              <a:latin typeface="Palatino Linotype"/>
              <a:cs typeface="Palatino Linotype"/>
            </a:endParaRPr>
          </a:p>
        </p:txBody>
      </p:sp>
      <p:grpSp>
        <p:nvGrpSpPr>
          <p:cNvPr id="5" name="object 5"/>
          <p:cNvGrpSpPr/>
          <p:nvPr/>
        </p:nvGrpSpPr>
        <p:grpSpPr>
          <a:xfrm>
            <a:off x="359994" y="1376082"/>
            <a:ext cx="3888740" cy="1523365"/>
            <a:chOff x="359994" y="1376082"/>
            <a:chExt cx="3888740" cy="1523365"/>
          </a:xfrm>
        </p:grpSpPr>
        <p:sp>
          <p:nvSpPr>
            <p:cNvPr id="6" name="object 6"/>
            <p:cNvSpPr/>
            <p:nvPr/>
          </p:nvSpPr>
          <p:spPr>
            <a:xfrm>
              <a:off x="359994" y="1376628"/>
              <a:ext cx="3888104" cy="1522730"/>
            </a:xfrm>
            <a:custGeom>
              <a:avLst/>
              <a:gdLst/>
              <a:ahLst/>
              <a:cxnLst/>
              <a:rect l="l" t="t" r="r" b="b"/>
              <a:pathLst>
                <a:path w="3888104" h="1522730">
                  <a:moveTo>
                    <a:pt x="3887950" y="0"/>
                  </a:moveTo>
                  <a:lnTo>
                    <a:pt x="0" y="0"/>
                  </a:lnTo>
                  <a:lnTo>
                    <a:pt x="0" y="1522324"/>
                  </a:lnTo>
                  <a:lnTo>
                    <a:pt x="3887950" y="1522324"/>
                  </a:lnTo>
                  <a:lnTo>
                    <a:pt x="3887950" y="0"/>
                  </a:lnTo>
                  <a:close/>
                </a:path>
              </a:pathLst>
            </a:custGeom>
            <a:solidFill>
              <a:srgbClr val="FFFFFF"/>
            </a:solidFill>
          </p:spPr>
          <p:txBody>
            <a:bodyPr wrap="square" lIns="0" tIns="0" rIns="0" bIns="0" rtlCol="0"/>
            <a:lstStyle/>
            <a:p>
              <a:endParaRPr/>
            </a:p>
          </p:txBody>
        </p:sp>
        <p:sp>
          <p:nvSpPr>
            <p:cNvPr id="7" name="object 7"/>
            <p:cNvSpPr/>
            <p:nvPr/>
          </p:nvSpPr>
          <p:spPr>
            <a:xfrm>
              <a:off x="488515" y="1379257"/>
              <a:ext cx="3757295" cy="1372870"/>
            </a:xfrm>
            <a:custGeom>
              <a:avLst/>
              <a:gdLst/>
              <a:ahLst/>
              <a:cxnLst/>
              <a:rect l="l" t="t" r="r" b="b"/>
              <a:pathLst>
                <a:path w="3757295" h="1372870">
                  <a:moveTo>
                    <a:pt x="3756800" y="0"/>
                  </a:moveTo>
                  <a:lnTo>
                    <a:pt x="0" y="0"/>
                  </a:lnTo>
                  <a:lnTo>
                    <a:pt x="0" y="1372336"/>
                  </a:lnTo>
                  <a:lnTo>
                    <a:pt x="3756800" y="1372336"/>
                  </a:lnTo>
                  <a:lnTo>
                    <a:pt x="3756800" y="0"/>
                  </a:lnTo>
                  <a:close/>
                </a:path>
              </a:pathLst>
            </a:custGeom>
            <a:solidFill>
              <a:srgbClr val="EBEBEB"/>
            </a:solidFill>
          </p:spPr>
          <p:txBody>
            <a:bodyPr wrap="square" lIns="0" tIns="0" rIns="0" bIns="0" rtlCol="0"/>
            <a:lstStyle/>
            <a:p>
              <a:endParaRPr/>
            </a:p>
          </p:txBody>
        </p:sp>
        <p:sp>
          <p:nvSpPr>
            <p:cNvPr id="8" name="object 8"/>
            <p:cNvSpPr/>
            <p:nvPr/>
          </p:nvSpPr>
          <p:spPr>
            <a:xfrm>
              <a:off x="488515" y="1379257"/>
              <a:ext cx="3757295" cy="1372870"/>
            </a:xfrm>
            <a:custGeom>
              <a:avLst/>
              <a:gdLst/>
              <a:ahLst/>
              <a:cxnLst/>
              <a:rect l="l" t="t" r="r" b="b"/>
              <a:pathLst>
                <a:path w="3757295" h="1372870">
                  <a:moveTo>
                    <a:pt x="0" y="1153571"/>
                  </a:moveTo>
                  <a:lnTo>
                    <a:pt x="3756800" y="1153571"/>
                  </a:lnTo>
                </a:path>
                <a:path w="3757295" h="1372870">
                  <a:moveTo>
                    <a:pt x="0" y="840892"/>
                  </a:moveTo>
                  <a:lnTo>
                    <a:pt x="3756800" y="840892"/>
                  </a:lnTo>
                </a:path>
                <a:path w="3757295" h="1372870">
                  <a:moveTo>
                    <a:pt x="0" y="528158"/>
                  </a:moveTo>
                  <a:lnTo>
                    <a:pt x="3756800" y="528158"/>
                  </a:lnTo>
                </a:path>
                <a:path w="3757295" h="1372870">
                  <a:moveTo>
                    <a:pt x="0" y="215425"/>
                  </a:moveTo>
                  <a:lnTo>
                    <a:pt x="3756800" y="215425"/>
                  </a:lnTo>
                </a:path>
                <a:path w="3757295" h="1372870">
                  <a:moveTo>
                    <a:pt x="597703" y="1372336"/>
                  </a:moveTo>
                  <a:lnTo>
                    <a:pt x="597703" y="0"/>
                  </a:lnTo>
                </a:path>
                <a:path w="3757295" h="1372870">
                  <a:moveTo>
                    <a:pt x="1451519" y="1372336"/>
                  </a:moveTo>
                  <a:lnTo>
                    <a:pt x="1451519" y="0"/>
                  </a:lnTo>
                </a:path>
                <a:path w="3757295" h="1372870">
                  <a:moveTo>
                    <a:pt x="2305335" y="1372336"/>
                  </a:moveTo>
                  <a:lnTo>
                    <a:pt x="2305335" y="0"/>
                  </a:lnTo>
                </a:path>
                <a:path w="3757295" h="1372870">
                  <a:moveTo>
                    <a:pt x="3159151" y="1372336"/>
                  </a:moveTo>
                  <a:lnTo>
                    <a:pt x="3159151" y="0"/>
                  </a:lnTo>
                </a:path>
              </a:pathLst>
            </a:custGeom>
            <a:ln w="3175">
              <a:solidFill>
                <a:srgbClr val="FFFFFF"/>
              </a:solidFill>
            </a:ln>
          </p:spPr>
          <p:txBody>
            <a:bodyPr wrap="square" lIns="0" tIns="0" rIns="0" bIns="0" rtlCol="0"/>
            <a:lstStyle/>
            <a:p>
              <a:endParaRPr/>
            </a:p>
          </p:txBody>
        </p:sp>
        <p:sp>
          <p:nvSpPr>
            <p:cNvPr id="9" name="object 9"/>
            <p:cNvSpPr/>
            <p:nvPr/>
          </p:nvSpPr>
          <p:spPr>
            <a:xfrm>
              <a:off x="488515" y="1379257"/>
              <a:ext cx="3757295" cy="1372870"/>
            </a:xfrm>
            <a:custGeom>
              <a:avLst/>
              <a:gdLst/>
              <a:ahLst/>
              <a:cxnLst/>
              <a:rect l="l" t="t" r="r" b="b"/>
              <a:pathLst>
                <a:path w="3757295" h="1372870">
                  <a:moveTo>
                    <a:pt x="0" y="1309965"/>
                  </a:moveTo>
                  <a:lnTo>
                    <a:pt x="3756800" y="1309965"/>
                  </a:lnTo>
                </a:path>
                <a:path w="3757295" h="1372870">
                  <a:moveTo>
                    <a:pt x="0" y="997231"/>
                  </a:moveTo>
                  <a:lnTo>
                    <a:pt x="3756800" y="997231"/>
                  </a:lnTo>
                </a:path>
                <a:path w="3757295" h="1372870">
                  <a:moveTo>
                    <a:pt x="0" y="684498"/>
                  </a:moveTo>
                  <a:lnTo>
                    <a:pt x="3756800" y="684498"/>
                  </a:lnTo>
                </a:path>
                <a:path w="3757295" h="1372870">
                  <a:moveTo>
                    <a:pt x="0" y="371764"/>
                  </a:moveTo>
                  <a:lnTo>
                    <a:pt x="3756800" y="371764"/>
                  </a:lnTo>
                </a:path>
                <a:path w="3757295" h="1372870">
                  <a:moveTo>
                    <a:pt x="0" y="59085"/>
                  </a:moveTo>
                  <a:lnTo>
                    <a:pt x="3756800" y="59085"/>
                  </a:lnTo>
                </a:path>
                <a:path w="3757295" h="1372870">
                  <a:moveTo>
                    <a:pt x="170796" y="1372336"/>
                  </a:moveTo>
                  <a:lnTo>
                    <a:pt x="170796" y="0"/>
                  </a:lnTo>
                </a:path>
                <a:path w="3757295" h="1372870">
                  <a:moveTo>
                    <a:pt x="1024611" y="1372336"/>
                  </a:moveTo>
                  <a:lnTo>
                    <a:pt x="1024611" y="0"/>
                  </a:lnTo>
                </a:path>
                <a:path w="3757295" h="1372870">
                  <a:moveTo>
                    <a:pt x="1878427" y="1372336"/>
                  </a:moveTo>
                  <a:lnTo>
                    <a:pt x="1878427" y="0"/>
                  </a:lnTo>
                </a:path>
                <a:path w="3757295" h="1372870">
                  <a:moveTo>
                    <a:pt x="2732243" y="1372336"/>
                  </a:moveTo>
                  <a:lnTo>
                    <a:pt x="2732243" y="0"/>
                  </a:lnTo>
                </a:path>
                <a:path w="3757295" h="1372870">
                  <a:moveTo>
                    <a:pt x="3586058" y="1372336"/>
                  </a:moveTo>
                  <a:lnTo>
                    <a:pt x="3586058" y="0"/>
                  </a:lnTo>
                </a:path>
              </a:pathLst>
            </a:custGeom>
            <a:ln w="5859">
              <a:solidFill>
                <a:srgbClr val="FFFFFF"/>
              </a:solidFill>
            </a:ln>
          </p:spPr>
          <p:txBody>
            <a:bodyPr wrap="square" lIns="0" tIns="0" rIns="0" bIns="0" rtlCol="0"/>
            <a:lstStyle/>
            <a:p>
              <a:endParaRPr/>
            </a:p>
          </p:txBody>
        </p:sp>
        <p:sp>
          <p:nvSpPr>
            <p:cNvPr id="10" name="object 10"/>
            <p:cNvSpPr/>
            <p:nvPr/>
          </p:nvSpPr>
          <p:spPr>
            <a:xfrm>
              <a:off x="659311" y="1441628"/>
              <a:ext cx="3415665" cy="1247775"/>
            </a:xfrm>
            <a:custGeom>
              <a:avLst/>
              <a:gdLst/>
              <a:ahLst/>
              <a:cxnLst/>
              <a:rect l="l" t="t" r="r" b="b"/>
              <a:pathLst>
                <a:path w="3415665" h="1247775">
                  <a:moveTo>
                    <a:pt x="0" y="1247593"/>
                  </a:moveTo>
                  <a:lnTo>
                    <a:pt x="34115" y="1247593"/>
                  </a:lnTo>
                  <a:lnTo>
                    <a:pt x="68285" y="1247593"/>
                  </a:lnTo>
                  <a:lnTo>
                    <a:pt x="102455" y="1247593"/>
                  </a:lnTo>
                  <a:lnTo>
                    <a:pt x="136571" y="1247539"/>
                  </a:lnTo>
                  <a:lnTo>
                    <a:pt x="170741" y="1247539"/>
                  </a:lnTo>
                  <a:lnTo>
                    <a:pt x="204911" y="1247484"/>
                  </a:lnTo>
                  <a:lnTo>
                    <a:pt x="239026" y="1247484"/>
                  </a:lnTo>
                  <a:lnTo>
                    <a:pt x="273196" y="1247429"/>
                  </a:lnTo>
                  <a:lnTo>
                    <a:pt x="307367" y="1247320"/>
                  </a:lnTo>
                  <a:lnTo>
                    <a:pt x="341482" y="1247155"/>
                  </a:lnTo>
                  <a:lnTo>
                    <a:pt x="375652" y="1246991"/>
                  </a:lnTo>
                  <a:lnTo>
                    <a:pt x="443992" y="1246279"/>
                  </a:lnTo>
                  <a:lnTo>
                    <a:pt x="512278" y="1244855"/>
                  </a:lnTo>
                  <a:lnTo>
                    <a:pt x="580564" y="1242227"/>
                  </a:lnTo>
                  <a:lnTo>
                    <a:pt x="648904" y="1237353"/>
                  </a:lnTo>
                  <a:lnTo>
                    <a:pt x="717189" y="1228975"/>
                  </a:lnTo>
                  <a:lnTo>
                    <a:pt x="785475" y="1215011"/>
                  </a:lnTo>
                  <a:lnTo>
                    <a:pt x="853815" y="1192779"/>
                  </a:lnTo>
                  <a:lnTo>
                    <a:pt x="922101" y="1158992"/>
                  </a:lnTo>
                  <a:lnTo>
                    <a:pt x="956271" y="1136650"/>
                  </a:lnTo>
                  <a:lnTo>
                    <a:pt x="990386" y="1110037"/>
                  </a:lnTo>
                  <a:lnTo>
                    <a:pt x="1024556" y="1078769"/>
                  </a:lnTo>
                  <a:lnTo>
                    <a:pt x="1058727" y="1042408"/>
                  </a:lnTo>
                  <a:lnTo>
                    <a:pt x="1092842" y="1000681"/>
                  </a:lnTo>
                  <a:lnTo>
                    <a:pt x="1127012" y="953478"/>
                  </a:lnTo>
                  <a:lnTo>
                    <a:pt x="1161182" y="900690"/>
                  </a:lnTo>
                  <a:lnTo>
                    <a:pt x="1195298" y="842535"/>
                  </a:lnTo>
                  <a:lnTo>
                    <a:pt x="1229468" y="779342"/>
                  </a:lnTo>
                  <a:lnTo>
                    <a:pt x="1263638" y="711659"/>
                  </a:lnTo>
                  <a:lnTo>
                    <a:pt x="1297808" y="640307"/>
                  </a:lnTo>
                  <a:lnTo>
                    <a:pt x="1331924" y="566326"/>
                  </a:lnTo>
                  <a:lnTo>
                    <a:pt x="1366094" y="490867"/>
                  </a:lnTo>
                  <a:lnTo>
                    <a:pt x="1400264" y="415463"/>
                  </a:lnTo>
                  <a:lnTo>
                    <a:pt x="1434379" y="341646"/>
                  </a:lnTo>
                  <a:lnTo>
                    <a:pt x="1468549" y="271116"/>
                  </a:lnTo>
                  <a:lnTo>
                    <a:pt x="1502720" y="205513"/>
                  </a:lnTo>
                  <a:lnTo>
                    <a:pt x="1536835" y="146592"/>
                  </a:lnTo>
                  <a:lnTo>
                    <a:pt x="1571005" y="95939"/>
                  </a:lnTo>
                  <a:lnTo>
                    <a:pt x="1605175" y="54924"/>
                  </a:lnTo>
                  <a:lnTo>
                    <a:pt x="1639291" y="24696"/>
                  </a:lnTo>
                  <a:lnTo>
                    <a:pt x="1673461" y="6242"/>
                  </a:lnTo>
                  <a:lnTo>
                    <a:pt x="1707631" y="0"/>
                  </a:lnTo>
                  <a:lnTo>
                    <a:pt x="1741746" y="6242"/>
                  </a:lnTo>
                  <a:lnTo>
                    <a:pt x="1775917" y="24696"/>
                  </a:lnTo>
                  <a:lnTo>
                    <a:pt x="1810087" y="54924"/>
                  </a:lnTo>
                  <a:lnTo>
                    <a:pt x="1844202" y="95939"/>
                  </a:lnTo>
                  <a:lnTo>
                    <a:pt x="1878372" y="146592"/>
                  </a:lnTo>
                  <a:lnTo>
                    <a:pt x="1912542" y="205513"/>
                  </a:lnTo>
                  <a:lnTo>
                    <a:pt x="1946658" y="271116"/>
                  </a:lnTo>
                  <a:lnTo>
                    <a:pt x="1980828" y="341646"/>
                  </a:lnTo>
                  <a:lnTo>
                    <a:pt x="2014998" y="415463"/>
                  </a:lnTo>
                  <a:lnTo>
                    <a:pt x="2049113" y="490867"/>
                  </a:lnTo>
                  <a:lnTo>
                    <a:pt x="2083284" y="566326"/>
                  </a:lnTo>
                  <a:lnTo>
                    <a:pt x="2117454" y="640307"/>
                  </a:lnTo>
                  <a:lnTo>
                    <a:pt x="2151624" y="711659"/>
                  </a:lnTo>
                  <a:lnTo>
                    <a:pt x="2185739" y="779342"/>
                  </a:lnTo>
                  <a:lnTo>
                    <a:pt x="2219909" y="842535"/>
                  </a:lnTo>
                  <a:lnTo>
                    <a:pt x="2254080" y="900690"/>
                  </a:lnTo>
                  <a:lnTo>
                    <a:pt x="2288195" y="953478"/>
                  </a:lnTo>
                  <a:lnTo>
                    <a:pt x="2322365" y="1000681"/>
                  </a:lnTo>
                  <a:lnTo>
                    <a:pt x="2356535" y="1042408"/>
                  </a:lnTo>
                  <a:lnTo>
                    <a:pt x="2390651" y="1078769"/>
                  </a:lnTo>
                  <a:lnTo>
                    <a:pt x="2424821" y="1110037"/>
                  </a:lnTo>
                  <a:lnTo>
                    <a:pt x="2458991" y="1136650"/>
                  </a:lnTo>
                  <a:lnTo>
                    <a:pt x="2493106" y="1158992"/>
                  </a:lnTo>
                  <a:lnTo>
                    <a:pt x="2527277" y="1177556"/>
                  </a:lnTo>
                  <a:lnTo>
                    <a:pt x="2595562" y="1205100"/>
                  </a:lnTo>
                  <a:lnTo>
                    <a:pt x="2663902" y="1222842"/>
                  </a:lnTo>
                  <a:lnTo>
                    <a:pt x="2732188" y="1233739"/>
                  </a:lnTo>
                  <a:lnTo>
                    <a:pt x="2800474" y="1240146"/>
                  </a:lnTo>
                  <a:lnTo>
                    <a:pt x="2868814" y="1243760"/>
                  </a:lnTo>
                  <a:lnTo>
                    <a:pt x="2937099" y="1245677"/>
                  </a:lnTo>
                  <a:lnTo>
                    <a:pt x="3005385" y="1246662"/>
                  </a:lnTo>
                  <a:lnTo>
                    <a:pt x="3073725" y="1247155"/>
                  </a:lnTo>
                  <a:lnTo>
                    <a:pt x="3107895" y="1247320"/>
                  </a:lnTo>
                  <a:lnTo>
                    <a:pt x="3142011" y="1247429"/>
                  </a:lnTo>
                  <a:lnTo>
                    <a:pt x="3176181" y="1247484"/>
                  </a:lnTo>
                  <a:lnTo>
                    <a:pt x="3210351" y="1247484"/>
                  </a:lnTo>
                  <a:lnTo>
                    <a:pt x="3244466" y="1247539"/>
                  </a:lnTo>
                  <a:lnTo>
                    <a:pt x="3278637" y="1247539"/>
                  </a:lnTo>
                  <a:lnTo>
                    <a:pt x="3312807" y="1247593"/>
                  </a:lnTo>
                  <a:lnTo>
                    <a:pt x="3346922" y="1247593"/>
                  </a:lnTo>
                  <a:lnTo>
                    <a:pt x="3381092" y="1247593"/>
                  </a:lnTo>
                  <a:lnTo>
                    <a:pt x="3415262" y="1247593"/>
                  </a:lnTo>
                </a:path>
              </a:pathLst>
            </a:custGeom>
            <a:ln w="5859">
              <a:solidFill>
                <a:srgbClr val="000000"/>
              </a:solidFill>
            </a:ln>
          </p:spPr>
          <p:txBody>
            <a:bodyPr wrap="square" lIns="0" tIns="0" rIns="0" bIns="0" rtlCol="0"/>
            <a:lstStyle/>
            <a:p>
              <a:endParaRPr/>
            </a:p>
          </p:txBody>
        </p:sp>
      </p:grpSp>
      <p:sp>
        <p:nvSpPr>
          <p:cNvPr id="11" name="object 11"/>
          <p:cNvSpPr txBox="1"/>
          <p:nvPr/>
        </p:nvSpPr>
        <p:spPr>
          <a:xfrm>
            <a:off x="421439" y="2644926"/>
            <a:ext cx="53340" cy="85090"/>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a:t>
            </a:r>
            <a:endParaRPr sz="350">
              <a:latin typeface="Arial"/>
              <a:cs typeface="Arial"/>
            </a:endParaRPr>
          </a:p>
        </p:txBody>
      </p:sp>
      <p:sp>
        <p:nvSpPr>
          <p:cNvPr id="12" name="object 12"/>
          <p:cNvSpPr txBox="1"/>
          <p:nvPr/>
        </p:nvSpPr>
        <p:spPr>
          <a:xfrm>
            <a:off x="421439" y="2332192"/>
            <a:ext cx="53340" cy="85090"/>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a:t>
            </a:r>
            <a:endParaRPr sz="350">
              <a:latin typeface="Arial"/>
              <a:cs typeface="Arial"/>
            </a:endParaRPr>
          </a:p>
        </p:txBody>
      </p:sp>
      <p:sp>
        <p:nvSpPr>
          <p:cNvPr id="13" name="object 13"/>
          <p:cNvSpPr txBox="1"/>
          <p:nvPr/>
        </p:nvSpPr>
        <p:spPr>
          <a:xfrm>
            <a:off x="421439" y="2019459"/>
            <a:ext cx="53340" cy="85090"/>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2</a:t>
            </a:r>
            <a:endParaRPr sz="350">
              <a:latin typeface="Arial"/>
              <a:cs typeface="Arial"/>
            </a:endParaRPr>
          </a:p>
        </p:txBody>
      </p:sp>
      <p:sp>
        <p:nvSpPr>
          <p:cNvPr id="14" name="object 14"/>
          <p:cNvSpPr txBox="1"/>
          <p:nvPr/>
        </p:nvSpPr>
        <p:spPr>
          <a:xfrm>
            <a:off x="421439" y="1706780"/>
            <a:ext cx="53340" cy="85090"/>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3</a:t>
            </a:r>
            <a:endParaRPr sz="350">
              <a:latin typeface="Arial"/>
              <a:cs typeface="Arial"/>
            </a:endParaRPr>
          </a:p>
        </p:txBody>
      </p:sp>
      <p:sp>
        <p:nvSpPr>
          <p:cNvPr id="15" name="object 15"/>
          <p:cNvSpPr txBox="1"/>
          <p:nvPr/>
        </p:nvSpPr>
        <p:spPr>
          <a:xfrm>
            <a:off x="421439" y="1394046"/>
            <a:ext cx="53340" cy="85090"/>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4</a:t>
            </a:r>
            <a:endParaRPr sz="350">
              <a:latin typeface="Arial"/>
              <a:cs typeface="Arial"/>
            </a:endParaRPr>
          </a:p>
        </p:txBody>
      </p:sp>
      <p:sp>
        <p:nvSpPr>
          <p:cNvPr id="16" name="object 16"/>
          <p:cNvSpPr/>
          <p:nvPr/>
        </p:nvSpPr>
        <p:spPr>
          <a:xfrm>
            <a:off x="473511" y="1438343"/>
            <a:ext cx="3601085" cy="1328420"/>
          </a:xfrm>
          <a:custGeom>
            <a:avLst/>
            <a:gdLst/>
            <a:ahLst/>
            <a:cxnLst/>
            <a:rect l="l" t="t" r="r" b="b"/>
            <a:pathLst>
              <a:path w="3601085" h="1328420">
                <a:moveTo>
                  <a:pt x="0" y="1250879"/>
                </a:moveTo>
                <a:lnTo>
                  <a:pt x="15004" y="1250879"/>
                </a:lnTo>
              </a:path>
              <a:path w="3601085" h="1328420">
                <a:moveTo>
                  <a:pt x="0" y="938145"/>
                </a:moveTo>
                <a:lnTo>
                  <a:pt x="15004" y="938145"/>
                </a:lnTo>
              </a:path>
              <a:path w="3601085" h="1328420">
                <a:moveTo>
                  <a:pt x="0" y="625412"/>
                </a:moveTo>
                <a:lnTo>
                  <a:pt x="15004" y="625412"/>
                </a:lnTo>
              </a:path>
              <a:path w="3601085" h="1328420">
                <a:moveTo>
                  <a:pt x="0" y="312678"/>
                </a:moveTo>
                <a:lnTo>
                  <a:pt x="15004" y="312678"/>
                </a:lnTo>
              </a:path>
              <a:path w="3601085" h="1328420">
                <a:moveTo>
                  <a:pt x="0" y="0"/>
                </a:moveTo>
                <a:lnTo>
                  <a:pt x="15004" y="0"/>
                </a:lnTo>
              </a:path>
              <a:path w="3601085" h="1328420">
                <a:moveTo>
                  <a:pt x="185800" y="1328255"/>
                </a:moveTo>
                <a:lnTo>
                  <a:pt x="185800" y="1313250"/>
                </a:lnTo>
              </a:path>
              <a:path w="3601085" h="1328420">
                <a:moveTo>
                  <a:pt x="1039615" y="1328255"/>
                </a:moveTo>
                <a:lnTo>
                  <a:pt x="1039615" y="1313250"/>
                </a:lnTo>
              </a:path>
              <a:path w="3601085" h="1328420">
                <a:moveTo>
                  <a:pt x="1893431" y="1328255"/>
                </a:moveTo>
                <a:lnTo>
                  <a:pt x="1893431" y="1313250"/>
                </a:lnTo>
              </a:path>
              <a:path w="3601085" h="1328420">
                <a:moveTo>
                  <a:pt x="2747247" y="1328255"/>
                </a:moveTo>
                <a:lnTo>
                  <a:pt x="2747247" y="1313250"/>
                </a:lnTo>
              </a:path>
              <a:path w="3601085" h="1328420">
                <a:moveTo>
                  <a:pt x="3601063" y="1328255"/>
                </a:moveTo>
                <a:lnTo>
                  <a:pt x="3601063" y="1313250"/>
                </a:lnTo>
              </a:path>
            </a:pathLst>
          </a:custGeom>
          <a:ln w="5859">
            <a:solidFill>
              <a:srgbClr val="333333"/>
            </a:solidFill>
          </a:ln>
        </p:spPr>
        <p:txBody>
          <a:bodyPr wrap="square" lIns="0" tIns="0" rIns="0" bIns="0" rtlCol="0"/>
          <a:lstStyle/>
          <a:p>
            <a:endParaRPr/>
          </a:p>
        </p:txBody>
      </p:sp>
      <p:sp>
        <p:nvSpPr>
          <p:cNvPr id="17" name="object 17"/>
          <p:cNvSpPr txBox="1"/>
          <p:nvPr/>
        </p:nvSpPr>
        <p:spPr>
          <a:xfrm>
            <a:off x="611341" y="2751981"/>
            <a:ext cx="109220" cy="85090"/>
          </a:xfrm>
          <a:prstGeom prst="rect">
            <a:avLst/>
          </a:prstGeom>
        </p:spPr>
        <p:txBody>
          <a:bodyPr vert="horz" wrap="square" lIns="0" tIns="17145" rIns="0" bIns="0" rtlCol="0">
            <a:spAutoFit/>
          </a:bodyPr>
          <a:lstStyle/>
          <a:p>
            <a:pPr>
              <a:lnSpc>
                <a:spcPct val="100000"/>
              </a:lnSpc>
              <a:spcBef>
                <a:spcPts val="135"/>
              </a:spcBef>
            </a:pPr>
            <a:r>
              <a:rPr sz="350" spc="-20" dirty="0">
                <a:solidFill>
                  <a:srgbClr val="4D4D4D"/>
                </a:solidFill>
                <a:latin typeface="Arial"/>
                <a:cs typeface="Arial"/>
              </a:rPr>
              <a:t>0.00</a:t>
            </a:r>
            <a:endParaRPr sz="350">
              <a:latin typeface="Arial"/>
              <a:cs typeface="Arial"/>
            </a:endParaRPr>
          </a:p>
        </p:txBody>
      </p:sp>
      <p:sp>
        <p:nvSpPr>
          <p:cNvPr id="23" name="object 23"/>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40</a:t>
            </a:r>
          </a:p>
        </p:txBody>
      </p:sp>
      <p:sp>
        <p:nvSpPr>
          <p:cNvPr id="18" name="object 18"/>
          <p:cNvSpPr txBox="1"/>
          <p:nvPr/>
        </p:nvSpPr>
        <p:spPr>
          <a:xfrm>
            <a:off x="1465157" y="2751981"/>
            <a:ext cx="109220" cy="85090"/>
          </a:xfrm>
          <a:prstGeom prst="rect">
            <a:avLst/>
          </a:prstGeom>
        </p:spPr>
        <p:txBody>
          <a:bodyPr vert="horz" wrap="square" lIns="0" tIns="17145" rIns="0" bIns="0" rtlCol="0">
            <a:spAutoFit/>
          </a:bodyPr>
          <a:lstStyle/>
          <a:p>
            <a:pPr>
              <a:lnSpc>
                <a:spcPct val="100000"/>
              </a:lnSpc>
              <a:spcBef>
                <a:spcPts val="135"/>
              </a:spcBef>
            </a:pPr>
            <a:r>
              <a:rPr sz="350" spc="-20" dirty="0">
                <a:solidFill>
                  <a:srgbClr val="4D4D4D"/>
                </a:solidFill>
                <a:latin typeface="Arial"/>
                <a:cs typeface="Arial"/>
              </a:rPr>
              <a:t>0.25</a:t>
            </a:r>
            <a:endParaRPr sz="350">
              <a:latin typeface="Arial"/>
              <a:cs typeface="Arial"/>
            </a:endParaRPr>
          </a:p>
        </p:txBody>
      </p:sp>
      <p:sp>
        <p:nvSpPr>
          <p:cNvPr id="19" name="object 19"/>
          <p:cNvSpPr txBox="1"/>
          <p:nvPr/>
        </p:nvSpPr>
        <p:spPr>
          <a:xfrm>
            <a:off x="3172789" y="2751981"/>
            <a:ext cx="109220" cy="85090"/>
          </a:xfrm>
          <a:prstGeom prst="rect">
            <a:avLst/>
          </a:prstGeom>
        </p:spPr>
        <p:txBody>
          <a:bodyPr vert="horz" wrap="square" lIns="0" tIns="17145" rIns="0" bIns="0" rtlCol="0">
            <a:spAutoFit/>
          </a:bodyPr>
          <a:lstStyle/>
          <a:p>
            <a:pPr>
              <a:lnSpc>
                <a:spcPct val="100000"/>
              </a:lnSpc>
              <a:spcBef>
                <a:spcPts val="135"/>
              </a:spcBef>
            </a:pPr>
            <a:r>
              <a:rPr sz="350" spc="-20" dirty="0">
                <a:solidFill>
                  <a:srgbClr val="4D4D4D"/>
                </a:solidFill>
                <a:latin typeface="Arial"/>
                <a:cs typeface="Arial"/>
              </a:rPr>
              <a:t>0.75</a:t>
            </a:r>
            <a:endParaRPr sz="350">
              <a:latin typeface="Arial"/>
              <a:cs typeface="Arial"/>
            </a:endParaRPr>
          </a:p>
        </p:txBody>
      </p:sp>
      <p:sp>
        <p:nvSpPr>
          <p:cNvPr id="20" name="object 20"/>
          <p:cNvSpPr txBox="1"/>
          <p:nvPr/>
        </p:nvSpPr>
        <p:spPr>
          <a:xfrm>
            <a:off x="4026604" y="2751981"/>
            <a:ext cx="109220" cy="85090"/>
          </a:xfrm>
          <a:prstGeom prst="rect">
            <a:avLst/>
          </a:prstGeom>
        </p:spPr>
        <p:txBody>
          <a:bodyPr vert="horz" wrap="square" lIns="0" tIns="17145" rIns="0" bIns="0" rtlCol="0">
            <a:spAutoFit/>
          </a:bodyPr>
          <a:lstStyle/>
          <a:p>
            <a:pPr>
              <a:lnSpc>
                <a:spcPct val="100000"/>
              </a:lnSpc>
              <a:spcBef>
                <a:spcPts val="135"/>
              </a:spcBef>
            </a:pPr>
            <a:r>
              <a:rPr sz="350" spc="-20" dirty="0">
                <a:solidFill>
                  <a:srgbClr val="4D4D4D"/>
                </a:solidFill>
                <a:latin typeface="Arial"/>
                <a:cs typeface="Arial"/>
              </a:rPr>
              <a:t>1.00</a:t>
            </a:r>
            <a:endParaRPr sz="350">
              <a:latin typeface="Arial"/>
              <a:cs typeface="Arial"/>
            </a:endParaRPr>
          </a:p>
        </p:txBody>
      </p:sp>
      <p:sp>
        <p:nvSpPr>
          <p:cNvPr id="21" name="object 21"/>
          <p:cNvSpPr txBox="1"/>
          <p:nvPr/>
        </p:nvSpPr>
        <p:spPr>
          <a:xfrm>
            <a:off x="2318973" y="2751981"/>
            <a:ext cx="109220" cy="156210"/>
          </a:xfrm>
          <a:prstGeom prst="rect">
            <a:avLst/>
          </a:prstGeom>
        </p:spPr>
        <p:txBody>
          <a:bodyPr vert="horz" wrap="square" lIns="0" tIns="17145" rIns="0" bIns="0" rtlCol="0">
            <a:spAutoFit/>
          </a:bodyPr>
          <a:lstStyle/>
          <a:p>
            <a:pPr>
              <a:lnSpc>
                <a:spcPct val="100000"/>
              </a:lnSpc>
              <a:spcBef>
                <a:spcPts val="135"/>
              </a:spcBef>
            </a:pPr>
            <a:r>
              <a:rPr sz="350" spc="-20" dirty="0">
                <a:solidFill>
                  <a:srgbClr val="4D4D4D"/>
                </a:solidFill>
                <a:latin typeface="Arial"/>
                <a:cs typeface="Arial"/>
              </a:rPr>
              <a:t>0.50</a:t>
            </a:r>
            <a:endParaRPr sz="350">
              <a:latin typeface="Arial"/>
              <a:cs typeface="Arial"/>
            </a:endParaRPr>
          </a:p>
          <a:p>
            <a:pPr marL="31115">
              <a:lnSpc>
                <a:spcPct val="100000"/>
              </a:lnSpc>
              <a:spcBef>
                <a:spcPts val="25"/>
              </a:spcBef>
            </a:pPr>
            <a:r>
              <a:rPr sz="450" spc="10" dirty="0">
                <a:latin typeface="Arial"/>
                <a:cs typeface="Arial"/>
              </a:rPr>
              <a:t>p</a:t>
            </a:r>
            <a:endParaRPr sz="450">
              <a:latin typeface="Arial"/>
              <a:cs typeface="Arial"/>
            </a:endParaRPr>
          </a:p>
        </p:txBody>
      </p:sp>
      <p:sp>
        <p:nvSpPr>
          <p:cNvPr id="22" name="object 22"/>
          <p:cNvSpPr txBox="1"/>
          <p:nvPr/>
        </p:nvSpPr>
        <p:spPr>
          <a:xfrm>
            <a:off x="338653" y="1992022"/>
            <a:ext cx="92710" cy="147320"/>
          </a:xfrm>
          <a:prstGeom prst="rect">
            <a:avLst/>
          </a:prstGeom>
        </p:spPr>
        <p:txBody>
          <a:bodyPr vert="vert270" wrap="square" lIns="0" tIns="10160" rIns="0" bIns="0" rtlCol="0">
            <a:spAutoFit/>
          </a:bodyPr>
          <a:lstStyle/>
          <a:p>
            <a:pPr marL="12700">
              <a:lnSpc>
                <a:spcPct val="100000"/>
              </a:lnSpc>
              <a:spcBef>
                <a:spcPts val="80"/>
              </a:spcBef>
            </a:pPr>
            <a:r>
              <a:rPr sz="450" spc="-10" dirty="0">
                <a:latin typeface="Arial"/>
                <a:cs typeface="Arial"/>
              </a:rPr>
              <a:t>prior</a:t>
            </a:r>
            <a:endParaRPr sz="450">
              <a:latin typeface="Arial"/>
              <a:cs typeface="Arial"/>
            </a:endParaRPr>
          </a:p>
        </p:txBody>
      </p:sp>
    </p:spTree>
  </p:cSld>
  <p:clrMapOvr>
    <a:masterClrMapping/>
  </p:clrMapOvr>
  <p:transition>
    <p:cu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1381760" cy="573405"/>
          </a:xfrm>
          <a:prstGeom prst="rect">
            <a:avLst/>
          </a:prstGeom>
        </p:spPr>
        <p:txBody>
          <a:bodyPr vert="horz" wrap="square" lIns="0" tIns="12065" rIns="0" bIns="0" rtlCol="0">
            <a:spAutoFit/>
          </a:bodyPr>
          <a:lstStyle/>
          <a:p>
            <a:pPr marL="12700">
              <a:lnSpc>
                <a:spcPct val="100000"/>
              </a:lnSpc>
              <a:spcBef>
                <a:spcPts val="95"/>
              </a:spcBef>
            </a:pPr>
            <a:r>
              <a:rPr sz="1200" b="1" dirty="0">
                <a:solidFill>
                  <a:srgbClr val="F9F9F9"/>
                </a:solidFill>
                <a:latin typeface="Arial"/>
                <a:cs typeface="Arial"/>
              </a:rPr>
              <a:t>My</a:t>
            </a:r>
            <a:r>
              <a:rPr sz="1200" b="1" spc="180" dirty="0">
                <a:solidFill>
                  <a:srgbClr val="F9F9F9"/>
                </a:solidFill>
                <a:latin typeface="Arial"/>
                <a:cs typeface="Arial"/>
              </a:rPr>
              <a:t> </a:t>
            </a:r>
            <a:r>
              <a:rPr sz="1200" b="1" spc="-10" dirty="0">
                <a:solidFill>
                  <a:srgbClr val="F9F9F9"/>
                </a:solidFill>
                <a:latin typeface="Arial"/>
                <a:cs typeface="Arial"/>
              </a:rPr>
              <a:t>prior</a:t>
            </a:r>
            <a:endParaRPr sz="1200">
              <a:latin typeface="Arial"/>
              <a:cs typeface="Arial"/>
            </a:endParaRPr>
          </a:p>
          <a:p>
            <a:pPr>
              <a:lnSpc>
                <a:spcPct val="100000"/>
              </a:lnSpc>
              <a:spcBef>
                <a:spcPts val="5"/>
              </a:spcBef>
            </a:pPr>
            <a:endParaRPr sz="1350">
              <a:latin typeface="Arial"/>
              <a:cs typeface="Arial"/>
            </a:endParaRPr>
          </a:p>
          <a:p>
            <a:pPr marL="236854">
              <a:lnSpc>
                <a:spcPct val="100000"/>
              </a:lnSpc>
            </a:pPr>
            <a:r>
              <a:rPr sz="1100" spc="-55" dirty="0">
                <a:solidFill>
                  <a:srgbClr val="22373A"/>
                </a:solidFill>
                <a:latin typeface="Tahoma"/>
                <a:cs typeface="Tahoma"/>
              </a:rPr>
              <a:t>Increasing</a:t>
            </a:r>
            <a:r>
              <a:rPr sz="1100" spc="-35" dirty="0">
                <a:solidFill>
                  <a:srgbClr val="22373A"/>
                </a:solidFill>
                <a:latin typeface="Tahoma"/>
                <a:cs typeface="Tahoma"/>
              </a:rPr>
              <a:t> </a:t>
            </a:r>
            <a:r>
              <a:rPr sz="1100" i="1" dirty="0">
                <a:solidFill>
                  <a:srgbClr val="22373A"/>
                </a:solidFill>
                <a:latin typeface="Verdana"/>
                <a:cs typeface="Verdana"/>
              </a:rPr>
              <a:t>σ</a:t>
            </a:r>
            <a:r>
              <a:rPr sz="1100" i="1" spc="-40" dirty="0">
                <a:solidFill>
                  <a:srgbClr val="22373A"/>
                </a:solidFill>
                <a:latin typeface="Verdana"/>
                <a:cs typeface="Verdana"/>
              </a:rPr>
              <a:t> </a:t>
            </a:r>
            <a:r>
              <a:rPr sz="1100" dirty="0">
                <a:solidFill>
                  <a:srgbClr val="22373A"/>
                </a:solidFill>
                <a:latin typeface="Tahoma"/>
                <a:cs typeface="Tahoma"/>
              </a:rPr>
              <a:t>to</a:t>
            </a:r>
            <a:r>
              <a:rPr sz="1100" spc="-35" dirty="0">
                <a:solidFill>
                  <a:srgbClr val="22373A"/>
                </a:solidFill>
                <a:latin typeface="Tahoma"/>
                <a:cs typeface="Tahoma"/>
              </a:rPr>
              <a:t> </a:t>
            </a:r>
            <a:r>
              <a:rPr sz="1100" spc="-30" dirty="0">
                <a:solidFill>
                  <a:srgbClr val="22373A"/>
                </a:solidFill>
                <a:latin typeface="Tahoma"/>
                <a:cs typeface="Tahoma"/>
              </a:rPr>
              <a:t>0.2:</a:t>
            </a:r>
            <a:endParaRPr sz="1100">
              <a:latin typeface="Tahoma"/>
              <a:cs typeface="Tahoma"/>
            </a:endParaRPr>
          </a:p>
        </p:txBody>
      </p:sp>
      <p:grpSp>
        <p:nvGrpSpPr>
          <p:cNvPr id="4" name="object 4"/>
          <p:cNvGrpSpPr/>
          <p:nvPr/>
        </p:nvGrpSpPr>
        <p:grpSpPr>
          <a:xfrm>
            <a:off x="359994" y="647929"/>
            <a:ext cx="3888740" cy="2713990"/>
            <a:chOff x="359994" y="647929"/>
            <a:chExt cx="3888740" cy="2713990"/>
          </a:xfrm>
        </p:grpSpPr>
        <p:sp>
          <p:nvSpPr>
            <p:cNvPr id="5" name="object 5"/>
            <p:cNvSpPr/>
            <p:nvPr/>
          </p:nvSpPr>
          <p:spPr>
            <a:xfrm>
              <a:off x="359994" y="648468"/>
              <a:ext cx="3888740" cy="2713355"/>
            </a:xfrm>
            <a:custGeom>
              <a:avLst/>
              <a:gdLst/>
              <a:ahLst/>
              <a:cxnLst/>
              <a:rect l="l" t="t" r="r" b="b"/>
              <a:pathLst>
                <a:path w="3888740" h="2713354">
                  <a:moveTo>
                    <a:pt x="3888147" y="0"/>
                  </a:moveTo>
                  <a:lnTo>
                    <a:pt x="0" y="0"/>
                  </a:lnTo>
                  <a:lnTo>
                    <a:pt x="0" y="2712916"/>
                  </a:lnTo>
                  <a:lnTo>
                    <a:pt x="3888147" y="2712916"/>
                  </a:lnTo>
                  <a:lnTo>
                    <a:pt x="3888147" y="0"/>
                  </a:lnTo>
                  <a:close/>
                </a:path>
              </a:pathLst>
            </a:custGeom>
            <a:solidFill>
              <a:srgbClr val="FFFFFF"/>
            </a:solidFill>
          </p:spPr>
          <p:txBody>
            <a:bodyPr wrap="square" lIns="0" tIns="0" rIns="0" bIns="0" rtlCol="0"/>
            <a:lstStyle/>
            <a:p>
              <a:endParaRPr/>
            </a:p>
          </p:txBody>
        </p:sp>
        <p:sp>
          <p:nvSpPr>
            <p:cNvPr id="6" name="object 6"/>
            <p:cNvSpPr/>
            <p:nvPr/>
          </p:nvSpPr>
          <p:spPr>
            <a:xfrm>
              <a:off x="519144" y="651104"/>
              <a:ext cx="3726815" cy="2562860"/>
            </a:xfrm>
            <a:custGeom>
              <a:avLst/>
              <a:gdLst/>
              <a:ahLst/>
              <a:cxnLst/>
              <a:rect l="l" t="t" r="r" b="b"/>
              <a:pathLst>
                <a:path w="3726815" h="2562860">
                  <a:moveTo>
                    <a:pt x="3726361" y="0"/>
                  </a:moveTo>
                  <a:lnTo>
                    <a:pt x="0" y="0"/>
                  </a:lnTo>
                  <a:lnTo>
                    <a:pt x="0" y="2562497"/>
                  </a:lnTo>
                  <a:lnTo>
                    <a:pt x="3726361" y="2562497"/>
                  </a:lnTo>
                  <a:lnTo>
                    <a:pt x="3726361" y="0"/>
                  </a:lnTo>
                  <a:close/>
                </a:path>
              </a:pathLst>
            </a:custGeom>
            <a:solidFill>
              <a:srgbClr val="EBEBEB"/>
            </a:solidFill>
          </p:spPr>
          <p:txBody>
            <a:bodyPr wrap="square" lIns="0" tIns="0" rIns="0" bIns="0" rtlCol="0"/>
            <a:lstStyle/>
            <a:p>
              <a:endParaRPr/>
            </a:p>
          </p:txBody>
        </p:sp>
        <p:sp>
          <p:nvSpPr>
            <p:cNvPr id="7" name="object 7"/>
            <p:cNvSpPr/>
            <p:nvPr/>
          </p:nvSpPr>
          <p:spPr>
            <a:xfrm>
              <a:off x="519144" y="651104"/>
              <a:ext cx="3726815" cy="2562860"/>
            </a:xfrm>
            <a:custGeom>
              <a:avLst/>
              <a:gdLst/>
              <a:ahLst/>
              <a:cxnLst/>
              <a:rect l="l" t="t" r="r" b="b"/>
              <a:pathLst>
                <a:path w="3726815" h="2562860">
                  <a:moveTo>
                    <a:pt x="0" y="2247711"/>
                  </a:moveTo>
                  <a:lnTo>
                    <a:pt x="3726361" y="2247711"/>
                  </a:lnTo>
                </a:path>
                <a:path w="3726815" h="2562860">
                  <a:moveTo>
                    <a:pt x="0" y="1636921"/>
                  </a:moveTo>
                  <a:lnTo>
                    <a:pt x="3726361" y="1636921"/>
                  </a:lnTo>
                </a:path>
                <a:path w="3726815" h="2562860">
                  <a:moveTo>
                    <a:pt x="0" y="1026185"/>
                  </a:moveTo>
                  <a:lnTo>
                    <a:pt x="3726361" y="1026185"/>
                  </a:lnTo>
                </a:path>
                <a:path w="3726815" h="2562860">
                  <a:moveTo>
                    <a:pt x="0" y="415394"/>
                  </a:moveTo>
                  <a:lnTo>
                    <a:pt x="3726361" y="415394"/>
                  </a:lnTo>
                </a:path>
                <a:path w="3726815" h="2562860">
                  <a:moveTo>
                    <a:pt x="592832" y="2562497"/>
                  </a:moveTo>
                  <a:lnTo>
                    <a:pt x="592832" y="0"/>
                  </a:lnTo>
                </a:path>
                <a:path w="3726815" h="2562860">
                  <a:moveTo>
                    <a:pt x="1439712" y="2562497"/>
                  </a:moveTo>
                  <a:lnTo>
                    <a:pt x="1439712" y="0"/>
                  </a:lnTo>
                </a:path>
                <a:path w="3726815" h="2562860">
                  <a:moveTo>
                    <a:pt x="2286648" y="2562497"/>
                  </a:moveTo>
                  <a:lnTo>
                    <a:pt x="2286648" y="0"/>
                  </a:lnTo>
                </a:path>
                <a:path w="3726815" h="2562860">
                  <a:moveTo>
                    <a:pt x="3133528" y="2562497"/>
                  </a:moveTo>
                  <a:lnTo>
                    <a:pt x="3133528" y="0"/>
                  </a:lnTo>
                </a:path>
              </a:pathLst>
            </a:custGeom>
            <a:ln w="3175">
              <a:solidFill>
                <a:srgbClr val="FFFFFF"/>
              </a:solidFill>
            </a:ln>
          </p:spPr>
          <p:txBody>
            <a:bodyPr wrap="square" lIns="0" tIns="0" rIns="0" bIns="0" rtlCol="0"/>
            <a:lstStyle/>
            <a:p>
              <a:endParaRPr/>
            </a:p>
          </p:txBody>
        </p:sp>
        <p:sp>
          <p:nvSpPr>
            <p:cNvPr id="8" name="object 8"/>
            <p:cNvSpPr/>
            <p:nvPr/>
          </p:nvSpPr>
          <p:spPr>
            <a:xfrm>
              <a:off x="519144" y="651104"/>
              <a:ext cx="3726815" cy="2562860"/>
            </a:xfrm>
            <a:custGeom>
              <a:avLst/>
              <a:gdLst/>
              <a:ahLst/>
              <a:cxnLst/>
              <a:rect l="l" t="t" r="r" b="b"/>
              <a:pathLst>
                <a:path w="3726815" h="2562860">
                  <a:moveTo>
                    <a:pt x="0" y="2553052"/>
                  </a:moveTo>
                  <a:lnTo>
                    <a:pt x="3726361" y="2553052"/>
                  </a:lnTo>
                </a:path>
                <a:path w="3726815" h="2562860">
                  <a:moveTo>
                    <a:pt x="0" y="1942316"/>
                  </a:moveTo>
                  <a:lnTo>
                    <a:pt x="3726361" y="1942316"/>
                  </a:lnTo>
                </a:path>
                <a:path w="3726815" h="2562860">
                  <a:moveTo>
                    <a:pt x="0" y="1331525"/>
                  </a:moveTo>
                  <a:lnTo>
                    <a:pt x="3726361" y="1331525"/>
                  </a:lnTo>
                </a:path>
                <a:path w="3726815" h="2562860">
                  <a:moveTo>
                    <a:pt x="0" y="720790"/>
                  </a:moveTo>
                  <a:lnTo>
                    <a:pt x="3726361" y="720790"/>
                  </a:lnTo>
                </a:path>
                <a:path w="3726815" h="2562860">
                  <a:moveTo>
                    <a:pt x="0" y="109999"/>
                  </a:moveTo>
                  <a:lnTo>
                    <a:pt x="3726361" y="109999"/>
                  </a:lnTo>
                </a:path>
                <a:path w="3726815" h="2562860">
                  <a:moveTo>
                    <a:pt x="169365" y="2562497"/>
                  </a:moveTo>
                  <a:lnTo>
                    <a:pt x="169365" y="0"/>
                  </a:lnTo>
                </a:path>
                <a:path w="3726815" h="2562860">
                  <a:moveTo>
                    <a:pt x="1016300" y="2562497"/>
                  </a:moveTo>
                  <a:lnTo>
                    <a:pt x="1016300" y="0"/>
                  </a:lnTo>
                </a:path>
                <a:path w="3726815" h="2562860">
                  <a:moveTo>
                    <a:pt x="1863180" y="2562497"/>
                  </a:moveTo>
                  <a:lnTo>
                    <a:pt x="1863180" y="0"/>
                  </a:lnTo>
                </a:path>
                <a:path w="3726815" h="2562860">
                  <a:moveTo>
                    <a:pt x="2710060" y="2562497"/>
                  </a:moveTo>
                  <a:lnTo>
                    <a:pt x="2710060" y="0"/>
                  </a:lnTo>
                </a:path>
                <a:path w="3726815" h="2562860">
                  <a:moveTo>
                    <a:pt x="3556995" y="2562497"/>
                  </a:moveTo>
                  <a:lnTo>
                    <a:pt x="3556995" y="0"/>
                  </a:lnTo>
                </a:path>
              </a:pathLst>
            </a:custGeom>
            <a:ln w="5876">
              <a:solidFill>
                <a:srgbClr val="FFFFFF"/>
              </a:solidFill>
            </a:ln>
          </p:spPr>
          <p:txBody>
            <a:bodyPr wrap="square" lIns="0" tIns="0" rIns="0" bIns="0" rtlCol="0"/>
            <a:lstStyle/>
            <a:p>
              <a:endParaRPr/>
            </a:p>
          </p:txBody>
        </p:sp>
        <p:sp>
          <p:nvSpPr>
            <p:cNvPr id="9" name="object 9"/>
            <p:cNvSpPr/>
            <p:nvPr/>
          </p:nvSpPr>
          <p:spPr>
            <a:xfrm>
              <a:off x="688509" y="767584"/>
              <a:ext cx="3387725" cy="2329815"/>
            </a:xfrm>
            <a:custGeom>
              <a:avLst/>
              <a:gdLst/>
              <a:ahLst/>
              <a:cxnLst/>
              <a:rect l="l" t="t" r="r" b="b"/>
              <a:pathLst>
                <a:path w="3387725" h="2329815">
                  <a:moveTo>
                    <a:pt x="0" y="2329538"/>
                  </a:moveTo>
                  <a:lnTo>
                    <a:pt x="67767" y="2299828"/>
                  </a:lnTo>
                  <a:lnTo>
                    <a:pt x="135535" y="2263582"/>
                  </a:lnTo>
                  <a:lnTo>
                    <a:pt x="169365" y="2242714"/>
                  </a:lnTo>
                  <a:lnTo>
                    <a:pt x="203249" y="2219923"/>
                  </a:lnTo>
                  <a:lnTo>
                    <a:pt x="237133" y="2195046"/>
                  </a:lnTo>
                  <a:lnTo>
                    <a:pt x="271017" y="2167971"/>
                  </a:lnTo>
                  <a:lnTo>
                    <a:pt x="304901" y="2138590"/>
                  </a:lnTo>
                  <a:lnTo>
                    <a:pt x="338785" y="2106848"/>
                  </a:lnTo>
                  <a:lnTo>
                    <a:pt x="372669" y="2072635"/>
                  </a:lnTo>
                  <a:lnTo>
                    <a:pt x="406498" y="2035840"/>
                  </a:lnTo>
                  <a:lnTo>
                    <a:pt x="440382" y="1996464"/>
                  </a:lnTo>
                  <a:lnTo>
                    <a:pt x="474266" y="1954398"/>
                  </a:lnTo>
                  <a:lnTo>
                    <a:pt x="508150" y="1909640"/>
                  </a:lnTo>
                  <a:lnTo>
                    <a:pt x="542034" y="1862192"/>
                  </a:lnTo>
                  <a:lnTo>
                    <a:pt x="575918" y="1811997"/>
                  </a:lnTo>
                  <a:lnTo>
                    <a:pt x="609802" y="1759112"/>
                  </a:lnTo>
                  <a:lnTo>
                    <a:pt x="643631" y="1703645"/>
                  </a:lnTo>
                  <a:lnTo>
                    <a:pt x="677515" y="1645543"/>
                  </a:lnTo>
                  <a:lnTo>
                    <a:pt x="711399" y="1585024"/>
                  </a:lnTo>
                  <a:lnTo>
                    <a:pt x="745283" y="1522088"/>
                  </a:lnTo>
                  <a:lnTo>
                    <a:pt x="779167" y="1457011"/>
                  </a:lnTo>
                  <a:lnTo>
                    <a:pt x="813051" y="1389957"/>
                  </a:lnTo>
                  <a:lnTo>
                    <a:pt x="846935" y="1321036"/>
                  </a:lnTo>
                  <a:lnTo>
                    <a:pt x="880764" y="1250577"/>
                  </a:lnTo>
                  <a:lnTo>
                    <a:pt x="914648" y="1178800"/>
                  </a:lnTo>
                  <a:lnTo>
                    <a:pt x="948532" y="1106035"/>
                  </a:lnTo>
                  <a:lnTo>
                    <a:pt x="982416" y="1032555"/>
                  </a:lnTo>
                  <a:lnTo>
                    <a:pt x="1016300" y="958746"/>
                  </a:lnTo>
                  <a:lnTo>
                    <a:pt x="1050184" y="884883"/>
                  </a:lnTo>
                  <a:lnTo>
                    <a:pt x="1084068" y="811458"/>
                  </a:lnTo>
                  <a:lnTo>
                    <a:pt x="1117897" y="738748"/>
                  </a:lnTo>
                  <a:lnTo>
                    <a:pt x="1151781" y="667245"/>
                  </a:lnTo>
                  <a:lnTo>
                    <a:pt x="1185665" y="597335"/>
                  </a:lnTo>
                  <a:lnTo>
                    <a:pt x="1219549" y="529458"/>
                  </a:lnTo>
                  <a:lnTo>
                    <a:pt x="1253433" y="463996"/>
                  </a:lnTo>
                  <a:lnTo>
                    <a:pt x="1287317" y="401390"/>
                  </a:lnTo>
                  <a:lnTo>
                    <a:pt x="1321201" y="342025"/>
                  </a:lnTo>
                  <a:lnTo>
                    <a:pt x="1355030" y="286284"/>
                  </a:lnTo>
                  <a:lnTo>
                    <a:pt x="1388914" y="234606"/>
                  </a:lnTo>
                  <a:lnTo>
                    <a:pt x="1422798" y="187323"/>
                  </a:lnTo>
                  <a:lnTo>
                    <a:pt x="1456682" y="144762"/>
                  </a:lnTo>
                  <a:lnTo>
                    <a:pt x="1490566" y="107198"/>
                  </a:lnTo>
                  <a:lnTo>
                    <a:pt x="1524450" y="74962"/>
                  </a:lnTo>
                  <a:lnTo>
                    <a:pt x="1558334" y="48217"/>
                  </a:lnTo>
                  <a:lnTo>
                    <a:pt x="1592163" y="27238"/>
                  </a:lnTo>
                  <a:lnTo>
                    <a:pt x="1659931" y="3020"/>
                  </a:lnTo>
                  <a:lnTo>
                    <a:pt x="1693815" y="0"/>
                  </a:lnTo>
                  <a:lnTo>
                    <a:pt x="1727699" y="3020"/>
                  </a:lnTo>
                  <a:lnTo>
                    <a:pt x="1795467" y="27238"/>
                  </a:lnTo>
                  <a:lnTo>
                    <a:pt x="1829296" y="48217"/>
                  </a:lnTo>
                  <a:lnTo>
                    <a:pt x="1863180" y="74962"/>
                  </a:lnTo>
                  <a:lnTo>
                    <a:pt x="1897064" y="107198"/>
                  </a:lnTo>
                  <a:lnTo>
                    <a:pt x="1930948" y="144762"/>
                  </a:lnTo>
                  <a:lnTo>
                    <a:pt x="1964832" y="187323"/>
                  </a:lnTo>
                  <a:lnTo>
                    <a:pt x="1998716" y="234606"/>
                  </a:lnTo>
                  <a:lnTo>
                    <a:pt x="2032600" y="286284"/>
                  </a:lnTo>
                  <a:lnTo>
                    <a:pt x="2066429" y="342025"/>
                  </a:lnTo>
                  <a:lnTo>
                    <a:pt x="2100313" y="401390"/>
                  </a:lnTo>
                  <a:lnTo>
                    <a:pt x="2134197" y="463996"/>
                  </a:lnTo>
                  <a:lnTo>
                    <a:pt x="2168081" y="529458"/>
                  </a:lnTo>
                  <a:lnTo>
                    <a:pt x="2201965" y="597335"/>
                  </a:lnTo>
                  <a:lnTo>
                    <a:pt x="2235849" y="667245"/>
                  </a:lnTo>
                  <a:lnTo>
                    <a:pt x="2269733" y="738748"/>
                  </a:lnTo>
                  <a:lnTo>
                    <a:pt x="2303562" y="811458"/>
                  </a:lnTo>
                  <a:lnTo>
                    <a:pt x="2337446" y="884883"/>
                  </a:lnTo>
                  <a:lnTo>
                    <a:pt x="2371330" y="958746"/>
                  </a:lnTo>
                  <a:lnTo>
                    <a:pt x="2405214" y="1032555"/>
                  </a:lnTo>
                  <a:lnTo>
                    <a:pt x="2439098" y="1106035"/>
                  </a:lnTo>
                  <a:lnTo>
                    <a:pt x="2472982" y="1178800"/>
                  </a:lnTo>
                  <a:lnTo>
                    <a:pt x="2506866" y="1250577"/>
                  </a:lnTo>
                  <a:lnTo>
                    <a:pt x="2540695" y="1321036"/>
                  </a:lnTo>
                  <a:lnTo>
                    <a:pt x="2574579" y="1389957"/>
                  </a:lnTo>
                  <a:lnTo>
                    <a:pt x="2608463" y="1457011"/>
                  </a:lnTo>
                  <a:lnTo>
                    <a:pt x="2642347" y="1522088"/>
                  </a:lnTo>
                  <a:lnTo>
                    <a:pt x="2676231" y="1585024"/>
                  </a:lnTo>
                  <a:lnTo>
                    <a:pt x="2710115" y="1645543"/>
                  </a:lnTo>
                  <a:lnTo>
                    <a:pt x="2743999" y="1703645"/>
                  </a:lnTo>
                  <a:lnTo>
                    <a:pt x="2777828" y="1759112"/>
                  </a:lnTo>
                  <a:lnTo>
                    <a:pt x="2811712" y="1811997"/>
                  </a:lnTo>
                  <a:lnTo>
                    <a:pt x="2845596" y="1862192"/>
                  </a:lnTo>
                  <a:lnTo>
                    <a:pt x="2879480" y="1909640"/>
                  </a:lnTo>
                  <a:lnTo>
                    <a:pt x="2913364" y="1954398"/>
                  </a:lnTo>
                  <a:lnTo>
                    <a:pt x="2947248" y="1996464"/>
                  </a:lnTo>
                  <a:lnTo>
                    <a:pt x="2981077" y="2035840"/>
                  </a:lnTo>
                  <a:lnTo>
                    <a:pt x="3014961" y="2072635"/>
                  </a:lnTo>
                  <a:lnTo>
                    <a:pt x="3048845" y="2106848"/>
                  </a:lnTo>
                  <a:lnTo>
                    <a:pt x="3082729" y="2138590"/>
                  </a:lnTo>
                  <a:lnTo>
                    <a:pt x="3116613" y="2167971"/>
                  </a:lnTo>
                  <a:lnTo>
                    <a:pt x="3150497" y="2195046"/>
                  </a:lnTo>
                  <a:lnTo>
                    <a:pt x="3184381" y="2219923"/>
                  </a:lnTo>
                  <a:lnTo>
                    <a:pt x="3218210" y="2242714"/>
                  </a:lnTo>
                  <a:lnTo>
                    <a:pt x="3252094" y="2263582"/>
                  </a:lnTo>
                  <a:lnTo>
                    <a:pt x="3285978" y="2282584"/>
                  </a:lnTo>
                  <a:lnTo>
                    <a:pt x="3353746" y="2315424"/>
                  </a:lnTo>
                  <a:lnTo>
                    <a:pt x="3387630" y="2329538"/>
                  </a:lnTo>
                </a:path>
              </a:pathLst>
            </a:custGeom>
            <a:ln w="5876">
              <a:solidFill>
                <a:srgbClr val="000000"/>
              </a:solidFill>
            </a:ln>
          </p:spPr>
          <p:txBody>
            <a:bodyPr wrap="square" lIns="0" tIns="0" rIns="0" bIns="0" rtlCol="0"/>
            <a:lstStyle/>
            <a:p>
              <a:endParaRPr/>
            </a:p>
          </p:txBody>
        </p:sp>
      </p:grpSp>
      <p:sp>
        <p:nvSpPr>
          <p:cNvPr id="10" name="object 10"/>
          <p:cNvSpPr txBox="1"/>
          <p:nvPr/>
        </p:nvSpPr>
        <p:spPr>
          <a:xfrm>
            <a:off x="410668" y="3159769"/>
            <a:ext cx="94615" cy="85090"/>
          </a:xfrm>
          <a:prstGeom prst="rect">
            <a:avLst/>
          </a:prstGeom>
        </p:spPr>
        <p:txBody>
          <a:bodyPr vert="horz" wrap="square" lIns="0" tIns="17780" rIns="0" bIns="0" rtlCol="0">
            <a:spAutoFit/>
          </a:bodyPr>
          <a:lstStyle/>
          <a:p>
            <a:pPr marL="12700">
              <a:lnSpc>
                <a:spcPct val="100000"/>
              </a:lnSpc>
              <a:spcBef>
                <a:spcPts val="140"/>
              </a:spcBef>
            </a:pPr>
            <a:r>
              <a:rPr sz="350" spc="-25" dirty="0">
                <a:solidFill>
                  <a:srgbClr val="4D4D4D"/>
                </a:solidFill>
                <a:latin typeface="Arial"/>
                <a:cs typeface="Arial"/>
              </a:rPr>
              <a:t>0.0</a:t>
            </a:r>
            <a:endParaRPr sz="350">
              <a:latin typeface="Arial"/>
              <a:cs typeface="Arial"/>
            </a:endParaRPr>
          </a:p>
        </p:txBody>
      </p:sp>
      <p:sp>
        <p:nvSpPr>
          <p:cNvPr id="11" name="object 11"/>
          <p:cNvSpPr txBox="1"/>
          <p:nvPr/>
        </p:nvSpPr>
        <p:spPr>
          <a:xfrm>
            <a:off x="410668" y="2549033"/>
            <a:ext cx="94615" cy="85090"/>
          </a:xfrm>
          <a:prstGeom prst="rect">
            <a:avLst/>
          </a:prstGeom>
        </p:spPr>
        <p:txBody>
          <a:bodyPr vert="horz" wrap="square" lIns="0" tIns="17780" rIns="0" bIns="0" rtlCol="0">
            <a:spAutoFit/>
          </a:bodyPr>
          <a:lstStyle/>
          <a:p>
            <a:pPr marL="12700">
              <a:lnSpc>
                <a:spcPct val="100000"/>
              </a:lnSpc>
              <a:spcBef>
                <a:spcPts val="140"/>
              </a:spcBef>
            </a:pPr>
            <a:r>
              <a:rPr sz="350" spc="-25" dirty="0">
                <a:solidFill>
                  <a:srgbClr val="4D4D4D"/>
                </a:solidFill>
                <a:latin typeface="Arial"/>
                <a:cs typeface="Arial"/>
              </a:rPr>
              <a:t>0.5</a:t>
            </a:r>
            <a:endParaRPr sz="350">
              <a:latin typeface="Arial"/>
              <a:cs typeface="Arial"/>
            </a:endParaRPr>
          </a:p>
        </p:txBody>
      </p:sp>
      <p:sp>
        <p:nvSpPr>
          <p:cNvPr id="12" name="object 12"/>
          <p:cNvSpPr txBox="1"/>
          <p:nvPr/>
        </p:nvSpPr>
        <p:spPr>
          <a:xfrm>
            <a:off x="410668" y="1938243"/>
            <a:ext cx="94615" cy="85090"/>
          </a:xfrm>
          <a:prstGeom prst="rect">
            <a:avLst/>
          </a:prstGeom>
        </p:spPr>
        <p:txBody>
          <a:bodyPr vert="horz" wrap="square" lIns="0" tIns="17780" rIns="0" bIns="0" rtlCol="0">
            <a:spAutoFit/>
          </a:bodyPr>
          <a:lstStyle/>
          <a:p>
            <a:pPr marL="12700">
              <a:lnSpc>
                <a:spcPct val="100000"/>
              </a:lnSpc>
              <a:spcBef>
                <a:spcPts val="140"/>
              </a:spcBef>
            </a:pPr>
            <a:r>
              <a:rPr sz="350" spc="-25" dirty="0">
                <a:solidFill>
                  <a:srgbClr val="4D4D4D"/>
                </a:solidFill>
                <a:latin typeface="Arial"/>
                <a:cs typeface="Arial"/>
              </a:rPr>
              <a:t>1.0</a:t>
            </a:r>
            <a:endParaRPr sz="350">
              <a:latin typeface="Arial"/>
              <a:cs typeface="Arial"/>
            </a:endParaRPr>
          </a:p>
        </p:txBody>
      </p:sp>
      <p:sp>
        <p:nvSpPr>
          <p:cNvPr id="13" name="object 13"/>
          <p:cNvSpPr txBox="1"/>
          <p:nvPr/>
        </p:nvSpPr>
        <p:spPr>
          <a:xfrm>
            <a:off x="410668" y="1327507"/>
            <a:ext cx="94615" cy="85090"/>
          </a:xfrm>
          <a:prstGeom prst="rect">
            <a:avLst/>
          </a:prstGeom>
        </p:spPr>
        <p:txBody>
          <a:bodyPr vert="horz" wrap="square" lIns="0" tIns="17780" rIns="0" bIns="0" rtlCol="0">
            <a:spAutoFit/>
          </a:bodyPr>
          <a:lstStyle/>
          <a:p>
            <a:pPr marL="12700">
              <a:lnSpc>
                <a:spcPct val="100000"/>
              </a:lnSpc>
              <a:spcBef>
                <a:spcPts val="140"/>
              </a:spcBef>
            </a:pPr>
            <a:r>
              <a:rPr sz="350" spc="-25" dirty="0">
                <a:solidFill>
                  <a:srgbClr val="4D4D4D"/>
                </a:solidFill>
                <a:latin typeface="Arial"/>
                <a:cs typeface="Arial"/>
              </a:rPr>
              <a:t>1.5</a:t>
            </a:r>
            <a:endParaRPr sz="350">
              <a:latin typeface="Arial"/>
              <a:cs typeface="Arial"/>
            </a:endParaRPr>
          </a:p>
        </p:txBody>
      </p:sp>
      <p:sp>
        <p:nvSpPr>
          <p:cNvPr id="14" name="object 14"/>
          <p:cNvSpPr txBox="1"/>
          <p:nvPr/>
        </p:nvSpPr>
        <p:spPr>
          <a:xfrm>
            <a:off x="410668" y="716716"/>
            <a:ext cx="94615" cy="85090"/>
          </a:xfrm>
          <a:prstGeom prst="rect">
            <a:avLst/>
          </a:prstGeom>
        </p:spPr>
        <p:txBody>
          <a:bodyPr vert="horz" wrap="square" lIns="0" tIns="17780" rIns="0" bIns="0" rtlCol="0">
            <a:spAutoFit/>
          </a:bodyPr>
          <a:lstStyle/>
          <a:p>
            <a:pPr marL="12700">
              <a:lnSpc>
                <a:spcPct val="100000"/>
              </a:lnSpc>
              <a:spcBef>
                <a:spcPts val="140"/>
              </a:spcBef>
            </a:pPr>
            <a:r>
              <a:rPr sz="350" spc="-25" dirty="0">
                <a:solidFill>
                  <a:srgbClr val="4D4D4D"/>
                </a:solidFill>
                <a:latin typeface="Arial"/>
                <a:cs typeface="Arial"/>
              </a:rPr>
              <a:t>2.0</a:t>
            </a:r>
            <a:endParaRPr sz="350">
              <a:latin typeface="Arial"/>
              <a:cs typeface="Arial"/>
            </a:endParaRPr>
          </a:p>
        </p:txBody>
      </p:sp>
      <p:sp>
        <p:nvSpPr>
          <p:cNvPr id="15" name="object 15"/>
          <p:cNvSpPr/>
          <p:nvPr/>
        </p:nvSpPr>
        <p:spPr>
          <a:xfrm>
            <a:off x="504097" y="761104"/>
            <a:ext cx="3572510" cy="2467610"/>
          </a:xfrm>
          <a:custGeom>
            <a:avLst/>
            <a:gdLst/>
            <a:ahLst/>
            <a:cxnLst/>
            <a:rect l="l" t="t" r="r" b="b"/>
            <a:pathLst>
              <a:path w="3572510" h="2467610">
                <a:moveTo>
                  <a:pt x="0" y="2443052"/>
                </a:moveTo>
                <a:lnTo>
                  <a:pt x="15047" y="2443052"/>
                </a:lnTo>
              </a:path>
              <a:path w="3572510" h="2467610">
                <a:moveTo>
                  <a:pt x="0" y="1832316"/>
                </a:moveTo>
                <a:lnTo>
                  <a:pt x="15047" y="1832316"/>
                </a:lnTo>
              </a:path>
              <a:path w="3572510" h="2467610">
                <a:moveTo>
                  <a:pt x="0" y="1221526"/>
                </a:moveTo>
                <a:lnTo>
                  <a:pt x="15047" y="1221526"/>
                </a:lnTo>
              </a:path>
              <a:path w="3572510" h="2467610">
                <a:moveTo>
                  <a:pt x="0" y="610790"/>
                </a:moveTo>
                <a:lnTo>
                  <a:pt x="15047" y="610790"/>
                </a:lnTo>
              </a:path>
              <a:path w="3572510" h="2467610">
                <a:moveTo>
                  <a:pt x="0" y="0"/>
                </a:moveTo>
                <a:lnTo>
                  <a:pt x="15047" y="0"/>
                </a:lnTo>
              </a:path>
              <a:path w="3572510" h="2467610">
                <a:moveTo>
                  <a:pt x="184412" y="2467545"/>
                </a:moveTo>
                <a:lnTo>
                  <a:pt x="184412" y="2452498"/>
                </a:lnTo>
              </a:path>
              <a:path w="3572510" h="2467610">
                <a:moveTo>
                  <a:pt x="1031347" y="2467545"/>
                </a:moveTo>
                <a:lnTo>
                  <a:pt x="1031347" y="2452498"/>
                </a:lnTo>
              </a:path>
              <a:path w="3572510" h="2467610">
                <a:moveTo>
                  <a:pt x="1878227" y="2467545"/>
                </a:moveTo>
                <a:lnTo>
                  <a:pt x="1878227" y="2452498"/>
                </a:lnTo>
              </a:path>
              <a:path w="3572510" h="2467610">
                <a:moveTo>
                  <a:pt x="2725108" y="2467545"/>
                </a:moveTo>
                <a:lnTo>
                  <a:pt x="2725108" y="2452498"/>
                </a:lnTo>
              </a:path>
              <a:path w="3572510" h="2467610">
                <a:moveTo>
                  <a:pt x="3572043" y="2467545"/>
                </a:moveTo>
                <a:lnTo>
                  <a:pt x="3572043" y="2452498"/>
                </a:lnTo>
              </a:path>
            </a:pathLst>
          </a:custGeom>
          <a:ln w="5876">
            <a:solidFill>
              <a:srgbClr val="333333"/>
            </a:solidFill>
          </a:ln>
        </p:spPr>
        <p:txBody>
          <a:bodyPr wrap="square" lIns="0" tIns="0" rIns="0" bIns="0" rtlCol="0"/>
          <a:lstStyle/>
          <a:p>
            <a:endParaRPr/>
          </a:p>
        </p:txBody>
      </p:sp>
      <p:sp>
        <p:nvSpPr>
          <p:cNvPr id="16" name="object 16"/>
          <p:cNvSpPr txBox="1"/>
          <p:nvPr/>
        </p:nvSpPr>
        <p:spPr>
          <a:xfrm>
            <a:off x="627702" y="3214028"/>
            <a:ext cx="12192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0.00</a:t>
            </a:r>
            <a:endParaRPr sz="350">
              <a:latin typeface="Arial"/>
              <a:cs typeface="Arial"/>
            </a:endParaRPr>
          </a:p>
        </p:txBody>
      </p:sp>
      <p:sp>
        <p:nvSpPr>
          <p:cNvPr id="17" name="object 17"/>
          <p:cNvSpPr txBox="1"/>
          <p:nvPr/>
        </p:nvSpPr>
        <p:spPr>
          <a:xfrm>
            <a:off x="1474637" y="3214028"/>
            <a:ext cx="12192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0.25</a:t>
            </a:r>
            <a:endParaRPr sz="350">
              <a:latin typeface="Arial"/>
              <a:cs typeface="Arial"/>
            </a:endParaRPr>
          </a:p>
        </p:txBody>
      </p:sp>
      <p:sp>
        <p:nvSpPr>
          <p:cNvPr id="18" name="object 18"/>
          <p:cNvSpPr txBox="1"/>
          <p:nvPr/>
        </p:nvSpPr>
        <p:spPr>
          <a:xfrm>
            <a:off x="3168452" y="3214028"/>
            <a:ext cx="12192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0.75</a:t>
            </a:r>
            <a:endParaRPr sz="350">
              <a:latin typeface="Arial"/>
              <a:cs typeface="Arial"/>
            </a:endParaRPr>
          </a:p>
        </p:txBody>
      </p:sp>
      <p:sp>
        <p:nvSpPr>
          <p:cNvPr id="19" name="object 19"/>
          <p:cNvSpPr txBox="1"/>
          <p:nvPr/>
        </p:nvSpPr>
        <p:spPr>
          <a:xfrm>
            <a:off x="4015333" y="3214028"/>
            <a:ext cx="121920" cy="85090"/>
          </a:xfrm>
          <a:prstGeom prst="rect">
            <a:avLst/>
          </a:prstGeom>
        </p:spPr>
        <p:txBody>
          <a:bodyPr vert="horz" wrap="square" lIns="0" tIns="17780" rIns="0" bIns="0" rtlCol="0">
            <a:spAutoFit/>
          </a:bodyPr>
          <a:lstStyle/>
          <a:p>
            <a:pPr marL="12700">
              <a:lnSpc>
                <a:spcPct val="100000"/>
              </a:lnSpc>
              <a:spcBef>
                <a:spcPts val="140"/>
              </a:spcBef>
            </a:pPr>
            <a:r>
              <a:rPr sz="350" spc="-20" dirty="0">
                <a:solidFill>
                  <a:srgbClr val="4D4D4D"/>
                </a:solidFill>
                <a:latin typeface="Arial"/>
                <a:cs typeface="Arial"/>
              </a:rPr>
              <a:t>1.00</a:t>
            </a:r>
            <a:endParaRPr sz="350">
              <a:latin typeface="Arial"/>
              <a:cs typeface="Arial"/>
            </a:endParaRPr>
          </a:p>
        </p:txBody>
      </p:sp>
      <p:sp>
        <p:nvSpPr>
          <p:cNvPr id="20" name="object 20"/>
          <p:cNvSpPr txBox="1"/>
          <p:nvPr/>
        </p:nvSpPr>
        <p:spPr>
          <a:xfrm>
            <a:off x="2321517" y="3214028"/>
            <a:ext cx="121920" cy="156210"/>
          </a:xfrm>
          <a:prstGeom prst="rect">
            <a:avLst/>
          </a:prstGeom>
        </p:spPr>
        <p:txBody>
          <a:bodyPr vert="horz" wrap="square" lIns="0" tIns="17780" rIns="0" bIns="0" rtlCol="0">
            <a:spAutoFit/>
          </a:bodyPr>
          <a:lstStyle/>
          <a:p>
            <a:pPr algn="ctr">
              <a:lnSpc>
                <a:spcPct val="100000"/>
              </a:lnSpc>
              <a:spcBef>
                <a:spcPts val="140"/>
              </a:spcBef>
            </a:pPr>
            <a:r>
              <a:rPr sz="350" spc="-20" dirty="0">
                <a:solidFill>
                  <a:srgbClr val="4D4D4D"/>
                </a:solidFill>
                <a:latin typeface="Arial"/>
                <a:cs typeface="Arial"/>
              </a:rPr>
              <a:t>0.50</a:t>
            </a:r>
            <a:endParaRPr sz="350">
              <a:latin typeface="Arial"/>
              <a:cs typeface="Arial"/>
            </a:endParaRPr>
          </a:p>
          <a:p>
            <a:pPr algn="ctr">
              <a:lnSpc>
                <a:spcPct val="100000"/>
              </a:lnSpc>
              <a:spcBef>
                <a:spcPts val="25"/>
              </a:spcBef>
            </a:pPr>
            <a:r>
              <a:rPr sz="450" spc="10" dirty="0">
                <a:latin typeface="Arial"/>
                <a:cs typeface="Arial"/>
              </a:rPr>
              <a:t>p</a:t>
            </a:r>
            <a:endParaRPr sz="450">
              <a:latin typeface="Arial"/>
              <a:cs typeface="Arial"/>
            </a:endParaRPr>
          </a:p>
        </p:txBody>
      </p:sp>
      <p:sp>
        <p:nvSpPr>
          <p:cNvPr id="21" name="object 21"/>
          <p:cNvSpPr txBox="1"/>
          <p:nvPr/>
        </p:nvSpPr>
        <p:spPr>
          <a:xfrm>
            <a:off x="327644" y="1904524"/>
            <a:ext cx="93345" cy="55880"/>
          </a:xfrm>
          <a:prstGeom prst="rect">
            <a:avLst/>
          </a:prstGeom>
        </p:spPr>
        <p:txBody>
          <a:bodyPr vert="vert270" wrap="square" lIns="0" tIns="10160" rIns="0" bIns="0" rtlCol="0">
            <a:spAutoFit/>
          </a:bodyPr>
          <a:lstStyle/>
          <a:p>
            <a:pPr marL="12700">
              <a:lnSpc>
                <a:spcPct val="100000"/>
              </a:lnSpc>
              <a:spcBef>
                <a:spcPts val="80"/>
              </a:spcBef>
            </a:pPr>
            <a:r>
              <a:rPr sz="450" dirty="0">
                <a:latin typeface="Arial"/>
                <a:cs typeface="Arial"/>
              </a:rPr>
              <a:t>y</a:t>
            </a:r>
            <a:endParaRPr sz="450">
              <a:latin typeface="Arial"/>
              <a:cs typeface="Arial"/>
            </a:endParaRPr>
          </a:p>
        </p:txBody>
      </p:sp>
      <p:sp>
        <p:nvSpPr>
          <p:cNvPr id="22" name="object 22"/>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41</a:t>
            </a:r>
            <a:endParaRPr sz="800">
              <a:latin typeface="Trebuchet MS"/>
              <a:cs typeface="Trebuchet MS"/>
            </a:endParaRPr>
          </a:p>
        </p:txBody>
      </p:sp>
    </p:spTree>
  </p:cSld>
  <p:clrMapOvr>
    <a:masterClrMapping/>
  </p:clrMapOvr>
  <p:transition>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10" dirty="0"/>
              <a:t>Grid</a:t>
            </a:r>
            <a:r>
              <a:rPr spc="-30" dirty="0"/>
              <a:t> </a:t>
            </a:r>
            <a:r>
              <a:rPr spc="-45" dirty="0"/>
              <a:t>Approximation</a:t>
            </a:r>
          </a:p>
        </p:txBody>
      </p:sp>
      <p:sp>
        <p:nvSpPr>
          <p:cNvPr id="3" name="object 3"/>
          <p:cNvSpPr/>
          <p:nvPr/>
        </p:nvSpPr>
        <p:spPr>
          <a:xfrm>
            <a:off x="322046" y="2637015"/>
            <a:ext cx="3964304" cy="203200"/>
          </a:xfrm>
          <a:custGeom>
            <a:avLst/>
            <a:gdLst/>
            <a:ahLst/>
            <a:cxnLst/>
            <a:rect l="l" t="t" r="r" b="b"/>
            <a:pathLst>
              <a:path w="3964304" h="203200">
                <a:moveTo>
                  <a:pt x="3963911" y="0"/>
                </a:moveTo>
                <a:lnTo>
                  <a:pt x="0" y="0"/>
                </a:lnTo>
                <a:lnTo>
                  <a:pt x="0" y="202920"/>
                </a:lnTo>
                <a:lnTo>
                  <a:pt x="3963911" y="202920"/>
                </a:lnTo>
                <a:lnTo>
                  <a:pt x="3963911" y="0"/>
                </a:lnTo>
                <a:close/>
              </a:path>
            </a:pathLst>
          </a:custGeom>
          <a:solidFill>
            <a:srgbClr val="F8F8F8"/>
          </a:solidFill>
        </p:spPr>
        <p:txBody>
          <a:bodyPr wrap="square" lIns="0" tIns="0" rIns="0" bIns="0" rtlCol="0"/>
          <a:lstStyle/>
          <a:p>
            <a:endParaRPr/>
          </a:p>
        </p:txBody>
      </p:sp>
      <p:sp>
        <p:nvSpPr>
          <p:cNvPr id="4" name="object 4"/>
          <p:cNvSpPr txBox="1">
            <a:spLocks noGrp="1"/>
          </p:cNvSpPr>
          <p:nvPr>
            <p:ph type="body" idx="1"/>
          </p:nvPr>
        </p:nvSpPr>
        <p:spPr>
          <a:prstGeom prst="rect">
            <a:avLst/>
          </a:prstGeom>
        </p:spPr>
        <p:txBody>
          <a:bodyPr vert="horz" wrap="square" lIns="0" tIns="12700" rIns="0" bIns="0" rtlCol="0">
            <a:spAutoFit/>
          </a:bodyPr>
          <a:lstStyle/>
          <a:p>
            <a:pPr marL="19050" marR="108585" indent="-6985">
              <a:lnSpc>
                <a:spcPct val="118000"/>
              </a:lnSpc>
              <a:spcBef>
                <a:spcPts val="100"/>
              </a:spcBef>
            </a:pPr>
            <a:r>
              <a:rPr dirty="0"/>
              <a:t>We</a:t>
            </a:r>
            <a:r>
              <a:rPr spc="-65" dirty="0"/>
              <a:t> </a:t>
            </a:r>
            <a:r>
              <a:rPr dirty="0"/>
              <a:t>will</a:t>
            </a:r>
            <a:r>
              <a:rPr spc="-35" dirty="0"/>
              <a:t> </a:t>
            </a:r>
            <a:r>
              <a:rPr spc="-40" dirty="0"/>
              <a:t>cover </a:t>
            </a:r>
            <a:r>
              <a:rPr spc="-40" dirty="0">
                <a:solidFill>
                  <a:srgbClr val="FF0000"/>
                </a:solidFill>
              </a:rPr>
              <a:t>two</a:t>
            </a:r>
            <a:r>
              <a:rPr spc="-35" dirty="0">
                <a:solidFill>
                  <a:srgbClr val="FF0000"/>
                </a:solidFill>
              </a:rPr>
              <a:t> </a:t>
            </a:r>
            <a:r>
              <a:rPr spc="-40" dirty="0">
                <a:solidFill>
                  <a:srgbClr val="FF0000"/>
                </a:solidFill>
              </a:rPr>
              <a:t>different</a:t>
            </a:r>
            <a:r>
              <a:rPr spc="-45" dirty="0">
                <a:solidFill>
                  <a:srgbClr val="FF0000"/>
                </a:solidFill>
              </a:rPr>
              <a:t> </a:t>
            </a:r>
            <a:r>
              <a:rPr spc="-75" dirty="0">
                <a:solidFill>
                  <a:srgbClr val="FF0000"/>
                </a:solidFill>
              </a:rPr>
              <a:t>ways</a:t>
            </a:r>
            <a:r>
              <a:rPr spc="-10" dirty="0">
                <a:solidFill>
                  <a:srgbClr val="FF0000"/>
                </a:solidFill>
              </a:rPr>
              <a:t> </a:t>
            </a:r>
            <a:r>
              <a:rPr dirty="0">
                <a:solidFill>
                  <a:srgbClr val="FF0000"/>
                </a:solidFill>
              </a:rPr>
              <a:t>of</a:t>
            </a:r>
            <a:r>
              <a:rPr spc="-40" dirty="0">
                <a:solidFill>
                  <a:srgbClr val="FF0000"/>
                </a:solidFill>
              </a:rPr>
              <a:t> </a:t>
            </a:r>
            <a:r>
              <a:rPr b="1" i="1" spc="-25" dirty="0">
                <a:solidFill>
                  <a:srgbClr val="FF0000"/>
                </a:solidFill>
              </a:rPr>
              <a:t>calculating</a:t>
            </a:r>
            <a:r>
              <a:rPr b="1" i="1" spc="-35" dirty="0">
                <a:solidFill>
                  <a:srgbClr val="FF0000"/>
                </a:solidFill>
              </a:rPr>
              <a:t> </a:t>
            </a:r>
            <a:r>
              <a:rPr b="1" i="1" spc="-10" dirty="0">
                <a:solidFill>
                  <a:srgbClr val="FF0000"/>
                </a:solidFill>
              </a:rPr>
              <a:t>the</a:t>
            </a:r>
            <a:r>
              <a:rPr b="1" i="1" spc="-40" dirty="0">
                <a:solidFill>
                  <a:srgbClr val="FF0000"/>
                </a:solidFill>
              </a:rPr>
              <a:t> </a:t>
            </a:r>
            <a:r>
              <a:rPr b="1" i="1" spc="-35" dirty="0">
                <a:solidFill>
                  <a:srgbClr val="FF0000"/>
                </a:solidFill>
              </a:rPr>
              <a:t>posterior</a:t>
            </a:r>
            <a:r>
              <a:rPr b="1" i="1" spc="-40" dirty="0">
                <a:solidFill>
                  <a:srgbClr val="FF0000"/>
                </a:solidFill>
              </a:rPr>
              <a:t> </a:t>
            </a:r>
            <a:r>
              <a:rPr b="1" i="1" spc="-20" dirty="0">
                <a:solidFill>
                  <a:srgbClr val="FF0000"/>
                </a:solidFill>
              </a:rPr>
              <a:t>from </a:t>
            </a:r>
            <a:r>
              <a:rPr b="1" i="1" spc="-45" dirty="0">
                <a:solidFill>
                  <a:srgbClr val="FF0000"/>
                </a:solidFill>
              </a:rPr>
              <a:t>your</a:t>
            </a:r>
            <a:r>
              <a:rPr b="1" i="1" spc="-25" dirty="0">
                <a:solidFill>
                  <a:srgbClr val="FF0000"/>
                </a:solidFill>
              </a:rPr>
              <a:t> </a:t>
            </a:r>
            <a:r>
              <a:rPr b="1" i="1" spc="-20" dirty="0">
                <a:solidFill>
                  <a:srgbClr val="FF0000"/>
                </a:solidFill>
              </a:rPr>
              <a:t>data</a:t>
            </a:r>
            <a:r>
              <a:rPr b="1" i="1" spc="-30" dirty="0">
                <a:solidFill>
                  <a:srgbClr val="FF0000"/>
                </a:solidFill>
              </a:rPr>
              <a:t> </a:t>
            </a:r>
            <a:r>
              <a:rPr b="1" i="1" spc="-40" dirty="0">
                <a:solidFill>
                  <a:srgbClr val="FF0000"/>
                </a:solidFill>
              </a:rPr>
              <a:t>and</a:t>
            </a:r>
            <a:r>
              <a:rPr b="1" i="1" spc="-30" dirty="0">
                <a:solidFill>
                  <a:srgbClr val="FF0000"/>
                </a:solidFill>
              </a:rPr>
              <a:t> </a:t>
            </a:r>
            <a:r>
              <a:rPr b="1" i="1" spc="-45" dirty="0">
                <a:solidFill>
                  <a:srgbClr val="FF0000"/>
                </a:solidFill>
              </a:rPr>
              <a:t>your</a:t>
            </a:r>
            <a:r>
              <a:rPr b="1" i="1" spc="-25" dirty="0">
                <a:solidFill>
                  <a:srgbClr val="FF0000"/>
                </a:solidFill>
              </a:rPr>
              <a:t> </a:t>
            </a:r>
            <a:r>
              <a:rPr b="1" i="1" spc="-10" dirty="0">
                <a:solidFill>
                  <a:srgbClr val="FF0000"/>
                </a:solidFill>
              </a:rPr>
              <a:t>prior:</a:t>
            </a:r>
          </a:p>
          <a:p>
            <a:pPr marL="295910" indent="-177800">
              <a:lnSpc>
                <a:spcPct val="100000"/>
              </a:lnSpc>
              <a:spcBef>
                <a:spcPts val="915"/>
              </a:spcBef>
              <a:buChar char="•"/>
              <a:tabLst>
                <a:tab pos="296545" algn="l"/>
              </a:tabLst>
            </a:pPr>
            <a:r>
              <a:rPr dirty="0">
                <a:solidFill>
                  <a:srgbClr val="FF0000"/>
                </a:solidFill>
              </a:rPr>
              <a:t>Grid</a:t>
            </a:r>
            <a:r>
              <a:rPr spc="-40" dirty="0">
                <a:solidFill>
                  <a:srgbClr val="FF0000"/>
                </a:solidFill>
              </a:rPr>
              <a:t> approximation</a:t>
            </a:r>
            <a:r>
              <a:rPr spc="-40" dirty="0"/>
              <a:t>:</a:t>
            </a:r>
            <a:r>
              <a:rPr spc="75" dirty="0"/>
              <a:t> </a:t>
            </a:r>
            <a:r>
              <a:rPr spc="-35" dirty="0"/>
              <a:t>estimate </a:t>
            </a:r>
            <a:r>
              <a:rPr spc="-25" dirty="0"/>
              <a:t>what</a:t>
            </a:r>
            <a:r>
              <a:rPr spc="-30" dirty="0"/>
              <a:t> </a:t>
            </a:r>
            <a:r>
              <a:rPr spc="-20" dirty="0"/>
              <a:t>the</a:t>
            </a:r>
            <a:r>
              <a:rPr spc="-35" dirty="0"/>
              <a:t> posterior probability </a:t>
            </a:r>
            <a:r>
              <a:rPr spc="-25" dirty="0"/>
              <a:t>of</a:t>
            </a:r>
          </a:p>
          <a:p>
            <a:pPr marL="295910">
              <a:lnSpc>
                <a:spcPct val="100000"/>
              </a:lnSpc>
              <a:spcBef>
                <a:spcPts val="240"/>
              </a:spcBef>
            </a:pPr>
            <a:r>
              <a:rPr i="1" dirty="0">
                <a:latin typeface="Arial"/>
                <a:cs typeface="Arial"/>
              </a:rPr>
              <a:t>p </a:t>
            </a:r>
            <a:r>
              <a:rPr dirty="0"/>
              <a:t>=</a:t>
            </a:r>
            <a:r>
              <a:rPr spc="-85" dirty="0"/>
              <a:t> </a:t>
            </a:r>
            <a:r>
              <a:rPr i="1" dirty="0">
                <a:latin typeface="Arial"/>
                <a:cs typeface="Arial"/>
              </a:rPr>
              <a:t>x</a:t>
            </a:r>
            <a:r>
              <a:rPr i="1" spc="110" dirty="0">
                <a:latin typeface="Arial"/>
                <a:cs typeface="Arial"/>
              </a:rPr>
              <a:t> </a:t>
            </a:r>
            <a:r>
              <a:rPr dirty="0"/>
              <a:t>is</a:t>
            </a:r>
            <a:r>
              <a:rPr spc="-30" dirty="0"/>
              <a:t> </a:t>
            </a:r>
            <a:r>
              <a:rPr spc="-20" dirty="0"/>
              <a:t>for</a:t>
            </a:r>
            <a:r>
              <a:rPr spc="-30" dirty="0"/>
              <a:t> </a:t>
            </a:r>
            <a:r>
              <a:rPr dirty="0"/>
              <a:t>a</a:t>
            </a:r>
            <a:r>
              <a:rPr spc="-30" dirty="0"/>
              <a:t> </a:t>
            </a:r>
            <a:r>
              <a:rPr spc="-20" dirty="0"/>
              <a:t>set</a:t>
            </a:r>
            <a:r>
              <a:rPr spc="-25" dirty="0"/>
              <a:t> </a:t>
            </a:r>
            <a:r>
              <a:rPr spc="-55" dirty="0"/>
              <a:t>number</a:t>
            </a:r>
            <a:r>
              <a:rPr spc="-25" dirty="0"/>
              <a:t> </a:t>
            </a:r>
            <a:r>
              <a:rPr dirty="0"/>
              <a:t>of</a:t>
            </a:r>
            <a:r>
              <a:rPr spc="-30" dirty="0"/>
              <a:t> </a:t>
            </a:r>
            <a:r>
              <a:rPr spc="-40" dirty="0"/>
              <a:t>different</a:t>
            </a:r>
            <a:r>
              <a:rPr spc="-25" dirty="0"/>
              <a:t> </a:t>
            </a:r>
            <a:r>
              <a:rPr i="1" dirty="0">
                <a:latin typeface="Arial"/>
                <a:cs typeface="Arial"/>
              </a:rPr>
              <a:t>x</a:t>
            </a:r>
            <a:r>
              <a:rPr i="1" spc="110" dirty="0">
                <a:latin typeface="Arial"/>
                <a:cs typeface="Arial"/>
              </a:rPr>
              <a:t> </a:t>
            </a:r>
            <a:r>
              <a:rPr spc="-10" dirty="0"/>
              <a:t>(i.e.,</a:t>
            </a:r>
          </a:p>
          <a:p>
            <a:pPr marL="295910">
              <a:lnSpc>
                <a:spcPct val="100000"/>
              </a:lnSpc>
              <a:spcBef>
                <a:spcPts val="240"/>
              </a:spcBef>
            </a:pPr>
            <a:r>
              <a:rPr i="1" dirty="0">
                <a:latin typeface="Arial"/>
                <a:cs typeface="Arial"/>
              </a:rPr>
              <a:t>x</a:t>
            </a:r>
            <a:r>
              <a:rPr i="1" spc="125" dirty="0">
                <a:latin typeface="Arial"/>
                <a:cs typeface="Arial"/>
              </a:rPr>
              <a:t> </a:t>
            </a:r>
            <a:r>
              <a:rPr i="1" spc="-165" dirty="0">
                <a:latin typeface="Meiryo"/>
                <a:cs typeface="Meiryo"/>
              </a:rPr>
              <a:t>∈</a:t>
            </a:r>
            <a:r>
              <a:rPr i="1" spc="-60" dirty="0">
                <a:latin typeface="Meiryo"/>
                <a:cs typeface="Meiryo"/>
              </a:rPr>
              <a:t> </a:t>
            </a:r>
            <a:r>
              <a:rPr i="1" spc="-100" dirty="0">
                <a:latin typeface="Meiryo"/>
                <a:cs typeface="Meiryo"/>
              </a:rPr>
              <a:t>{</a:t>
            </a:r>
            <a:r>
              <a:rPr spc="-100" dirty="0"/>
              <a:t>0</a:t>
            </a:r>
            <a:r>
              <a:rPr i="1" spc="-100" dirty="0">
                <a:latin typeface="Verdana"/>
                <a:cs typeface="Verdana"/>
              </a:rPr>
              <a:t>,</a:t>
            </a:r>
            <a:r>
              <a:rPr i="1" spc="-200" dirty="0">
                <a:latin typeface="Verdana"/>
                <a:cs typeface="Verdana"/>
              </a:rPr>
              <a:t> </a:t>
            </a:r>
            <a:r>
              <a:rPr spc="-90" dirty="0"/>
              <a:t>0</a:t>
            </a:r>
            <a:r>
              <a:rPr i="1" spc="-90" dirty="0">
                <a:latin typeface="Verdana"/>
                <a:cs typeface="Verdana"/>
              </a:rPr>
              <a:t>.</a:t>
            </a:r>
            <a:r>
              <a:rPr spc="-90" dirty="0"/>
              <a:t>1</a:t>
            </a:r>
            <a:r>
              <a:rPr i="1" spc="-90" dirty="0">
                <a:latin typeface="Verdana"/>
                <a:cs typeface="Verdana"/>
              </a:rPr>
              <a:t>,</a:t>
            </a:r>
            <a:r>
              <a:rPr i="1" spc="-200" dirty="0">
                <a:latin typeface="Verdana"/>
                <a:cs typeface="Verdana"/>
              </a:rPr>
              <a:t> </a:t>
            </a:r>
            <a:r>
              <a:rPr spc="-85" dirty="0"/>
              <a:t>0</a:t>
            </a:r>
            <a:r>
              <a:rPr i="1" spc="-85" dirty="0">
                <a:latin typeface="Verdana"/>
                <a:cs typeface="Verdana"/>
              </a:rPr>
              <a:t>.</a:t>
            </a:r>
            <a:r>
              <a:rPr spc="-85" dirty="0"/>
              <a:t>2</a:t>
            </a:r>
            <a:r>
              <a:rPr spc="-160" dirty="0"/>
              <a:t> </a:t>
            </a:r>
            <a:r>
              <a:rPr i="1" spc="-110" dirty="0">
                <a:latin typeface="Verdana"/>
                <a:cs typeface="Verdana"/>
              </a:rPr>
              <a:t>.</a:t>
            </a:r>
            <a:r>
              <a:rPr i="1" spc="-195" dirty="0">
                <a:latin typeface="Verdana"/>
                <a:cs typeface="Verdana"/>
              </a:rPr>
              <a:t> </a:t>
            </a:r>
            <a:r>
              <a:rPr i="1" spc="-110" dirty="0">
                <a:latin typeface="Verdana"/>
                <a:cs typeface="Verdana"/>
              </a:rPr>
              <a:t>.</a:t>
            </a:r>
            <a:r>
              <a:rPr i="1" spc="-200" dirty="0">
                <a:latin typeface="Verdana"/>
                <a:cs typeface="Verdana"/>
              </a:rPr>
              <a:t> </a:t>
            </a:r>
            <a:r>
              <a:rPr i="1" spc="-110" dirty="0">
                <a:latin typeface="Verdana"/>
                <a:cs typeface="Verdana"/>
              </a:rPr>
              <a:t>.</a:t>
            </a:r>
            <a:r>
              <a:rPr i="1" spc="-195" dirty="0">
                <a:latin typeface="Verdana"/>
                <a:cs typeface="Verdana"/>
              </a:rPr>
              <a:t> </a:t>
            </a:r>
            <a:r>
              <a:rPr i="1" spc="-110" dirty="0">
                <a:latin typeface="Verdana"/>
                <a:cs typeface="Verdana"/>
              </a:rPr>
              <a:t>,</a:t>
            </a:r>
            <a:r>
              <a:rPr i="1" spc="-204" dirty="0">
                <a:latin typeface="Verdana"/>
                <a:cs typeface="Verdana"/>
              </a:rPr>
              <a:t> </a:t>
            </a:r>
            <a:r>
              <a:rPr spc="-90" dirty="0"/>
              <a:t>0</a:t>
            </a:r>
            <a:r>
              <a:rPr i="1" spc="-90" dirty="0">
                <a:latin typeface="Verdana"/>
                <a:cs typeface="Verdana"/>
              </a:rPr>
              <a:t>.</a:t>
            </a:r>
            <a:r>
              <a:rPr spc="-90" dirty="0"/>
              <a:t>9</a:t>
            </a:r>
            <a:r>
              <a:rPr i="1" spc="-90" dirty="0">
                <a:latin typeface="Verdana"/>
                <a:cs typeface="Verdana"/>
              </a:rPr>
              <a:t>,</a:t>
            </a:r>
            <a:r>
              <a:rPr i="1" spc="-200" dirty="0">
                <a:latin typeface="Verdana"/>
                <a:cs typeface="Verdana"/>
              </a:rPr>
              <a:t> </a:t>
            </a:r>
            <a:r>
              <a:rPr spc="-10" dirty="0"/>
              <a:t>1</a:t>
            </a:r>
            <a:r>
              <a:rPr i="1" spc="-10" dirty="0">
                <a:latin typeface="Verdana"/>
                <a:cs typeface="Verdana"/>
              </a:rPr>
              <a:t>.</a:t>
            </a:r>
            <a:r>
              <a:rPr spc="-10" dirty="0"/>
              <a:t>0</a:t>
            </a:r>
            <a:r>
              <a:rPr i="1" spc="-10" dirty="0">
                <a:latin typeface="Meiryo"/>
                <a:cs typeface="Meiryo"/>
              </a:rPr>
              <a:t>}</a:t>
            </a:r>
            <a:r>
              <a:rPr spc="-10" dirty="0"/>
              <a:t>).</a:t>
            </a:r>
          </a:p>
          <a:p>
            <a:pPr marL="295910" marR="276225" indent="-177165">
              <a:lnSpc>
                <a:spcPct val="118000"/>
              </a:lnSpc>
              <a:spcBef>
                <a:spcPts val="675"/>
              </a:spcBef>
              <a:buChar char="•"/>
              <a:tabLst>
                <a:tab pos="296545" algn="l"/>
              </a:tabLst>
            </a:pPr>
            <a:r>
              <a:rPr dirty="0">
                <a:solidFill>
                  <a:srgbClr val="FF0000"/>
                </a:solidFill>
              </a:rPr>
              <a:t>MCMC</a:t>
            </a:r>
            <a:r>
              <a:rPr dirty="0"/>
              <a:t>:</a:t>
            </a:r>
            <a:r>
              <a:rPr spc="-10" dirty="0"/>
              <a:t> </a:t>
            </a:r>
            <a:r>
              <a:rPr spc="-20" dirty="0"/>
              <a:t>“magically’</a:t>
            </a:r>
            <a:r>
              <a:rPr spc="-165" dirty="0"/>
              <a:t> </a:t>
            </a:r>
            <a:r>
              <a:rPr spc="65" dirty="0"/>
              <a:t>’</a:t>
            </a:r>
            <a:r>
              <a:rPr spc="-5" dirty="0"/>
              <a:t> </a:t>
            </a:r>
            <a:r>
              <a:rPr spc="-35" dirty="0"/>
              <a:t>estimate</a:t>
            </a:r>
            <a:r>
              <a:rPr spc="5" dirty="0"/>
              <a:t> </a:t>
            </a:r>
            <a:r>
              <a:rPr dirty="0"/>
              <a:t>a </a:t>
            </a:r>
            <a:r>
              <a:rPr spc="-20" dirty="0"/>
              <a:t>load</a:t>
            </a:r>
            <a:r>
              <a:rPr dirty="0"/>
              <a:t> of </a:t>
            </a:r>
            <a:r>
              <a:rPr spc="-50" dirty="0"/>
              <a:t>samples</a:t>
            </a:r>
            <a:r>
              <a:rPr dirty="0"/>
              <a:t> </a:t>
            </a:r>
            <a:r>
              <a:rPr spc="-25" dirty="0"/>
              <a:t>from</a:t>
            </a:r>
            <a:r>
              <a:rPr spc="5" dirty="0"/>
              <a:t> </a:t>
            </a:r>
            <a:r>
              <a:rPr spc="-25" dirty="0"/>
              <a:t>the </a:t>
            </a:r>
            <a:r>
              <a:rPr spc="-35" dirty="0"/>
              <a:t>posterior </a:t>
            </a:r>
            <a:r>
              <a:rPr spc="-55" dirty="0"/>
              <a:t>(more</a:t>
            </a:r>
            <a:r>
              <a:rPr spc="-30" dirty="0"/>
              <a:t> </a:t>
            </a:r>
            <a:r>
              <a:rPr spc="-10" dirty="0"/>
              <a:t>on</a:t>
            </a:r>
            <a:r>
              <a:rPr spc="-30" dirty="0"/>
              <a:t> </a:t>
            </a:r>
            <a:r>
              <a:rPr spc="-10" dirty="0"/>
              <a:t>this</a:t>
            </a:r>
            <a:r>
              <a:rPr spc="-35" dirty="0"/>
              <a:t> next</a:t>
            </a:r>
            <a:r>
              <a:rPr spc="-25" dirty="0"/>
              <a:t> </a:t>
            </a:r>
            <a:r>
              <a:rPr spc="-10" dirty="0"/>
              <a:t>week)</a:t>
            </a:r>
          </a:p>
          <a:p>
            <a:pPr marL="19050">
              <a:lnSpc>
                <a:spcPct val="100000"/>
              </a:lnSpc>
              <a:spcBef>
                <a:spcPts val="915"/>
              </a:spcBef>
            </a:pPr>
            <a:r>
              <a:rPr dirty="0"/>
              <a:t>Let’s</a:t>
            </a:r>
            <a:r>
              <a:rPr spc="-50" dirty="0"/>
              <a:t> </a:t>
            </a:r>
            <a:r>
              <a:rPr spc="-45" dirty="0"/>
              <a:t>enter </a:t>
            </a:r>
            <a:r>
              <a:rPr spc="-20" dirty="0"/>
              <a:t>our</a:t>
            </a:r>
            <a:r>
              <a:rPr spc="-40" dirty="0"/>
              <a:t> </a:t>
            </a:r>
            <a:r>
              <a:rPr spc="-10" dirty="0"/>
              <a:t>grid</a:t>
            </a:r>
            <a:r>
              <a:rPr spc="-50" dirty="0"/>
              <a:t> </a:t>
            </a:r>
            <a:r>
              <a:rPr spc="-10" dirty="0"/>
              <a:t>values,:</a:t>
            </a:r>
          </a:p>
          <a:p>
            <a:pPr marL="19050">
              <a:lnSpc>
                <a:spcPct val="100000"/>
              </a:lnSpc>
              <a:spcBef>
                <a:spcPts val="700"/>
              </a:spcBef>
            </a:pPr>
            <a:r>
              <a:rPr dirty="0">
                <a:latin typeface="Palatino Linotype"/>
                <a:cs typeface="Palatino Linotype"/>
              </a:rPr>
              <a:t>d</a:t>
            </a:r>
            <a:r>
              <a:rPr spc="290" dirty="0">
                <a:latin typeface="Palatino Linotype"/>
                <a:cs typeface="Palatino Linotype"/>
              </a:rPr>
              <a:t> </a:t>
            </a:r>
            <a:r>
              <a:rPr spc="110" dirty="0">
                <a:solidFill>
                  <a:srgbClr val="8E5902"/>
                </a:solidFill>
                <a:latin typeface="Palatino Linotype"/>
                <a:cs typeface="Palatino Linotype"/>
              </a:rPr>
              <a:t>&lt;-</a:t>
            </a:r>
            <a:r>
              <a:rPr spc="295" dirty="0">
                <a:solidFill>
                  <a:srgbClr val="8E5902"/>
                </a:solidFill>
                <a:latin typeface="Palatino Linotype"/>
                <a:cs typeface="Palatino Linotype"/>
              </a:rPr>
              <a:t> </a:t>
            </a:r>
            <a:r>
              <a:rPr spc="95" dirty="0">
                <a:solidFill>
                  <a:srgbClr val="000000"/>
                </a:solidFill>
                <a:latin typeface="Palatino Linotype"/>
                <a:cs typeface="Palatino Linotype"/>
              </a:rPr>
              <a:t>tibble</a:t>
            </a:r>
            <a:r>
              <a:rPr spc="95" dirty="0">
                <a:latin typeface="Palatino Linotype"/>
                <a:cs typeface="Palatino Linotype"/>
              </a:rPr>
              <a:t>(</a:t>
            </a:r>
            <a:r>
              <a:rPr spc="95" dirty="0">
                <a:solidFill>
                  <a:srgbClr val="C4A000"/>
                </a:solidFill>
                <a:latin typeface="Palatino Linotype"/>
                <a:cs typeface="Palatino Linotype"/>
              </a:rPr>
              <a:t>p</a:t>
            </a:r>
            <a:r>
              <a:rPr spc="295" dirty="0">
                <a:solidFill>
                  <a:srgbClr val="C4A000"/>
                </a:solidFill>
                <a:latin typeface="Palatino Linotype"/>
                <a:cs typeface="Palatino Linotype"/>
              </a:rPr>
              <a:t> </a:t>
            </a:r>
            <a:r>
              <a:rPr dirty="0">
                <a:solidFill>
                  <a:srgbClr val="C4A000"/>
                </a:solidFill>
                <a:latin typeface="Palatino Linotype"/>
                <a:cs typeface="Palatino Linotype"/>
              </a:rPr>
              <a:t>=</a:t>
            </a:r>
            <a:r>
              <a:rPr spc="295" dirty="0">
                <a:solidFill>
                  <a:srgbClr val="C4A000"/>
                </a:solidFill>
                <a:latin typeface="Palatino Linotype"/>
                <a:cs typeface="Palatino Linotype"/>
              </a:rPr>
              <a:t> </a:t>
            </a:r>
            <a:r>
              <a:rPr spc="100" dirty="0">
                <a:solidFill>
                  <a:srgbClr val="000000"/>
                </a:solidFill>
                <a:latin typeface="Palatino Linotype"/>
                <a:cs typeface="Palatino Linotype"/>
              </a:rPr>
              <a:t>seq</a:t>
            </a:r>
            <a:r>
              <a:rPr spc="100" dirty="0">
                <a:latin typeface="Palatino Linotype"/>
                <a:cs typeface="Palatino Linotype"/>
              </a:rPr>
              <a:t>(</a:t>
            </a:r>
            <a:r>
              <a:rPr spc="100" dirty="0">
                <a:solidFill>
                  <a:srgbClr val="0000CE"/>
                </a:solidFill>
                <a:latin typeface="Palatino Linotype"/>
                <a:cs typeface="Palatino Linotype"/>
              </a:rPr>
              <a:t>0</a:t>
            </a:r>
            <a:r>
              <a:rPr spc="100" dirty="0">
                <a:latin typeface="Palatino Linotype"/>
                <a:cs typeface="Palatino Linotype"/>
              </a:rPr>
              <a:t>,</a:t>
            </a:r>
            <a:r>
              <a:rPr spc="295" dirty="0">
                <a:latin typeface="Palatino Linotype"/>
                <a:cs typeface="Palatino Linotype"/>
              </a:rPr>
              <a:t> </a:t>
            </a:r>
            <a:r>
              <a:rPr spc="155" dirty="0">
                <a:solidFill>
                  <a:srgbClr val="0000CE"/>
                </a:solidFill>
                <a:latin typeface="Palatino Linotype"/>
                <a:cs typeface="Palatino Linotype"/>
              </a:rPr>
              <a:t>1</a:t>
            </a:r>
            <a:r>
              <a:rPr spc="155" dirty="0">
                <a:latin typeface="Palatino Linotype"/>
                <a:cs typeface="Palatino Linotype"/>
              </a:rPr>
              <a:t>,</a:t>
            </a:r>
            <a:r>
              <a:rPr spc="295" dirty="0">
                <a:latin typeface="Palatino Linotype"/>
                <a:cs typeface="Palatino Linotype"/>
              </a:rPr>
              <a:t> </a:t>
            </a:r>
            <a:r>
              <a:rPr spc="114" dirty="0">
                <a:solidFill>
                  <a:srgbClr val="0000CE"/>
                </a:solidFill>
                <a:latin typeface="Palatino Linotype"/>
                <a:cs typeface="Palatino Linotype"/>
              </a:rPr>
              <a:t>0.05</a:t>
            </a:r>
            <a:r>
              <a:rPr spc="114" dirty="0">
                <a:latin typeface="Palatino Linotype"/>
                <a:cs typeface="Palatino Linotype"/>
              </a:rPr>
              <a:t>))</a:t>
            </a:r>
          </a:p>
        </p:txBody>
      </p:sp>
      <p:sp>
        <p:nvSpPr>
          <p:cNvPr id="5" name="object 5"/>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42</a:t>
            </a:r>
            <a:endParaRPr sz="800">
              <a:latin typeface="Trebuchet MS"/>
              <a:cs typeface="Trebuchet MS"/>
            </a:endParaRPr>
          </a:p>
        </p:txBody>
      </p:sp>
    </p:spTree>
  </p:cSld>
  <p:clrMapOvr>
    <a:masterClrMapping/>
  </p:clrMapOvr>
  <p:transition>
    <p:cut/>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7370" y="76375"/>
            <a:ext cx="3459479" cy="196849"/>
          </a:xfrm>
          <a:prstGeom prst="rect">
            <a:avLst/>
          </a:prstGeom>
        </p:spPr>
        <p:txBody>
          <a:bodyPr vert="horz" wrap="square" lIns="0" tIns="12065" rIns="0" bIns="0" rtlCol="0">
            <a:spAutoFit/>
          </a:bodyPr>
          <a:lstStyle/>
          <a:p>
            <a:pPr marL="38100">
              <a:lnSpc>
                <a:spcPct val="100000"/>
              </a:lnSpc>
              <a:spcBef>
                <a:spcPts val="95"/>
              </a:spcBef>
            </a:pPr>
            <a:r>
              <a:rPr dirty="0"/>
              <a:t>Important</a:t>
            </a:r>
            <a:r>
              <a:rPr spc="15" dirty="0"/>
              <a:t> </a:t>
            </a:r>
            <a:r>
              <a:rPr spc="-25" dirty="0"/>
              <a:t>Super</a:t>
            </a:r>
            <a:r>
              <a:rPr spc="15" dirty="0"/>
              <a:t> </a:t>
            </a:r>
            <a:r>
              <a:rPr spc="-35" dirty="0">
                <a:solidFill>
                  <a:srgbClr val="FF0000"/>
                </a:solidFill>
              </a:rPr>
              <a:t>Useful</a:t>
            </a:r>
            <a:r>
              <a:rPr spc="15" dirty="0">
                <a:solidFill>
                  <a:srgbClr val="FF0000"/>
                </a:solidFill>
              </a:rPr>
              <a:t> </a:t>
            </a:r>
            <a:r>
              <a:rPr dirty="0">
                <a:solidFill>
                  <a:srgbClr val="FF0000"/>
                </a:solidFill>
              </a:rPr>
              <a:t>Tip</a:t>
            </a:r>
            <a:r>
              <a:rPr spc="15" dirty="0">
                <a:solidFill>
                  <a:srgbClr val="FF0000"/>
                </a:solidFill>
              </a:rPr>
              <a:t> </a:t>
            </a:r>
            <a:r>
              <a:rPr dirty="0">
                <a:solidFill>
                  <a:srgbClr val="FF0000"/>
                </a:solidFill>
              </a:rPr>
              <a:t>about</a:t>
            </a:r>
            <a:r>
              <a:rPr spc="10" dirty="0">
                <a:solidFill>
                  <a:srgbClr val="FF0000"/>
                </a:solidFill>
              </a:rPr>
              <a:t> </a:t>
            </a:r>
            <a:r>
              <a:rPr spc="-10" dirty="0">
                <a:solidFill>
                  <a:srgbClr val="FF0000"/>
                </a:solidFill>
              </a:rPr>
              <a:t>seq()</a:t>
            </a:r>
          </a:p>
        </p:txBody>
      </p:sp>
      <p:sp>
        <p:nvSpPr>
          <p:cNvPr id="3" name="object 3"/>
          <p:cNvSpPr/>
          <p:nvPr/>
        </p:nvSpPr>
        <p:spPr>
          <a:xfrm>
            <a:off x="322046" y="423659"/>
            <a:ext cx="3964304" cy="192405"/>
          </a:xfrm>
          <a:custGeom>
            <a:avLst/>
            <a:gdLst/>
            <a:ahLst/>
            <a:cxnLst/>
            <a:rect l="l" t="t" r="r" b="b"/>
            <a:pathLst>
              <a:path w="3964304" h="192404">
                <a:moveTo>
                  <a:pt x="3963911" y="0"/>
                </a:moveTo>
                <a:lnTo>
                  <a:pt x="0" y="0"/>
                </a:lnTo>
                <a:lnTo>
                  <a:pt x="0" y="191896"/>
                </a:lnTo>
                <a:lnTo>
                  <a:pt x="3963911" y="191896"/>
                </a:lnTo>
                <a:lnTo>
                  <a:pt x="3963911" y="0"/>
                </a:lnTo>
                <a:close/>
              </a:path>
            </a:pathLst>
          </a:custGeom>
          <a:solidFill>
            <a:srgbClr val="F8F8F8"/>
          </a:solidFill>
        </p:spPr>
        <p:txBody>
          <a:bodyPr wrap="square" lIns="0" tIns="0" rIns="0" bIns="0" rtlCol="0"/>
          <a:lstStyle/>
          <a:p>
            <a:endParaRPr/>
          </a:p>
        </p:txBody>
      </p:sp>
      <p:sp>
        <p:nvSpPr>
          <p:cNvPr id="4" name="object 4"/>
          <p:cNvSpPr/>
          <p:nvPr/>
        </p:nvSpPr>
        <p:spPr>
          <a:xfrm>
            <a:off x="322046" y="1149489"/>
            <a:ext cx="3964304" cy="192405"/>
          </a:xfrm>
          <a:custGeom>
            <a:avLst/>
            <a:gdLst/>
            <a:ahLst/>
            <a:cxnLst/>
            <a:rect l="l" t="t" r="r" b="b"/>
            <a:pathLst>
              <a:path w="3964304" h="192405">
                <a:moveTo>
                  <a:pt x="3963911" y="0"/>
                </a:moveTo>
                <a:lnTo>
                  <a:pt x="0" y="0"/>
                </a:lnTo>
                <a:lnTo>
                  <a:pt x="0" y="191897"/>
                </a:lnTo>
                <a:lnTo>
                  <a:pt x="3963911" y="191897"/>
                </a:lnTo>
                <a:lnTo>
                  <a:pt x="3963911" y="0"/>
                </a:lnTo>
                <a:close/>
              </a:path>
            </a:pathLst>
          </a:custGeom>
          <a:solidFill>
            <a:srgbClr val="F8F8F8"/>
          </a:solidFill>
        </p:spPr>
        <p:txBody>
          <a:bodyPr wrap="square" lIns="0" tIns="0" rIns="0" bIns="0" rtlCol="0"/>
          <a:lstStyle/>
          <a:p>
            <a:endParaRPr/>
          </a:p>
        </p:txBody>
      </p:sp>
      <p:sp>
        <p:nvSpPr>
          <p:cNvPr id="5" name="object 5"/>
          <p:cNvSpPr/>
          <p:nvPr/>
        </p:nvSpPr>
        <p:spPr>
          <a:xfrm>
            <a:off x="322046" y="1875320"/>
            <a:ext cx="3964304" cy="181610"/>
          </a:xfrm>
          <a:custGeom>
            <a:avLst/>
            <a:gdLst/>
            <a:ahLst/>
            <a:cxnLst/>
            <a:rect l="l" t="t" r="r" b="b"/>
            <a:pathLst>
              <a:path w="3964304" h="181610">
                <a:moveTo>
                  <a:pt x="3963911" y="0"/>
                </a:moveTo>
                <a:lnTo>
                  <a:pt x="0" y="0"/>
                </a:lnTo>
                <a:lnTo>
                  <a:pt x="0" y="181368"/>
                </a:lnTo>
                <a:lnTo>
                  <a:pt x="3963911" y="181368"/>
                </a:lnTo>
                <a:lnTo>
                  <a:pt x="3963911" y="0"/>
                </a:lnTo>
                <a:close/>
              </a:path>
            </a:pathLst>
          </a:custGeom>
          <a:solidFill>
            <a:srgbClr val="F8F8F8"/>
          </a:solidFill>
        </p:spPr>
        <p:txBody>
          <a:bodyPr wrap="square" lIns="0" tIns="0" rIns="0" bIns="0" rtlCol="0"/>
          <a:lstStyle/>
          <a:p>
            <a:endParaRPr/>
          </a:p>
        </p:txBody>
      </p:sp>
      <p:sp>
        <p:nvSpPr>
          <p:cNvPr id="6" name="object 6"/>
          <p:cNvSpPr/>
          <p:nvPr/>
        </p:nvSpPr>
        <p:spPr>
          <a:xfrm>
            <a:off x="322046" y="2939834"/>
            <a:ext cx="3964304" cy="192405"/>
          </a:xfrm>
          <a:custGeom>
            <a:avLst/>
            <a:gdLst/>
            <a:ahLst/>
            <a:cxnLst/>
            <a:rect l="l" t="t" r="r" b="b"/>
            <a:pathLst>
              <a:path w="3964304" h="192405">
                <a:moveTo>
                  <a:pt x="3963911" y="0"/>
                </a:moveTo>
                <a:lnTo>
                  <a:pt x="0" y="0"/>
                </a:lnTo>
                <a:lnTo>
                  <a:pt x="0" y="191897"/>
                </a:lnTo>
                <a:lnTo>
                  <a:pt x="3963911" y="191897"/>
                </a:lnTo>
                <a:lnTo>
                  <a:pt x="3963911" y="0"/>
                </a:lnTo>
                <a:close/>
              </a:path>
            </a:pathLst>
          </a:custGeom>
          <a:solidFill>
            <a:srgbClr val="F8F8F8"/>
          </a:solidFill>
        </p:spPr>
        <p:txBody>
          <a:bodyPr wrap="square" lIns="0" tIns="0" rIns="0" bIns="0" rtlCol="0"/>
          <a:lstStyle/>
          <a:p>
            <a:endParaRPr/>
          </a:p>
        </p:txBody>
      </p:sp>
      <p:sp>
        <p:nvSpPr>
          <p:cNvPr id="7" name="object 7"/>
          <p:cNvSpPr txBox="1"/>
          <p:nvPr/>
        </p:nvSpPr>
        <p:spPr>
          <a:xfrm>
            <a:off x="347294" y="410253"/>
            <a:ext cx="4276725" cy="2693670"/>
          </a:xfrm>
          <a:prstGeom prst="rect">
            <a:avLst/>
          </a:prstGeom>
        </p:spPr>
        <p:txBody>
          <a:bodyPr vert="horz" wrap="square" lIns="0" tIns="12065" rIns="0" bIns="0" rtlCol="0">
            <a:spAutoFit/>
          </a:bodyPr>
          <a:lstStyle/>
          <a:p>
            <a:pPr marL="12700">
              <a:lnSpc>
                <a:spcPct val="100000"/>
              </a:lnSpc>
              <a:spcBef>
                <a:spcPts val="95"/>
              </a:spcBef>
            </a:pPr>
            <a:r>
              <a:rPr sz="1000" spc="-10" dirty="0">
                <a:latin typeface="Palatino Linotype"/>
                <a:cs typeface="Palatino Linotype"/>
              </a:rPr>
              <a:t>unique</a:t>
            </a:r>
            <a:r>
              <a:rPr sz="1000" spc="-10" dirty="0">
                <a:solidFill>
                  <a:srgbClr val="22373A"/>
                </a:solidFill>
                <a:latin typeface="Palatino Linotype"/>
                <a:cs typeface="Palatino Linotype"/>
              </a:rPr>
              <a:t>(</a:t>
            </a:r>
            <a:r>
              <a:rPr sz="1000" spc="-10" dirty="0" err="1">
                <a:solidFill>
                  <a:srgbClr val="22373A"/>
                </a:solidFill>
                <a:latin typeface="Palatino Linotype"/>
                <a:cs typeface="Palatino Linotype"/>
              </a:rPr>
              <a:t>d</a:t>
            </a:r>
            <a:r>
              <a:rPr sz="1000" spc="-10" dirty="0" err="1">
                <a:latin typeface="Palatino Linotype"/>
                <a:cs typeface="Palatino Linotype"/>
              </a:rPr>
              <a:t>$</a:t>
            </a:r>
            <a:r>
              <a:rPr sz="1000" spc="-10" dirty="0" err="1">
                <a:solidFill>
                  <a:srgbClr val="22373A"/>
                </a:solidFill>
                <a:latin typeface="Palatino Linotype"/>
                <a:cs typeface="Palatino Linotype"/>
              </a:rPr>
              <a:t>p</a:t>
            </a:r>
            <a:r>
              <a:rPr sz="1000" spc="-10" dirty="0">
                <a:solidFill>
                  <a:srgbClr val="22373A"/>
                </a:solidFill>
                <a:latin typeface="Palatino Linotype"/>
                <a:cs typeface="Palatino Linotype"/>
              </a:rPr>
              <a:t>)</a:t>
            </a:r>
            <a:r>
              <a:rPr lang="en-GB" sz="1000" spc="-10" dirty="0">
                <a:solidFill>
                  <a:srgbClr val="22373A"/>
                </a:solidFill>
                <a:latin typeface="Palatino Linotype"/>
                <a:cs typeface="Palatino Linotype"/>
              </a:rPr>
              <a:t> # all unique values in p, column in d </a:t>
            </a:r>
            <a:endParaRPr sz="1000" dirty="0">
              <a:latin typeface="Palatino Linotype"/>
              <a:cs typeface="Palatino Linotype"/>
            </a:endParaRPr>
          </a:p>
          <a:p>
            <a:pPr>
              <a:lnSpc>
                <a:spcPct val="100000"/>
              </a:lnSpc>
              <a:spcBef>
                <a:spcPts val="20"/>
              </a:spcBef>
            </a:pPr>
            <a:endParaRPr sz="1000" dirty="0">
              <a:latin typeface="Palatino Linotype"/>
              <a:cs typeface="Palatino Linotype"/>
            </a:endParaRPr>
          </a:p>
          <a:p>
            <a:pPr marL="12700">
              <a:lnSpc>
                <a:spcPct val="100000"/>
              </a:lnSpc>
              <a:spcBef>
                <a:spcPts val="5"/>
              </a:spcBef>
              <a:tabLst>
                <a:tab pos="278130" algn="l"/>
              </a:tabLst>
            </a:pPr>
            <a:r>
              <a:rPr sz="1000" spc="-25" dirty="0">
                <a:solidFill>
                  <a:srgbClr val="22373A"/>
                </a:solidFill>
                <a:latin typeface="Palatino Linotype"/>
                <a:cs typeface="Palatino Linotype"/>
              </a:rPr>
              <a:t>##</a:t>
            </a:r>
            <a:r>
              <a:rPr sz="1000" dirty="0">
                <a:solidFill>
                  <a:srgbClr val="22373A"/>
                </a:solidFill>
                <a:latin typeface="Palatino Linotype"/>
                <a:cs typeface="Palatino Linotype"/>
              </a:rPr>
              <a:t>	</a:t>
            </a:r>
            <a:r>
              <a:rPr sz="1000" spc="130" dirty="0">
                <a:solidFill>
                  <a:srgbClr val="22373A"/>
                </a:solidFill>
                <a:latin typeface="Palatino Linotype"/>
                <a:cs typeface="Palatino Linotype"/>
              </a:rPr>
              <a:t>[1]</a:t>
            </a:r>
            <a:r>
              <a:rPr sz="1000" spc="280" dirty="0">
                <a:solidFill>
                  <a:srgbClr val="22373A"/>
                </a:solidFill>
                <a:latin typeface="Palatino Linotype"/>
                <a:cs typeface="Palatino Linotype"/>
              </a:rPr>
              <a:t> </a:t>
            </a:r>
            <a:r>
              <a:rPr sz="1000" spc="80" dirty="0">
                <a:solidFill>
                  <a:srgbClr val="22373A"/>
                </a:solidFill>
                <a:latin typeface="Palatino Linotype"/>
                <a:cs typeface="Palatino Linotype"/>
              </a:rPr>
              <a:t>0.00</a:t>
            </a:r>
            <a:r>
              <a:rPr sz="1000" spc="280" dirty="0">
                <a:solidFill>
                  <a:srgbClr val="22373A"/>
                </a:solidFill>
                <a:latin typeface="Palatino Linotype"/>
                <a:cs typeface="Palatino Linotype"/>
              </a:rPr>
              <a:t> </a:t>
            </a:r>
            <a:r>
              <a:rPr sz="1000" spc="80" dirty="0">
                <a:solidFill>
                  <a:srgbClr val="22373A"/>
                </a:solidFill>
                <a:latin typeface="Palatino Linotype"/>
                <a:cs typeface="Palatino Linotype"/>
              </a:rPr>
              <a:t>0.05</a:t>
            </a:r>
            <a:r>
              <a:rPr sz="1000" spc="285" dirty="0">
                <a:solidFill>
                  <a:srgbClr val="22373A"/>
                </a:solidFill>
                <a:latin typeface="Palatino Linotype"/>
                <a:cs typeface="Palatino Linotype"/>
              </a:rPr>
              <a:t> </a:t>
            </a:r>
            <a:r>
              <a:rPr sz="1000" spc="80" dirty="0">
                <a:solidFill>
                  <a:srgbClr val="22373A"/>
                </a:solidFill>
                <a:latin typeface="Palatino Linotype"/>
                <a:cs typeface="Palatino Linotype"/>
              </a:rPr>
              <a:t>0.10</a:t>
            </a:r>
            <a:r>
              <a:rPr sz="1000" spc="280" dirty="0">
                <a:solidFill>
                  <a:srgbClr val="22373A"/>
                </a:solidFill>
                <a:latin typeface="Palatino Linotype"/>
                <a:cs typeface="Palatino Linotype"/>
              </a:rPr>
              <a:t> </a:t>
            </a:r>
            <a:r>
              <a:rPr sz="1000" spc="80" dirty="0">
                <a:solidFill>
                  <a:srgbClr val="22373A"/>
                </a:solidFill>
                <a:latin typeface="Palatino Linotype"/>
                <a:cs typeface="Palatino Linotype"/>
              </a:rPr>
              <a:t>0.15</a:t>
            </a:r>
            <a:r>
              <a:rPr sz="1000" spc="285" dirty="0">
                <a:solidFill>
                  <a:srgbClr val="22373A"/>
                </a:solidFill>
                <a:latin typeface="Palatino Linotype"/>
                <a:cs typeface="Palatino Linotype"/>
              </a:rPr>
              <a:t> </a:t>
            </a:r>
            <a:r>
              <a:rPr sz="1000" spc="80" dirty="0">
                <a:solidFill>
                  <a:srgbClr val="22373A"/>
                </a:solidFill>
                <a:latin typeface="Palatino Linotype"/>
                <a:cs typeface="Palatino Linotype"/>
              </a:rPr>
              <a:t>0.20</a:t>
            </a:r>
            <a:r>
              <a:rPr sz="1000" spc="280" dirty="0">
                <a:solidFill>
                  <a:srgbClr val="22373A"/>
                </a:solidFill>
                <a:latin typeface="Palatino Linotype"/>
                <a:cs typeface="Palatino Linotype"/>
              </a:rPr>
              <a:t> </a:t>
            </a:r>
            <a:r>
              <a:rPr sz="1000" spc="80" dirty="0">
                <a:solidFill>
                  <a:srgbClr val="22373A"/>
                </a:solidFill>
                <a:latin typeface="Palatino Linotype"/>
                <a:cs typeface="Palatino Linotype"/>
              </a:rPr>
              <a:t>0.25</a:t>
            </a:r>
            <a:r>
              <a:rPr sz="1000" spc="280" dirty="0">
                <a:solidFill>
                  <a:srgbClr val="22373A"/>
                </a:solidFill>
                <a:latin typeface="Palatino Linotype"/>
                <a:cs typeface="Palatino Linotype"/>
              </a:rPr>
              <a:t> </a:t>
            </a:r>
            <a:r>
              <a:rPr sz="1000" spc="80" dirty="0">
                <a:solidFill>
                  <a:srgbClr val="22373A"/>
                </a:solidFill>
                <a:latin typeface="Palatino Linotype"/>
                <a:cs typeface="Palatino Linotype"/>
              </a:rPr>
              <a:t>0.30</a:t>
            </a:r>
            <a:r>
              <a:rPr sz="1000" spc="285" dirty="0">
                <a:solidFill>
                  <a:srgbClr val="22373A"/>
                </a:solidFill>
                <a:latin typeface="Palatino Linotype"/>
                <a:cs typeface="Palatino Linotype"/>
              </a:rPr>
              <a:t> </a:t>
            </a:r>
            <a:r>
              <a:rPr sz="1000" spc="80" dirty="0">
                <a:solidFill>
                  <a:srgbClr val="22373A"/>
                </a:solidFill>
                <a:latin typeface="Palatino Linotype"/>
                <a:cs typeface="Palatino Linotype"/>
              </a:rPr>
              <a:t>0.35</a:t>
            </a:r>
            <a:r>
              <a:rPr sz="1000" spc="280" dirty="0">
                <a:solidFill>
                  <a:srgbClr val="22373A"/>
                </a:solidFill>
                <a:latin typeface="Palatino Linotype"/>
                <a:cs typeface="Palatino Linotype"/>
              </a:rPr>
              <a:t> </a:t>
            </a:r>
            <a:r>
              <a:rPr sz="1000" spc="80" dirty="0">
                <a:solidFill>
                  <a:srgbClr val="22373A"/>
                </a:solidFill>
                <a:latin typeface="Palatino Linotype"/>
                <a:cs typeface="Palatino Linotype"/>
              </a:rPr>
              <a:t>0.40</a:t>
            </a:r>
            <a:r>
              <a:rPr sz="1000" spc="285" dirty="0">
                <a:solidFill>
                  <a:srgbClr val="22373A"/>
                </a:solidFill>
                <a:latin typeface="Palatino Linotype"/>
                <a:cs typeface="Palatino Linotype"/>
              </a:rPr>
              <a:t> </a:t>
            </a:r>
            <a:r>
              <a:rPr sz="1000" spc="80" dirty="0">
                <a:solidFill>
                  <a:srgbClr val="22373A"/>
                </a:solidFill>
                <a:latin typeface="Palatino Linotype"/>
                <a:cs typeface="Palatino Linotype"/>
              </a:rPr>
              <a:t>0.45</a:t>
            </a:r>
            <a:r>
              <a:rPr sz="1000" spc="280" dirty="0">
                <a:solidFill>
                  <a:srgbClr val="22373A"/>
                </a:solidFill>
                <a:latin typeface="Palatino Linotype"/>
                <a:cs typeface="Palatino Linotype"/>
              </a:rPr>
              <a:t> </a:t>
            </a:r>
            <a:r>
              <a:rPr sz="1000" spc="80" dirty="0">
                <a:solidFill>
                  <a:srgbClr val="22373A"/>
                </a:solidFill>
                <a:latin typeface="Palatino Linotype"/>
                <a:cs typeface="Palatino Linotype"/>
              </a:rPr>
              <a:t>0.50</a:t>
            </a:r>
            <a:r>
              <a:rPr sz="1000" spc="280" dirty="0">
                <a:solidFill>
                  <a:srgbClr val="22373A"/>
                </a:solidFill>
                <a:latin typeface="Palatino Linotype"/>
                <a:cs typeface="Palatino Linotype"/>
              </a:rPr>
              <a:t> </a:t>
            </a:r>
            <a:r>
              <a:rPr sz="1000" spc="-50" dirty="0">
                <a:solidFill>
                  <a:srgbClr val="22373A"/>
                </a:solidFill>
                <a:latin typeface="Palatino Linotype"/>
                <a:cs typeface="Palatino Linotype"/>
              </a:rPr>
              <a:t>0</a:t>
            </a:r>
            <a:endParaRPr sz="1000" dirty="0">
              <a:latin typeface="Palatino Linotype"/>
              <a:cs typeface="Palatino Linotype"/>
            </a:endParaRPr>
          </a:p>
          <a:p>
            <a:pPr marL="12700">
              <a:lnSpc>
                <a:spcPct val="100000"/>
              </a:lnSpc>
              <a:spcBef>
                <a:spcPts val="175"/>
              </a:spcBef>
            </a:pPr>
            <a:r>
              <a:rPr sz="1000" dirty="0">
                <a:solidFill>
                  <a:srgbClr val="22373A"/>
                </a:solidFill>
                <a:latin typeface="Palatino Linotype"/>
                <a:cs typeface="Palatino Linotype"/>
              </a:rPr>
              <a:t>##</a:t>
            </a:r>
            <a:r>
              <a:rPr sz="1000" spc="290" dirty="0">
                <a:solidFill>
                  <a:srgbClr val="22373A"/>
                </a:solidFill>
                <a:latin typeface="Palatino Linotype"/>
                <a:cs typeface="Palatino Linotype"/>
              </a:rPr>
              <a:t> </a:t>
            </a:r>
            <a:r>
              <a:rPr sz="1000" spc="100" dirty="0">
                <a:solidFill>
                  <a:srgbClr val="22373A"/>
                </a:solidFill>
                <a:latin typeface="Palatino Linotype"/>
                <a:cs typeface="Palatino Linotype"/>
              </a:rPr>
              <a:t>[16]</a:t>
            </a:r>
            <a:r>
              <a:rPr sz="1000" spc="295" dirty="0">
                <a:solidFill>
                  <a:srgbClr val="22373A"/>
                </a:solidFill>
                <a:latin typeface="Palatino Linotype"/>
                <a:cs typeface="Palatino Linotype"/>
              </a:rPr>
              <a:t> </a:t>
            </a:r>
            <a:r>
              <a:rPr sz="1000" spc="80" dirty="0">
                <a:solidFill>
                  <a:srgbClr val="22373A"/>
                </a:solidFill>
                <a:latin typeface="Palatino Linotype"/>
                <a:cs typeface="Palatino Linotype"/>
              </a:rPr>
              <a:t>0.75</a:t>
            </a:r>
            <a:r>
              <a:rPr sz="1000" spc="295" dirty="0">
                <a:solidFill>
                  <a:srgbClr val="22373A"/>
                </a:solidFill>
                <a:latin typeface="Palatino Linotype"/>
                <a:cs typeface="Palatino Linotype"/>
              </a:rPr>
              <a:t> </a:t>
            </a:r>
            <a:r>
              <a:rPr sz="1000" spc="80" dirty="0">
                <a:solidFill>
                  <a:srgbClr val="22373A"/>
                </a:solidFill>
                <a:latin typeface="Palatino Linotype"/>
                <a:cs typeface="Palatino Linotype"/>
              </a:rPr>
              <a:t>0.80</a:t>
            </a:r>
            <a:r>
              <a:rPr sz="1000" spc="290" dirty="0">
                <a:solidFill>
                  <a:srgbClr val="22373A"/>
                </a:solidFill>
                <a:latin typeface="Palatino Linotype"/>
                <a:cs typeface="Palatino Linotype"/>
              </a:rPr>
              <a:t> </a:t>
            </a:r>
            <a:r>
              <a:rPr sz="1000" spc="80" dirty="0">
                <a:solidFill>
                  <a:srgbClr val="22373A"/>
                </a:solidFill>
                <a:latin typeface="Palatino Linotype"/>
                <a:cs typeface="Palatino Linotype"/>
              </a:rPr>
              <a:t>0.85</a:t>
            </a:r>
            <a:r>
              <a:rPr sz="1000" spc="295" dirty="0">
                <a:solidFill>
                  <a:srgbClr val="22373A"/>
                </a:solidFill>
                <a:latin typeface="Palatino Linotype"/>
                <a:cs typeface="Palatino Linotype"/>
              </a:rPr>
              <a:t> </a:t>
            </a:r>
            <a:r>
              <a:rPr sz="1000" spc="80" dirty="0">
                <a:solidFill>
                  <a:srgbClr val="22373A"/>
                </a:solidFill>
                <a:latin typeface="Palatino Linotype"/>
                <a:cs typeface="Palatino Linotype"/>
              </a:rPr>
              <a:t>0.90</a:t>
            </a:r>
            <a:r>
              <a:rPr sz="1000" spc="295" dirty="0">
                <a:solidFill>
                  <a:srgbClr val="22373A"/>
                </a:solidFill>
                <a:latin typeface="Palatino Linotype"/>
                <a:cs typeface="Palatino Linotype"/>
              </a:rPr>
              <a:t> </a:t>
            </a:r>
            <a:r>
              <a:rPr sz="1000" spc="80" dirty="0">
                <a:solidFill>
                  <a:srgbClr val="22373A"/>
                </a:solidFill>
                <a:latin typeface="Palatino Linotype"/>
                <a:cs typeface="Palatino Linotype"/>
              </a:rPr>
              <a:t>0.95</a:t>
            </a:r>
            <a:r>
              <a:rPr sz="1000" spc="295" dirty="0">
                <a:solidFill>
                  <a:srgbClr val="22373A"/>
                </a:solidFill>
                <a:latin typeface="Palatino Linotype"/>
                <a:cs typeface="Palatino Linotype"/>
              </a:rPr>
              <a:t> </a:t>
            </a:r>
            <a:r>
              <a:rPr sz="1000" spc="60" dirty="0">
                <a:solidFill>
                  <a:srgbClr val="22373A"/>
                </a:solidFill>
                <a:latin typeface="Palatino Linotype"/>
                <a:cs typeface="Palatino Linotype"/>
              </a:rPr>
              <a:t>1.00</a:t>
            </a:r>
            <a:endParaRPr sz="1000" dirty="0">
              <a:latin typeface="Palatino Linotype"/>
              <a:cs typeface="Palatino Linotype"/>
            </a:endParaRPr>
          </a:p>
          <a:p>
            <a:pPr marL="12700">
              <a:lnSpc>
                <a:spcPct val="100000"/>
              </a:lnSpc>
              <a:spcBef>
                <a:spcPts val="565"/>
              </a:spcBef>
            </a:pPr>
            <a:r>
              <a:rPr sz="1000" spc="150" dirty="0">
                <a:latin typeface="Palatino Linotype"/>
                <a:cs typeface="Palatino Linotype"/>
              </a:rPr>
              <a:t>filter</a:t>
            </a:r>
            <a:r>
              <a:rPr sz="1000" spc="150" dirty="0">
                <a:solidFill>
                  <a:srgbClr val="22373A"/>
                </a:solidFill>
                <a:latin typeface="Palatino Linotype"/>
                <a:cs typeface="Palatino Linotype"/>
              </a:rPr>
              <a:t>(d,</a:t>
            </a:r>
            <a:r>
              <a:rPr sz="1000" spc="265" dirty="0">
                <a:solidFill>
                  <a:srgbClr val="22373A"/>
                </a:solidFill>
                <a:latin typeface="Palatino Linotype"/>
                <a:cs typeface="Palatino Linotype"/>
              </a:rPr>
              <a:t> </a:t>
            </a:r>
            <a:r>
              <a:rPr sz="1000" dirty="0">
                <a:solidFill>
                  <a:srgbClr val="22373A"/>
                </a:solidFill>
                <a:latin typeface="Palatino Linotype"/>
                <a:cs typeface="Palatino Linotype"/>
              </a:rPr>
              <a:t>p</a:t>
            </a:r>
            <a:r>
              <a:rPr sz="1000" spc="270" dirty="0">
                <a:solidFill>
                  <a:srgbClr val="22373A"/>
                </a:solidFill>
                <a:latin typeface="Palatino Linotype"/>
                <a:cs typeface="Palatino Linotype"/>
              </a:rPr>
              <a:t> </a:t>
            </a:r>
            <a:r>
              <a:rPr sz="1000" dirty="0">
                <a:latin typeface="Palatino Linotype"/>
                <a:cs typeface="Palatino Linotype"/>
              </a:rPr>
              <a:t>==</a:t>
            </a:r>
            <a:r>
              <a:rPr sz="1000" spc="270" dirty="0">
                <a:latin typeface="Palatino Linotype"/>
                <a:cs typeface="Palatino Linotype"/>
              </a:rPr>
              <a:t> </a:t>
            </a:r>
            <a:r>
              <a:rPr sz="1000" spc="105" dirty="0">
                <a:solidFill>
                  <a:srgbClr val="0000CE"/>
                </a:solidFill>
                <a:latin typeface="Palatino Linotype"/>
                <a:cs typeface="Palatino Linotype"/>
              </a:rPr>
              <a:t>0.3</a:t>
            </a:r>
            <a:r>
              <a:rPr sz="1000" spc="105" dirty="0">
                <a:solidFill>
                  <a:srgbClr val="22373A"/>
                </a:solidFill>
                <a:latin typeface="Palatino Linotype"/>
                <a:cs typeface="Palatino Linotype"/>
              </a:rPr>
              <a:t>)</a:t>
            </a:r>
            <a:endParaRPr sz="1000" dirty="0">
              <a:latin typeface="Palatino Linotype"/>
              <a:cs typeface="Palatino Linotype"/>
            </a:endParaRPr>
          </a:p>
          <a:p>
            <a:pPr>
              <a:lnSpc>
                <a:spcPct val="100000"/>
              </a:lnSpc>
              <a:spcBef>
                <a:spcPts val="25"/>
              </a:spcBef>
            </a:pPr>
            <a:endParaRPr sz="1000" dirty="0">
              <a:latin typeface="Palatino Linotype"/>
              <a:cs typeface="Palatino Linotype"/>
            </a:endParaRPr>
          </a:p>
          <a:p>
            <a:pPr marL="12700">
              <a:lnSpc>
                <a:spcPct val="100000"/>
              </a:lnSpc>
            </a:pPr>
            <a:r>
              <a:rPr sz="1000" dirty="0">
                <a:solidFill>
                  <a:srgbClr val="22373A"/>
                </a:solidFill>
                <a:latin typeface="Palatino Linotype"/>
                <a:cs typeface="Palatino Linotype"/>
              </a:rPr>
              <a:t>##</a:t>
            </a:r>
            <a:r>
              <a:rPr sz="1000" spc="300" dirty="0">
                <a:solidFill>
                  <a:srgbClr val="22373A"/>
                </a:solidFill>
                <a:latin typeface="Palatino Linotype"/>
                <a:cs typeface="Palatino Linotype"/>
              </a:rPr>
              <a:t> </a:t>
            </a:r>
            <a:r>
              <a:rPr sz="1000" dirty="0">
                <a:solidFill>
                  <a:srgbClr val="22373A"/>
                </a:solidFill>
                <a:latin typeface="Palatino Linotype"/>
                <a:cs typeface="Palatino Linotype"/>
              </a:rPr>
              <a:t>#</a:t>
            </a:r>
            <a:r>
              <a:rPr sz="1000" spc="300" dirty="0">
                <a:solidFill>
                  <a:srgbClr val="22373A"/>
                </a:solidFill>
                <a:latin typeface="Palatino Linotype"/>
                <a:cs typeface="Palatino Linotype"/>
              </a:rPr>
              <a:t> </a:t>
            </a:r>
            <a:r>
              <a:rPr sz="1000" spc="-260" dirty="0">
                <a:solidFill>
                  <a:srgbClr val="22373A"/>
                </a:solidFill>
                <a:latin typeface="Palatino Linotype"/>
                <a:cs typeface="Palatino Linotype"/>
              </a:rPr>
              <a:t>A</a:t>
            </a:r>
            <a:r>
              <a:rPr sz="1000" spc="300" dirty="0">
                <a:solidFill>
                  <a:srgbClr val="22373A"/>
                </a:solidFill>
                <a:latin typeface="Palatino Linotype"/>
                <a:cs typeface="Palatino Linotype"/>
              </a:rPr>
              <a:t> </a:t>
            </a:r>
            <a:r>
              <a:rPr sz="1000" spc="125" dirty="0">
                <a:solidFill>
                  <a:srgbClr val="22373A"/>
                </a:solidFill>
                <a:latin typeface="Palatino Linotype"/>
                <a:cs typeface="Palatino Linotype"/>
              </a:rPr>
              <a:t>tibble:</a:t>
            </a:r>
            <a:r>
              <a:rPr sz="1000" spc="305" dirty="0">
                <a:solidFill>
                  <a:srgbClr val="22373A"/>
                </a:solidFill>
                <a:latin typeface="Palatino Linotype"/>
                <a:cs typeface="Palatino Linotype"/>
              </a:rPr>
              <a:t> </a:t>
            </a:r>
            <a:r>
              <a:rPr sz="1000" dirty="0">
                <a:solidFill>
                  <a:srgbClr val="22373A"/>
                </a:solidFill>
                <a:latin typeface="Palatino Linotype"/>
                <a:cs typeface="Palatino Linotype"/>
              </a:rPr>
              <a:t>0</a:t>
            </a:r>
            <a:r>
              <a:rPr sz="1000" spc="300" dirty="0">
                <a:solidFill>
                  <a:srgbClr val="22373A"/>
                </a:solidFill>
                <a:latin typeface="Palatino Linotype"/>
                <a:cs typeface="Palatino Linotype"/>
              </a:rPr>
              <a:t> </a:t>
            </a:r>
            <a:r>
              <a:rPr sz="1000" dirty="0">
                <a:solidFill>
                  <a:srgbClr val="22373A"/>
                </a:solidFill>
                <a:latin typeface="Palatino Linotype"/>
                <a:cs typeface="Palatino Linotype"/>
              </a:rPr>
              <a:t>x</a:t>
            </a:r>
            <a:r>
              <a:rPr sz="1000" spc="300" dirty="0">
                <a:solidFill>
                  <a:srgbClr val="22373A"/>
                </a:solidFill>
                <a:latin typeface="Palatino Linotype"/>
                <a:cs typeface="Palatino Linotype"/>
              </a:rPr>
              <a:t> </a:t>
            </a:r>
            <a:r>
              <a:rPr sz="1000" spc="-50" dirty="0">
                <a:solidFill>
                  <a:srgbClr val="22373A"/>
                </a:solidFill>
                <a:latin typeface="Palatino Linotype"/>
                <a:cs typeface="Palatino Linotype"/>
              </a:rPr>
              <a:t>1</a:t>
            </a:r>
            <a:endParaRPr sz="1000" dirty="0">
              <a:latin typeface="Palatino Linotype"/>
              <a:cs typeface="Palatino Linotype"/>
            </a:endParaRPr>
          </a:p>
          <a:p>
            <a:pPr marL="12700">
              <a:lnSpc>
                <a:spcPct val="100000"/>
              </a:lnSpc>
              <a:spcBef>
                <a:spcPts val="175"/>
              </a:spcBef>
            </a:pPr>
            <a:r>
              <a:rPr sz="1000" dirty="0">
                <a:solidFill>
                  <a:srgbClr val="22373A"/>
                </a:solidFill>
                <a:latin typeface="Palatino Linotype"/>
                <a:cs typeface="Palatino Linotype"/>
              </a:rPr>
              <a:t>##</a:t>
            </a:r>
            <a:r>
              <a:rPr sz="1000" spc="290" dirty="0">
                <a:solidFill>
                  <a:srgbClr val="22373A"/>
                </a:solidFill>
                <a:latin typeface="Palatino Linotype"/>
                <a:cs typeface="Palatino Linotype"/>
              </a:rPr>
              <a:t> </a:t>
            </a:r>
            <a:r>
              <a:rPr sz="1000" dirty="0">
                <a:solidFill>
                  <a:srgbClr val="22373A"/>
                </a:solidFill>
                <a:latin typeface="Palatino Linotype"/>
                <a:cs typeface="Palatino Linotype"/>
              </a:rPr>
              <a:t>#</a:t>
            </a:r>
            <a:r>
              <a:rPr sz="1000" spc="290" dirty="0">
                <a:solidFill>
                  <a:srgbClr val="22373A"/>
                </a:solidFill>
                <a:latin typeface="Palatino Linotype"/>
                <a:cs typeface="Palatino Linotype"/>
              </a:rPr>
              <a:t> </a:t>
            </a:r>
            <a:r>
              <a:rPr sz="1000" spc="270" dirty="0">
                <a:solidFill>
                  <a:srgbClr val="22373A"/>
                </a:solidFill>
                <a:latin typeface="Palatino Linotype"/>
                <a:cs typeface="Palatino Linotype"/>
              </a:rPr>
              <a:t>...</a:t>
            </a:r>
            <a:r>
              <a:rPr sz="1000" spc="290" dirty="0">
                <a:solidFill>
                  <a:srgbClr val="22373A"/>
                </a:solidFill>
                <a:latin typeface="Palatino Linotype"/>
                <a:cs typeface="Palatino Linotype"/>
              </a:rPr>
              <a:t> </a:t>
            </a:r>
            <a:r>
              <a:rPr sz="1000" dirty="0">
                <a:solidFill>
                  <a:srgbClr val="22373A"/>
                </a:solidFill>
                <a:latin typeface="Palatino Linotype"/>
                <a:cs typeface="Palatino Linotype"/>
              </a:rPr>
              <a:t>with</a:t>
            </a:r>
            <a:r>
              <a:rPr sz="1000" spc="290" dirty="0">
                <a:solidFill>
                  <a:srgbClr val="22373A"/>
                </a:solidFill>
                <a:latin typeface="Palatino Linotype"/>
                <a:cs typeface="Palatino Linotype"/>
              </a:rPr>
              <a:t> </a:t>
            </a:r>
            <a:r>
              <a:rPr sz="1000" dirty="0">
                <a:solidFill>
                  <a:srgbClr val="22373A"/>
                </a:solidFill>
                <a:latin typeface="Palatino Linotype"/>
                <a:cs typeface="Palatino Linotype"/>
              </a:rPr>
              <a:t>1</a:t>
            </a:r>
            <a:r>
              <a:rPr sz="1000" spc="290" dirty="0">
                <a:solidFill>
                  <a:srgbClr val="22373A"/>
                </a:solidFill>
                <a:latin typeface="Palatino Linotype"/>
                <a:cs typeface="Palatino Linotype"/>
              </a:rPr>
              <a:t> </a:t>
            </a:r>
            <a:r>
              <a:rPr sz="1000" spc="95" dirty="0">
                <a:solidFill>
                  <a:srgbClr val="22373A"/>
                </a:solidFill>
                <a:latin typeface="Palatino Linotype"/>
                <a:cs typeface="Palatino Linotype"/>
              </a:rPr>
              <a:t>variable:</a:t>
            </a:r>
            <a:r>
              <a:rPr sz="1000" spc="290" dirty="0">
                <a:solidFill>
                  <a:srgbClr val="22373A"/>
                </a:solidFill>
                <a:latin typeface="Palatino Linotype"/>
                <a:cs typeface="Palatino Linotype"/>
              </a:rPr>
              <a:t> </a:t>
            </a:r>
            <a:r>
              <a:rPr sz="1000" dirty="0">
                <a:solidFill>
                  <a:srgbClr val="22373A"/>
                </a:solidFill>
                <a:latin typeface="Palatino Linotype"/>
                <a:cs typeface="Palatino Linotype"/>
              </a:rPr>
              <a:t>p</a:t>
            </a:r>
            <a:r>
              <a:rPr sz="1000" spc="290" dirty="0">
                <a:solidFill>
                  <a:srgbClr val="22373A"/>
                </a:solidFill>
                <a:latin typeface="Palatino Linotype"/>
                <a:cs typeface="Palatino Linotype"/>
              </a:rPr>
              <a:t> </a:t>
            </a:r>
            <a:r>
              <a:rPr sz="1000" spc="-10" dirty="0">
                <a:solidFill>
                  <a:srgbClr val="22373A"/>
                </a:solidFill>
                <a:latin typeface="Palatino Linotype"/>
                <a:cs typeface="Palatino Linotype"/>
              </a:rPr>
              <a:t>&lt;dbl&gt;</a:t>
            </a:r>
            <a:endParaRPr sz="1000" dirty="0">
              <a:latin typeface="Palatino Linotype"/>
              <a:cs typeface="Palatino Linotype"/>
            </a:endParaRPr>
          </a:p>
          <a:p>
            <a:pPr marL="12700">
              <a:lnSpc>
                <a:spcPct val="100000"/>
              </a:lnSpc>
              <a:spcBef>
                <a:spcPts val="565"/>
              </a:spcBef>
            </a:pPr>
            <a:r>
              <a:rPr sz="1000" spc="105" dirty="0">
                <a:solidFill>
                  <a:srgbClr val="22373A"/>
                </a:solidFill>
                <a:latin typeface="Palatino Linotype"/>
                <a:cs typeface="Palatino Linotype"/>
              </a:rPr>
              <a:t>d[</a:t>
            </a:r>
            <a:r>
              <a:rPr sz="1000" spc="105" dirty="0">
                <a:solidFill>
                  <a:srgbClr val="0000CE"/>
                </a:solidFill>
                <a:latin typeface="Palatino Linotype"/>
                <a:cs typeface="Palatino Linotype"/>
              </a:rPr>
              <a:t>4</a:t>
            </a:r>
            <a:r>
              <a:rPr sz="1000" spc="105" dirty="0">
                <a:solidFill>
                  <a:srgbClr val="22373A"/>
                </a:solidFill>
                <a:latin typeface="Palatino Linotype"/>
                <a:cs typeface="Palatino Linotype"/>
              </a:rPr>
              <a:t>,]</a:t>
            </a:r>
            <a:endParaRPr sz="1000" dirty="0">
              <a:latin typeface="Palatino Linotype"/>
              <a:cs typeface="Palatino Linotype"/>
            </a:endParaRPr>
          </a:p>
          <a:p>
            <a:pPr marL="12700" marR="2927350">
              <a:lnSpc>
                <a:spcPct val="114599"/>
              </a:lnSpc>
              <a:spcBef>
                <a:spcPts val="1115"/>
              </a:spcBef>
              <a:tabLst>
                <a:tab pos="610235" algn="l"/>
              </a:tabLst>
            </a:pPr>
            <a:r>
              <a:rPr sz="1000" dirty="0">
                <a:solidFill>
                  <a:srgbClr val="22373A"/>
                </a:solidFill>
                <a:latin typeface="Palatino Linotype"/>
                <a:cs typeface="Palatino Linotype"/>
              </a:rPr>
              <a:t>##</a:t>
            </a:r>
            <a:r>
              <a:rPr sz="1000" spc="300" dirty="0">
                <a:solidFill>
                  <a:srgbClr val="22373A"/>
                </a:solidFill>
                <a:latin typeface="Palatino Linotype"/>
                <a:cs typeface="Palatino Linotype"/>
              </a:rPr>
              <a:t> </a:t>
            </a:r>
            <a:r>
              <a:rPr sz="1000" dirty="0">
                <a:solidFill>
                  <a:srgbClr val="22373A"/>
                </a:solidFill>
                <a:latin typeface="Palatino Linotype"/>
                <a:cs typeface="Palatino Linotype"/>
              </a:rPr>
              <a:t>#</a:t>
            </a:r>
            <a:r>
              <a:rPr sz="1000" spc="300" dirty="0">
                <a:solidFill>
                  <a:srgbClr val="22373A"/>
                </a:solidFill>
                <a:latin typeface="Palatino Linotype"/>
                <a:cs typeface="Palatino Linotype"/>
              </a:rPr>
              <a:t> </a:t>
            </a:r>
            <a:r>
              <a:rPr sz="1000" spc="-260" dirty="0">
                <a:solidFill>
                  <a:srgbClr val="22373A"/>
                </a:solidFill>
                <a:latin typeface="Palatino Linotype"/>
                <a:cs typeface="Palatino Linotype"/>
              </a:rPr>
              <a:t>A</a:t>
            </a:r>
            <a:r>
              <a:rPr sz="1000" spc="300" dirty="0">
                <a:solidFill>
                  <a:srgbClr val="22373A"/>
                </a:solidFill>
                <a:latin typeface="Palatino Linotype"/>
                <a:cs typeface="Palatino Linotype"/>
              </a:rPr>
              <a:t> </a:t>
            </a:r>
            <a:r>
              <a:rPr sz="1000" spc="125" dirty="0">
                <a:solidFill>
                  <a:srgbClr val="22373A"/>
                </a:solidFill>
                <a:latin typeface="Palatino Linotype"/>
                <a:cs typeface="Palatino Linotype"/>
              </a:rPr>
              <a:t>tibble:</a:t>
            </a:r>
            <a:r>
              <a:rPr sz="1000" spc="305" dirty="0">
                <a:solidFill>
                  <a:srgbClr val="22373A"/>
                </a:solidFill>
                <a:latin typeface="Palatino Linotype"/>
                <a:cs typeface="Palatino Linotype"/>
              </a:rPr>
              <a:t> </a:t>
            </a:r>
            <a:r>
              <a:rPr sz="1000" dirty="0">
                <a:solidFill>
                  <a:srgbClr val="22373A"/>
                </a:solidFill>
                <a:latin typeface="Palatino Linotype"/>
                <a:cs typeface="Palatino Linotype"/>
              </a:rPr>
              <a:t>1</a:t>
            </a:r>
            <a:r>
              <a:rPr sz="1000" spc="300" dirty="0">
                <a:solidFill>
                  <a:srgbClr val="22373A"/>
                </a:solidFill>
                <a:latin typeface="Palatino Linotype"/>
                <a:cs typeface="Palatino Linotype"/>
              </a:rPr>
              <a:t> </a:t>
            </a:r>
            <a:r>
              <a:rPr sz="1000" dirty="0">
                <a:solidFill>
                  <a:srgbClr val="22373A"/>
                </a:solidFill>
                <a:latin typeface="Palatino Linotype"/>
                <a:cs typeface="Palatino Linotype"/>
              </a:rPr>
              <a:t>x</a:t>
            </a:r>
            <a:r>
              <a:rPr sz="1000" spc="300" dirty="0">
                <a:solidFill>
                  <a:srgbClr val="22373A"/>
                </a:solidFill>
                <a:latin typeface="Palatino Linotype"/>
                <a:cs typeface="Palatino Linotype"/>
              </a:rPr>
              <a:t> </a:t>
            </a:r>
            <a:r>
              <a:rPr sz="1000" spc="-50" dirty="0">
                <a:solidFill>
                  <a:srgbClr val="22373A"/>
                </a:solidFill>
                <a:latin typeface="Palatino Linotype"/>
                <a:cs typeface="Palatino Linotype"/>
              </a:rPr>
              <a:t>1</a:t>
            </a:r>
            <a:r>
              <a:rPr sz="1000" spc="-25" dirty="0">
                <a:solidFill>
                  <a:srgbClr val="22373A"/>
                </a:solidFill>
                <a:latin typeface="Palatino Linotype"/>
                <a:cs typeface="Palatino Linotype"/>
              </a:rPr>
              <a:t> ##</a:t>
            </a:r>
            <a:r>
              <a:rPr sz="1000" dirty="0">
                <a:solidFill>
                  <a:srgbClr val="22373A"/>
                </a:solidFill>
                <a:latin typeface="Palatino Linotype"/>
                <a:cs typeface="Palatino Linotype"/>
              </a:rPr>
              <a:t>	</a:t>
            </a:r>
            <a:r>
              <a:rPr sz="1000" spc="-50" dirty="0">
                <a:solidFill>
                  <a:srgbClr val="22373A"/>
                </a:solidFill>
                <a:latin typeface="Palatino Linotype"/>
                <a:cs typeface="Palatino Linotype"/>
              </a:rPr>
              <a:t>p</a:t>
            </a:r>
            <a:endParaRPr sz="1000" dirty="0">
              <a:latin typeface="Palatino Linotype"/>
              <a:cs typeface="Palatino Linotype"/>
            </a:endParaRPr>
          </a:p>
          <a:p>
            <a:pPr marL="12700" marR="3591560">
              <a:lnSpc>
                <a:spcPct val="114599"/>
              </a:lnSpc>
              <a:tabLst>
                <a:tab pos="344170" algn="l"/>
                <a:tab pos="410845" algn="l"/>
              </a:tabLst>
            </a:pPr>
            <a:r>
              <a:rPr sz="1000" spc="-25" dirty="0">
                <a:solidFill>
                  <a:srgbClr val="22373A"/>
                </a:solidFill>
                <a:latin typeface="Palatino Linotype"/>
                <a:cs typeface="Palatino Linotype"/>
              </a:rPr>
              <a:t>##</a:t>
            </a:r>
            <a:r>
              <a:rPr sz="1000" dirty="0">
                <a:solidFill>
                  <a:srgbClr val="22373A"/>
                </a:solidFill>
                <a:latin typeface="Palatino Linotype"/>
                <a:cs typeface="Palatino Linotype"/>
              </a:rPr>
              <a:t>	</a:t>
            </a:r>
            <a:r>
              <a:rPr sz="1000" spc="-10" dirty="0">
                <a:solidFill>
                  <a:srgbClr val="22373A"/>
                </a:solidFill>
                <a:latin typeface="Palatino Linotype"/>
                <a:cs typeface="Palatino Linotype"/>
              </a:rPr>
              <a:t>&lt;dbl&gt; </a:t>
            </a:r>
            <a:r>
              <a:rPr sz="1000" dirty="0">
                <a:solidFill>
                  <a:srgbClr val="22373A"/>
                </a:solidFill>
                <a:latin typeface="Palatino Linotype"/>
                <a:cs typeface="Palatino Linotype"/>
              </a:rPr>
              <a:t>##</a:t>
            </a:r>
            <a:r>
              <a:rPr sz="1000" spc="355" dirty="0">
                <a:solidFill>
                  <a:srgbClr val="22373A"/>
                </a:solidFill>
                <a:latin typeface="Palatino Linotype"/>
                <a:cs typeface="Palatino Linotype"/>
              </a:rPr>
              <a:t> </a:t>
            </a:r>
            <a:r>
              <a:rPr sz="1000" spc="-60" dirty="0">
                <a:solidFill>
                  <a:srgbClr val="22373A"/>
                </a:solidFill>
                <a:latin typeface="Palatino Linotype"/>
                <a:cs typeface="Palatino Linotype"/>
              </a:rPr>
              <a:t>1</a:t>
            </a:r>
            <a:r>
              <a:rPr sz="1000" dirty="0">
                <a:solidFill>
                  <a:srgbClr val="22373A"/>
                </a:solidFill>
                <a:latin typeface="Palatino Linotype"/>
                <a:cs typeface="Palatino Linotype"/>
              </a:rPr>
              <a:t>		</a:t>
            </a:r>
            <a:r>
              <a:rPr sz="1000" spc="60" dirty="0">
                <a:solidFill>
                  <a:srgbClr val="22373A"/>
                </a:solidFill>
                <a:latin typeface="Palatino Linotype"/>
                <a:cs typeface="Palatino Linotype"/>
              </a:rPr>
              <a:t>0.15</a:t>
            </a:r>
            <a:endParaRPr sz="1000" dirty="0">
              <a:latin typeface="Palatino Linotype"/>
              <a:cs typeface="Palatino Linotype"/>
            </a:endParaRPr>
          </a:p>
          <a:p>
            <a:pPr marL="12700">
              <a:lnSpc>
                <a:spcPct val="100000"/>
              </a:lnSpc>
              <a:spcBef>
                <a:spcPts val="570"/>
              </a:spcBef>
            </a:pPr>
            <a:r>
              <a:rPr sz="1000" spc="70" dirty="0">
                <a:solidFill>
                  <a:srgbClr val="22373A"/>
                </a:solidFill>
                <a:latin typeface="Palatino Linotype"/>
                <a:cs typeface="Palatino Linotype"/>
              </a:rPr>
              <a:t>d[</a:t>
            </a:r>
            <a:r>
              <a:rPr sz="1000" spc="70" dirty="0">
                <a:solidFill>
                  <a:srgbClr val="0000CE"/>
                </a:solidFill>
                <a:latin typeface="Palatino Linotype"/>
                <a:cs typeface="Palatino Linotype"/>
              </a:rPr>
              <a:t>4</a:t>
            </a:r>
            <a:r>
              <a:rPr sz="1000" spc="70" dirty="0">
                <a:solidFill>
                  <a:srgbClr val="22373A"/>
                </a:solidFill>
                <a:latin typeface="Palatino Linotype"/>
                <a:cs typeface="Palatino Linotype"/>
              </a:rPr>
              <a:t>,]</a:t>
            </a:r>
            <a:r>
              <a:rPr sz="1000" spc="70" dirty="0">
                <a:latin typeface="Palatino Linotype"/>
                <a:cs typeface="Palatino Linotype"/>
              </a:rPr>
              <a:t>$</a:t>
            </a:r>
            <a:r>
              <a:rPr sz="1000" spc="70" dirty="0">
                <a:solidFill>
                  <a:srgbClr val="22373A"/>
                </a:solidFill>
                <a:latin typeface="Palatino Linotype"/>
                <a:cs typeface="Palatino Linotype"/>
              </a:rPr>
              <a:t>p</a:t>
            </a:r>
            <a:r>
              <a:rPr sz="1000" spc="300" dirty="0">
                <a:solidFill>
                  <a:srgbClr val="22373A"/>
                </a:solidFill>
                <a:latin typeface="Palatino Linotype"/>
                <a:cs typeface="Palatino Linotype"/>
              </a:rPr>
              <a:t> </a:t>
            </a:r>
            <a:r>
              <a:rPr sz="1000" dirty="0">
                <a:latin typeface="Palatino Linotype"/>
                <a:cs typeface="Palatino Linotype"/>
              </a:rPr>
              <a:t>==</a:t>
            </a:r>
            <a:r>
              <a:rPr sz="1000" spc="305" dirty="0">
                <a:latin typeface="Palatino Linotype"/>
                <a:cs typeface="Palatino Linotype"/>
              </a:rPr>
              <a:t> </a:t>
            </a:r>
            <a:r>
              <a:rPr sz="1000" spc="60" dirty="0">
                <a:solidFill>
                  <a:srgbClr val="0000CE"/>
                </a:solidFill>
                <a:latin typeface="Palatino Linotype"/>
                <a:cs typeface="Palatino Linotype"/>
              </a:rPr>
              <a:t>0.15</a:t>
            </a:r>
            <a:endParaRPr sz="1000" dirty="0">
              <a:latin typeface="Palatino Linotype"/>
              <a:cs typeface="Palatino Linotype"/>
            </a:endParaRPr>
          </a:p>
        </p:txBody>
      </p:sp>
      <p:sp>
        <p:nvSpPr>
          <p:cNvPr id="8" name="object 8"/>
          <p:cNvSpPr txBox="1"/>
          <p:nvPr/>
        </p:nvSpPr>
        <p:spPr>
          <a:xfrm>
            <a:off x="347294" y="3253148"/>
            <a:ext cx="822960" cy="177800"/>
          </a:xfrm>
          <a:prstGeom prst="rect">
            <a:avLst/>
          </a:prstGeom>
        </p:spPr>
        <p:txBody>
          <a:bodyPr vert="horz" wrap="square" lIns="0" tIns="12065" rIns="0" bIns="0" rtlCol="0">
            <a:spAutoFit/>
          </a:bodyPr>
          <a:lstStyle/>
          <a:p>
            <a:pPr marL="12700">
              <a:lnSpc>
                <a:spcPct val="100000"/>
              </a:lnSpc>
              <a:spcBef>
                <a:spcPts val="95"/>
              </a:spcBef>
            </a:pPr>
            <a:r>
              <a:rPr sz="1000" dirty="0">
                <a:solidFill>
                  <a:srgbClr val="22373A"/>
                </a:solidFill>
                <a:latin typeface="Palatino Linotype"/>
                <a:cs typeface="Palatino Linotype"/>
              </a:rPr>
              <a:t>##</a:t>
            </a:r>
            <a:r>
              <a:rPr sz="1000" spc="315" dirty="0">
                <a:solidFill>
                  <a:srgbClr val="22373A"/>
                </a:solidFill>
                <a:latin typeface="Palatino Linotype"/>
                <a:cs typeface="Palatino Linotype"/>
              </a:rPr>
              <a:t> </a:t>
            </a:r>
            <a:r>
              <a:rPr sz="1000" spc="130" dirty="0">
                <a:solidFill>
                  <a:srgbClr val="22373A"/>
                </a:solidFill>
                <a:latin typeface="Palatino Linotype"/>
                <a:cs typeface="Palatino Linotype"/>
              </a:rPr>
              <a:t>[1]</a:t>
            </a:r>
            <a:r>
              <a:rPr sz="1000" spc="315" dirty="0">
                <a:solidFill>
                  <a:srgbClr val="22373A"/>
                </a:solidFill>
                <a:latin typeface="Palatino Linotype"/>
                <a:cs typeface="Palatino Linotype"/>
              </a:rPr>
              <a:t> </a:t>
            </a:r>
            <a:r>
              <a:rPr sz="1000" spc="-85" dirty="0">
                <a:solidFill>
                  <a:srgbClr val="22373A"/>
                </a:solidFill>
                <a:latin typeface="Palatino Linotype"/>
                <a:cs typeface="Palatino Linotype"/>
              </a:rPr>
              <a:t>FALSE</a:t>
            </a:r>
            <a:endParaRPr sz="1000">
              <a:latin typeface="Palatino Linotype"/>
              <a:cs typeface="Palatino Linotype"/>
            </a:endParaRPr>
          </a:p>
        </p:txBody>
      </p:sp>
      <p:sp>
        <p:nvSpPr>
          <p:cNvPr id="9" name="object 9"/>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43</a:t>
            </a:r>
            <a:endParaRPr sz="800">
              <a:latin typeface="Trebuchet MS"/>
              <a:cs typeface="Trebuchet MS"/>
            </a:endParaRPr>
          </a:p>
        </p:txBody>
      </p:sp>
    </p:spTree>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67295" y="1408224"/>
            <a:ext cx="2197735" cy="244475"/>
          </a:xfrm>
          <a:prstGeom prst="rect">
            <a:avLst/>
          </a:prstGeom>
        </p:spPr>
        <p:txBody>
          <a:bodyPr vert="horz" wrap="square" lIns="0" tIns="17145" rIns="0" bIns="0" rtlCol="0">
            <a:spAutoFit/>
          </a:bodyPr>
          <a:lstStyle/>
          <a:p>
            <a:pPr marL="12700">
              <a:lnSpc>
                <a:spcPct val="100000"/>
              </a:lnSpc>
              <a:spcBef>
                <a:spcPts val="135"/>
              </a:spcBef>
            </a:pPr>
            <a:r>
              <a:rPr sz="1400" b="1" spc="-45" dirty="0">
                <a:solidFill>
                  <a:srgbClr val="22373A"/>
                </a:solidFill>
                <a:latin typeface="Arial"/>
                <a:cs typeface="Arial"/>
                <a:hlinkClick r:id="rId2" action="ppaction://hlinksldjump"/>
              </a:rPr>
              <a:t>Bayesian</a:t>
            </a:r>
            <a:r>
              <a:rPr sz="1400" b="1" dirty="0">
                <a:solidFill>
                  <a:srgbClr val="22373A"/>
                </a:solidFill>
                <a:latin typeface="Arial"/>
                <a:cs typeface="Arial"/>
                <a:hlinkClick r:id="rId2" action="ppaction://hlinksldjump"/>
              </a:rPr>
              <a:t> and</a:t>
            </a:r>
            <a:r>
              <a:rPr sz="1400" b="1" spc="5" dirty="0">
                <a:solidFill>
                  <a:srgbClr val="22373A"/>
                </a:solidFill>
                <a:latin typeface="Arial"/>
                <a:cs typeface="Arial"/>
                <a:hlinkClick r:id="rId2" action="ppaction://hlinksldjump"/>
              </a:rPr>
              <a:t> </a:t>
            </a:r>
            <a:r>
              <a:rPr sz="1400" b="1" spc="-35" dirty="0">
                <a:solidFill>
                  <a:srgbClr val="22373A"/>
                </a:solidFill>
                <a:latin typeface="Arial"/>
                <a:cs typeface="Arial"/>
                <a:hlinkClick r:id="rId2" action="ppaction://hlinksldjump"/>
              </a:rPr>
              <a:t>Frequentists</a:t>
            </a:r>
            <a:endParaRPr sz="1400" dirty="0">
              <a:latin typeface="Arial"/>
              <a:cs typeface="Arial"/>
            </a:endParaRPr>
          </a:p>
        </p:txBody>
      </p:sp>
      <p:grpSp>
        <p:nvGrpSpPr>
          <p:cNvPr id="3" name="object 3"/>
          <p:cNvGrpSpPr/>
          <p:nvPr/>
        </p:nvGrpSpPr>
        <p:grpSpPr>
          <a:xfrm>
            <a:off x="779995" y="1776457"/>
            <a:ext cx="3048635" cy="5080"/>
            <a:chOff x="779995" y="1776457"/>
            <a:chExt cx="3048635" cy="5080"/>
          </a:xfrm>
        </p:grpSpPr>
        <p:sp>
          <p:nvSpPr>
            <p:cNvPr id="4" name="object 4"/>
            <p:cNvSpPr/>
            <p:nvPr/>
          </p:nvSpPr>
          <p:spPr>
            <a:xfrm>
              <a:off x="779995" y="1776457"/>
              <a:ext cx="3048635" cy="5080"/>
            </a:xfrm>
            <a:custGeom>
              <a:avLst/>
              <a:gdLst/>
              <a:ahLst/>
              <a:cxnLst/>
              <a:rect l="l" t="t" r="r" b="b"/>
              <a:pathLst>
                <a:path w="3048635" h="5080">
                  <a:moveTo>
                    <a:pt x="0" y="5060"/>
                  </a:moveTo>
                  <a:lnTo>
                    <a:pt x="0" y="0"/>
                  </a:lnTo>
                  <a:lnTo>
                    <a:pt x="3048038" y="0"/>
                  </a:lnTo>
                  <a:lnTo>
                    <a:pt x="3048038" y="5060"/>
                  </a:lnTo>
                  <a:lnTo>
                    <a:pt x="0" y="5060"/>
                  </a:lnTo>
                  <a:close/>
                </a:path>
              </a:pathLst>
            </a:custGeom>
            <a:solidFill>
              <a:srgbClr val="D5C5B6"/>
            </a:solidFill>
          </p:spPr>
          <p:txBody>
            <a:bodyPr wrap="square" lIns="0" tIns="0" rIns="0" bIns="0" rtlCol="0"/>
            <a:lstStyle/>
            <a:p>
              <a:endParaRPr dirty="0"/>
            </a:p>
          </p:txBody>
        </p:sp>
        <p:sp>
          <p:nvSpPr>
            <p:cNvPr id="5" name="object 5"/>
            <p:cNvSpPr/>
            <p:nvPr/>
          </p:nvSpPr>
          <p:spPr>
            <a:xfrm>
              <a:off x="779995" y="1776457"/>
              <a:ext cx="116205" cy="5080"/>
            </a:xfrm>
            <a:custGeom>
              <a:avLst/>
              <a:gdLst/>
              <a:ahLst/>
              <a:cxnLst/>
              <a:rect l="l" t="t" r="r" b="b"/>
              <a:pathLst>
                <a:path w="116205" h="5080">
                  <a:moveTo>
                    <a:pt x="0" y="5060"/>
                  </a:moveTo>
                  <a:lnTo>
                    <a:pt x="0" y="0"/>
                  </a:lnTo>
                  <a:lnTo>
                    <a:pt x="115761" y="0"/>
                  </a:lnTo>
                  <a:lnTo>
                    <a:pt x="115761" y="5060"/>
                  </a:lnTo>
                  <a:lnTo>
                    <a:pt x="0" y="5060"/>
                  </a:lnTo>
                  <a:close/>
                </a:path>
              </a:pathLst>
            </a:custGeom>
            <a:solidFill>
              <a:srgbClr val="EB801A"/>
            </a:solidFill>
          </p:spPr>
          <p:txBody>
            <a:bodyPr wrap="square" lIns="0" tIns="0" rIns="0" bIns="0" rtlCol="0"/>
            <a:lstStyle/>
            <a:p>
              <a:endParaRPr dirty="0"/>
            </a:p>
          </p:txBody>
        </p:sp>
      </p:grpSp>
    </p:spTree>
  </p:cSld>
  <p:clrMapOvr>
    <a:masterClrMapping/>
  </p:clrMapOvr>
  <p:transition>
    <p:cut/>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7370" y="76375"/>
            <a:ext cx="3459479" cy="196849"/>
          </a:xfrm>
          <a:prstGeom prst="rect">
            <a:avLst/>
          </a:prstGeom>
        </p:spPr>
        <p:txBody>
          <a:bodyPr vert="horz" wrap="square" lIns="0" tIns="12065" rIns="0" bIns="0" rtlCol="0">
            <a:spAutoFit/>
          </a:bodyPr>
          <a:lstStyle/>
          <a:p>
            <a:pPr marL="38100">
              <a:lnSpc>
                <a:spcPct val="100000"/>
              </a:lnSpc>
              <a:spcBef>
                <a:spcPts val="95"/>
              </a:spcBef>
            </a:pPr>
            <a:r>
              <a:rPr spc="-45" dirty="0">
                <a:solidFill>
                  <a:srgbClr val="FF0000"/>
                </a:solidFill>
              </a:rPr>
              <a:t>Computers</a:t>
            </a:r>
            <a:r>
              <a:rPr spc="35" dirty="0">
                <a:solidFill>
                  <a:srgbClr val="FF0000"/>
                </a:solidFill>
              </a:rPr>
              <a:t> </a:t>
            </a:r>
            <a:r>
              <a:rPr dirty="0">
                <a:solidFill>
                  <a:srgbClr val="FF0000"/>
                </a:solidFill>
              </a:rPr>
              <a:t>aren’t</a:t>
            </a:r>
            <a:r>
              <a:rPr spc="40" dirty="0">
                <a:solidFill>
                  <a:srgbClr val="FF0000"/>
                </a:solidFill>
              </a:rPr>
              <a:t> </a:t>
            </a:r>
            <a:r>
              <a:rPr spc="-30" dirty="0">
                <a:solidFill>
                  <a:srgbClr val="FF0000"/>
                </a:solidFill>
              </a:rPr>
              <a:t>good</a:t>
            </a:r>
            <a:r>
              <a:rPr spc="35" dirty="0">
                <a:solidFill>
                  <a:srgbClr val="FF0000"/>
                </a:solidFill>
              </a:rPr>
              <a:t> </a:t>
            </a:r>
            <a:r>
              <a:rPr dirty="0">
                <a:solidFill>
                  <a:srgbClr val="FF0000"/>
                </a:solidFill>
              </a:rPr>
              <a:t>at</a:t>
            </a:r>
            <a:r>
              <a:rPr spc="35" dirty="0">
                <a:solidFill>
                  <a:srgbClr val="FF0000"/>
                </a:solidFill>
              </a:rPr>
              <a:t> </a:t>
            </a:r>
            <a:r>
              <a:rPr spc="-50" dirty="0">
                <a:solidFill>
                  <a:srgbClr val="FF0000"/>
                </a:solidFill>
              </a:rPr>
              <a:t>representing</a:t>
            </a:r>
            <a:r>
              <a:rPr spc="30" dirty="0">
                <a:solidFill>
                  <a:srgbClr val="FF0000"/>
                </a:solidFill>
              </a:rPr>
              <a:t> </a:t>
            </a:r>
            <a:r>
              <a:rPr spc="-30" dirty="0">
                <a:solidFill>
                  <a:srgbClr val="FF0000"/>
                </a:solidFill>
              </a:rPr>
              <a:t>numbers!</a:t>
            </a:r>
          </a:p>
        </p:txBody>
      </p:sp>
      <p:sp>
        <p:nvSpPr>
          <p:cNvPr id="3" name="object 3"/>
          <p:cNvSpPr/>
          <p:nvPr/>
        </p:nvSpPr>
        <p:spPr>
          <a:xfrm>
            <a:off x="322046" y="1809584"/>
            <a:ext cx="3964304" cy="203200"/>
          </a:xfrm>
          <a:custGeom>
            <a:avLst/>
            <a:gdLst/>
            <a:ahLst/>
            <a:cxnLst/>
            <a:rect l="l" t="t" r="r" b="b"/>
            <a:pathLst>
              <a:path w="3964304" h="203200">
                <a:moveTo>
                  <a:pt x="3963911" y="0"/>
                </a:moveTo>
                <a:lnTo>
                  <a:pt x="0" y="0"/>
                </a:lnTo>
                <a:lnTo>
                  <a:pt x="0" y="202920"/>
                </a:lnTo>
                <a:lnTo>
                  <a:pt x="3963911" y="202920"/>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0791" y="1252459"/>
            <a:ext cx="3373120" cy="1084580"/>
          </a:xfrm>
          <a:prstGeom prst="rect">
            <a:avLst/>
          </a:prstGeom>
        </p:spPr>
        <p:txBody>
          <a:bodyPr vert="horz" wrap="square" lIns="0" tIns="11430" rIns="0" bIns="0" rtlCol="0">
            <a:spAutoFit/>
          </a:bodyPr>
          <a:lstStyle/>
          <a:p>
            <a:pPr marL="14604">
              <a:lnSpc>
                <a:spcPct val="100000"/>
              </a:lnSpc>
              <a:spcBef>
                <a:spcPts val="90"/>
              </a:spcBef>
            </a:pPr>
            <a:r>
              <a:rPr sz="1100" spc="-10" dirty="0">
                <a:solidFill>
                  <a:srgbClr val="22373A"/>
                </a:solidFill>
                <a:latin typeface="Tahoma"/>
                <a:cs typeface="Tahoma"/>
              </a:rPr>
              <a:t>You</a:t>
            </a:r>
            <a:r>
              <a:rPr sz="1100" spc="-80" dirty="0">
                <a:solidFill>
                  <a:srgbClr val="22373A"/>
                </a:solidFill>
                <a:latin typeface="Tahoma"/>
                <a:cs typeface="Tahoma"/>
              </a:rPr>
              <a:t> </a:t>
            </a:r>
            <a:r>
              <a:rPr sz="1100" spc="-20" dirty="0">
                <a:solidFill>
                  <a:srgbClr val="22373A"/>
                </a:solidFill>
                <a:latin typeface="Tahoma"/>
                <a:cs typeface="Tahoma"/>
              </a:rPr>
              <a:t>can</a:t>
            </a:r>
            <a:r>
              <a:rPr sz="1100" spc="-65" dirty="0">
                <a:solidFill>
                  <a:srgbClr val="22373A"/>
                </a:solidFill>
                <a:latin typeface="Tahoma"/>
                <a:cs typeface="Tahoma"/>
              </a:rPr>
              <a:t> </a:t>
            </a:r>
            <a:r>
              <a:rPr sz="1100" spc="-20" dirty="0">
                <a:solidFill>
                  <a:srgbClr val="22373A"/>
                </a:solidFill>
                <a:latin typeface="Tahoma"/>
                <a:cs typeface="Tahoma"/>
              </a:rPr>
              <a:t>get</a:t>
            </a:r>
            <a:r>
              <a:rPr sz="1100" spc="-50" dirty="0">
                <a:solidFill>
                  <a:srgbClr val="22373A"/>
                </a:solidFill>
                <a:latin typeface="Tahoma"/>
                <a:cs typeface="Tahoma"/>
              </a:rPr>
              <a:t> </a:t>
            </a:r>
            <a:r>
              <a:rPr sz="1100" spc="-65" dirty="0">
                <a:solidFill>
                  <a:srgbClr val="22373A"/>
                </a:solidFill>
                <a:latin typeface="Tahoma"/>
                <a:cs typeface="Tahoma"/>
              </a:rPr>
              <a:t>more</a:t>
            </a:r>
            <a:r>
              <a:rPr sz="1100" spc="-20" dirty="0">
                <a:solidFill>
                  <a:srgbClr val="22373A"/>
                </a:solidFill>
                <a:latin typeface="Tahoma"/>
                <a:cs typeface="Tahoma"/>
              </a:rPr>
              <a:t> </a:t>
            </a:r>
            <a:r>
              <a:rPr sz="1100" spc="-10" dirty="0">
                <a:solidFill>
                  <a:srgbClr val="22373A"/>
                </a:solidFill>
                <a:latin typeface="Tahoma"/>
                <a:cs typeface="Tahoma"/>
              </a:rPr>
              <a:t>info</a:t>
            </a:r>
            <a:r>
              <a:rPr sz="1100" spc="-55" dirty="0">
                <a:solidFill>
                  <a:srgbClr val="22373A"/>
                </a:solidFill>
                <a:latin typeface="Tahoma"/>
                <a:cs typeface="Tahoma"/>
              </a:rPr>
              <a:t> </a:t>
            </a:r>
            <a:r>
              <a:rPr sz="1100" spc="-10" dirty="0">
                <a:solidFill>
                  <a:srgbClr val="22373A"/>
                </a:solidFill>
                <a:latin typeface="Tahoma"/>
                <a:cs typeface="Tahoma"/>
              </a:rPr>
              <a:t>on</a:t>
            </a:r>
            <a:r>
              <a:rPr sz="1100" spc="-50" dirty="0">
                <a:solidFill>
                  <a:srgbClr val="22373A"/>
                </a:solidFill>
                <a:latin typeface="Tahoma"/>
                <a:cs typeface="Tahoma"/>
              </a:rPr>
              <a:t> </a:t>
            </a:r>
            <a:r>
              <a:rPr sz="1100" spc="-10" dirty="0">
                <a:solidFill>
                  <a:srgbClr val="22373A"/>
                </a:solidFill>
                <a:latin typeface="Tahoma"/>
                <a:cs typeface="Tahoma"/>
              </a:rPr>
              <a:t>this</a:t>
            </a:r>
            <a:r>
              <a:rPr sz="1100" spc="-55" dirty="0">
                <a:solidFill>
                  <a:srgbClr val="22373A"/>
                </a:solidFill>
                <a:latin typeface="Tahoma"/>
                <a:cs typeface="Tahoma"/>
              </a:rPr>
              <a:t> </a:t>
            </a:r>
            <a:r>
              <a:rPr sz="1100" spc="-10" dirty="0">
                <a:solidFill>
                  <a:srgbClr val="22373A"/>
                </a:solidFill>
                <a:latin typeface="Tahoma"/>
                <a:cs typeface="Tahoma"/>
              </a:rPr>
              <a:t>with</a:t>
            </a:r>
            <a:r>
              <a:rPr sz="1100" spc="-55" dirty="0">
                <a:solidFill>
                  <a:srgbClr val="22373A"/>
                </a:solidFill>
                <a:latin typeface="Tahoma"/>
                <a:cs typeface="Tahoma"/>
              </a:rPr>
              <a:t> </a:t>
            </a:r>
            <a:r>
              <a:rPr sz="1100" spc="-10" dirty="0">
                <a:solidFill>
                  <a:srgbClr val="22373A"/>
                </a:solidFill>
                <a:latin typeface="Palatino Linotype"/>
                <a:cs typeface="Palatino Linotype"/>
              </a:rPr>
              <a:t>?</a:t>
            </a:r>
            <a:r>
              <a:rPr sz="1100" spc="-10" dirty="0">
                <a:solidFill>
                  <a:srgbClr val="22373A"/>
                </a:solidFill>
                <a:latin typeface="Courier New"/>
                <a:cs typeface="Courier New"/>
              </a:rPr>
              <a:t>1</a:t>
            </a:r>
            <a:r>
              <a:rPr sz="1100" spc="-10" dirty="0">
                <a:solidFill>
                  <a:srgbClr val="22373A"/>
                </a:solidFill>
                <a:latin typeface="Palatino Linotype"/>
                <a:cs typeface="Palatino Linotype"/>
              </a:rPr>
              <a:t>==</a:t>
            </a:r>
            <a:r>
              <a:rPr sz="1100" spc="-10" dirty="0">
                <a:solidFill>
                  <a:srgbClr val="22373A"/>
                </a:solidFill>
                <a:latin typeface="Courier New"/>
                <a:cs typeface="Courier New"/>
              </a:rPr>
              <a:t>1</a:t>
            </a:r>
            <a:r>
              <a:rPr sz="1100" spc="-10" dirty="0">
                <a:solidFill>
                  <a:srgbClr val="22373A"/>
                </a:solidFill>
                <a:latin typeface="Tahoma"/>
                <a:cs typeface="Tahoma"/>
              </a:rPr>
              <a:t>.</a:t>
            </a:r>
            <a:endParaRPr sz="1100" dirty="0">
              <a:latin typeface="Tahoma"/>
              <a:cs typeface="Tahoma"/>
            </a:endParaRPr>
          </a:p>
          <a:p>
            <a:pPr marL="19050" marR="5080" indent="-6985">
              <a:lnSpc>
                <a:spcPct val="152800"/>
              </a:lnSpc>
              <a:spcBef>
                <a:spcPts val="219"/>
              </a:spcBef>
            </a:pPr>
            <a:r>
              <a:rPr sz="1100" dirty="0">
                <a:solidFill>
                  <a:srgbClr val="22373A"/>
                </a:solidFill>
                <a:latin typeface="Tahoma"/>
                <a:cs typeface="Tahoma"/>
              </a:rPr>
              <a:t>We</a:t>
            </a:r>
            <a:r>
              <a:rPr sz="1100" spc="-85" dirty="0">
                <a:solidFill>
                  <a:srgbClr val="22373A"/>
                </a:solidFill>
                <a:latin typeface="Tahoma"/>
                <a:cs typeface="Tahoma"/>
              </a:rPr>
              <a:t> </a:t>
            </a:r>
            <a:r>
              <a:rPr sz="1100" spc="-20" dirty="0">
                <a:solidFill>
                  <a:srgbClr val="22373A"/>
                </a:solidFill>
                <a:latin typeface="Tahoma"/>
                <a:cs typeface="Tahoma"/>
              </a:rPr>
              <a:t>can</a:t>
            </a:r>
            <a:r>
              <a:rPr sz="1100" spc="-35" dirty="0">
                <a:solidFill>
                  <a:srgbClr val="22373A"/>
                </a:solidFill>
                <a:latin typeface="Tahoma"/>
                <a:cs typeface="Tahoma"/>
              </a:rPr>
              <a:t> </a:t>
            </a:r>
            <a:r>
              <a:rPr sz="1100" spc="-20" dirty="0">
                <a:solidFill>
                  <a:srgbClr val="22373A"/>
                </a:solidFill>
                <a:latin typeface="Tahoma"/>
                <a:cs typeface="Tahoma"/>
              </a:rPr>
              <a:t>get</a:t>
            </a:r>
            <a:r>
              <a:rPr sz="1100" spc="-40" dirty="0">
                <a:solidFill>
                  <a:srgbClr val="22373A"/>
                </a:solidFill>
                <a:latin typeface="Tahoma"/>
                <a:cs typeface="Tahoma"/>
              </a:rPr>
              <a:t> </a:t>
            </a:r>
            <a:r>
              <a:rPr sz="1100" spc="-20" dirty="0">
                <a:solidFill>
                  <a:srgbClr val="22373A"/>
                </a:solidFill>
                <a:latin typeface="Tahoma"/>
                <a:cs typeface="Tahoma"/>
              </a:rPr>
              <a:t>the</a:t>
            </a:r>
            <a:r>
              <a:rPr sz="1100" spc="-40" dirty="0">
                <a:solidFill>
                  <a:srgbClr val="22373A"/>
                </a:solidFill>
                <a:latin typeface="Tahoma"/>
                <a:cs typeface="Tahoma"/>
              </a:rPr>
              <a:t> behaivour</a:t>
            </a:r>
            <a:r>
              <a:rPr sz="1100" spc="-35" dirty="0">
                <a:solidFill>
                  <a:srgbClr val="22373A"/>
                </a:solidFill>
                <a:latin typeface="Tahoma"/>
                <a:cs typeface="Tahoma"/>
              </a:rPr>
              <a:t> </a:t>
            </a:r>
            <a:r>
              <a:rPr sz="1100" spc="-100" dirty="0">
                <a:solidFill>
                  <a:srgbClr val="22373A"/>
                </a:solidFill>
                <a:latin typeface="Tahoma"/>
                <a:cs typeface="Tahoma"/>
              </a:rPr>
              <a:t>we</a:t>
            </a:r>
            <a:r>
              <a:rPr sz="1100" spc="15" dirty="0">
                <a:solidFill>
                  <a:srgbClr val="22373A"/>
                </a:solidFill>
                <a:latin typeface="Tahoma"/>
                <a:cs typeface="Tahoma"/>
              </a:rPr>
              <a:t> </a:t>
            </a:r>
            <a:r>
              <a:rPr sz="1100" spc="-35" dirty="0">
                <a:solidFill>
                  <a:srgbClr val="22373A"/>
                </a:solidFill>
                <a:latin typeface="Tahoma"/>
                <a:cs typeface="Tahoma"/>
              </a:rPr>
              <a:t>expect </a:t>
            </a:r>
            <a:r>
              <a:rPr sz="1100" spc="-45" dirty="0">
                <a:solidFill>
                  <a:srgbClr val="22373A"/>
                </a:solidFill>
                <a:latin typeface="Tahoma"/>
                <a:cs typeface="Tahoma"/>
              </a:rPr>
              <a:t>using</a:t>
            </a:r>
            <a:r>
              <a:rPr sz="1100" spc="-30" dirty="0">
                <a:solidFill>
                  <a:srgbClr val="22373A"/>
                </a:solidFill>
                <a:latin typeface="Tahoma"/>
                <a:cs typeface="Tahoma"/>
              </a:rPr>
              <a:t> </a:t>
            </a:r>
            <a:r>
              <a:rPr sz="1100" spc="100" dirty="0">
                <a:solidFill>
                  <a:srgbClr val="22373A"/>
                </a:solidFill>
                <a:latin typeface="Palatino Linotype"/>
                <a:cs typeface="Palatino Linotype"/>
              </a:rPr>
              <a:t>all.equal()</a:t>
            </a:r>
            <a:r>
              <a:rPr sz="1100" spc="100" dirty="0">
                <a:solidFill>
                  <a:srgbClr val="22373A"/>
                </a:solidFill>
                <a:latin typeface="Tahoma"/>
                <a:cs typeface="Tahoma"/>
              </a:rPr>
              <a:t>: </a:t>
            </a:r>
            <a:r>
              <a:rPr sz="1100" spc="110" dirty="0">
                <a:latin typeface="Palatino Linotype"/>
                <a:cs typeface="Palatino Linotype"/>
              </a:rPr>
              <a:t>all.equal</a:t>
            </a:r>
            <a:r>
              <a:rPr sz="1100" spc="110" dirty="0">
                <a:solidFill>
                  <a:srgbClr val="22373A"/>
                </a:solidFill>
                <a:latin typeface="Palatino Linotype"/>
                <a:cs typeface="Palatino Linotype"/>
              </a:rPr>
              <a:t>(d[</a:t>
            </a:r>
            <a:r>
              <a:rPr sz="1100" spc="110" dirty="0">
                <a:solidFill>
                  <a:srgbClr val="0000CE"/>
                </a:solidFill>
                <a:latin typeface="Palatino Linotype"/>
                <a:cs typeface="Palatino Linotype"/>
              </a:rPr>
              <a:t>4</a:t>
            </a:r>
            <a:r>
              <a:rPr sz="1100" spc="110" dirty="0">
                <a:solidFill>
                  <a:srgbClr val="22373A"/>
                </a:solidFill>
                <a:latin typeface="Palatino Linotype"/>
                <a:cs typeface="Palatino Linotype"/>
              </a:rPr>
              <a:t>,]</a:t>
            </a:r>
            <a:r>
              <a:rPr sz="1100" spc="110" dirty="0">
                <a:latin typeface="Palatino Linotype"/>
                <a:cs typeface="Palatino Linotype"/>
              </a:rPr>
              <a:t>$</a:t>
            </a:r>
            <a:r>
              <a:rPr sz="1100" spc="110" dirty="0">
                <a:solidFill>
                  <a:srgbClr val="22373A"/>
                </a:solidFill>
                <a:latin typeface="Palatino Linotype"/>
                <a:cs typeface="Palatino Linotype"/>
              </a:rPr>
              <a:t>p,</a:t>
            </a:r>
            <a:r>
              <a:rPr sz="1100" spc="365" dirty="0">
                <a:solidFill>
                  <a:srgbClr val="22373A"/>
                </a:solidFill>
                <a:latin typeface="Palatino Linotype"/>
                <a:cs typeface="Palatino Linotype"/>
              </a:rPr>
              <a:t> </a:t>
            </a:r>
            <a:r>
              <a:rPr sz="1100" spc="100" dirty="0">
                <a:solidFill>
                  <a:srgbClr val="0000CE"/>
                </a:solidFill>
                <a:latin typeface="Palatino Linotype"/>
                <a:cs typeface="Palatino Linotype"/>
              </a:rPr>
              <a:t>0.15</a:t>
            </a:r>
            <a:r>
              <a:rPr sz="1100" spc="100" dirty="0">
                <a:solidFill>
                  <a:srgbClr val="22373A"/>
                </a:solidFill>
                <a:latin typeface="Palatino Linotype"/>
                <a:cs typeface="Palatino Linotype"/>
              </a:rPr>
              <a:t>)</a:t>
            </a:r>
            <a:endParaRPr sz="1100" dirty="0">
              <a:latin typeface="Palatino Linotype"/>
              <a:cs typeface="Palatino Linotype"/>
            </a:endParaRPr>
          </a:p>
          <a:p>
            <a:pPr>
              <a:lnSpc>
                <a:spcPct val="100000"/>
              </a:lnSpc>
              <a:spcBef>
                <a:spcPts val="40"/>
              </a:spcBef>
            </a:pPr>
            <a:endParaRPr sz="1050" dirty="0">
              <a:latin typeface="Palatino Linotype"/>
              <a:cs typeface="Palatino Linotype"/>
            </a:endParaRPr>
          </a:p>
          <a:p>
            <a:pPr marL="19050">
              <a:lnSpc>
                <a:spcPct val="100000"/>
              </a:lnSpc>
            </a:pPr>
            <a:r>
              <a:rPr sz="1100" dirty="0">
                <a:solidFill>
                  <a:srgbClr val="22373A"/>
                </a:solidFill>
                <a:latin typeface="Palatino Linotype"/>
                <a:cs typeface="Palatino Linotype"/>
              </a:rPr>
              <a:t>##</a:t>
            </a:r>
            <a:r>
              <a:rPr sz="1100" spc="335" dirty="0">
                <a:solidFill>
                  <a:srgbClr val="22373A"/>
                </a:solidFill>
                <a:latin typeface="Palatino Linotype"/>
                <a:cs typeface="Palatino Linotype"/>
              </a:rPr>
              <a:t> </a:t>
            </a:r>
            <a:r>
              <a:rPr sz="1100" spc="140" dirty="0">
                <a:solidFill>
                  <a:srgbClr val="22373A"/>
                </a:solidFill>
                <a:latin typeface="Palatino Linotype"/>
                <a:cs typeface="Palatino Linotype"/>
              </a:rPr>
              <a:t>[1]</a:t>
            </a:r>
            <a:r>
              <a:rPr sz="1100" spc="340" dirty="0">
                <a:solidFill>
                  <a:srgbClr val="22373A"/>
                </a:solidFill>
                <a:latin typeface="Palatino Linotype"/>
                <a:cs typeface="Palatino Linotype"/>
              </a:rPr>
              <a:t> </a:t>
            </a:r>
            <a:r>
              <a:rPr sz="1100" spc="-20" dirty="0">
                <a:solidFill>
                  <a:srgbClr val="22373A"/>
                </a:solidFill>
                <a:latin typeface="Palatino Linotype"/>
                <a:cs typeface="Palatino Linotype"/>
              </a:rPr>
              <a:t>TRUE</a:t>
            </a:r>
            <a:endParaRPr sz="1100" dirty="0">
              <a:latin typeface="Palatino Linotype"/>
              <a:cs typeface="Palatino Linotype"/>
            </a:endParaRPr>
          </a:p>
        </p:txBody>
      </p:sp>
      <p:sp>
        <p:nvSpPr>
          <p:cNvPr id="5" name="object 5"/>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44</a:t>
            </a:r>
          </a:p>
        </p:txBody>
      </p:sp>
    </p:spTree>
  </p:cSld>
  <p:clrMapOvr>
    <a:masterClrMapping/>
  </p:clrMapOvr>
  <p:transition>
    <p:cut/>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35" dirty="0"/>
              <a:t>Computing</a:t>
            </a:r>
            <a:r>
              <a:rPr spc="20" dirty="0"/>
              <a:t> </a:t>
            </a:r>
            <a:r>
              <a:rPr dirty="0"/>
              <a:t>the</a:t>
            </a:r>
            <a:r>
              <a:rPr spc="15" dirty="0"/>
              <a:t> </a:t>
            </a:r>
            <a:r>
              <a:rPr spc="-40" dirty="0"/>
              <a:t>prior</a:t>
            </a:r>
            <a:r>
              <a:rPr spc="25" dirty="0"/>
              <a:t> </a:t>
            </a:r>
            <a:r>
              <a:rPr spc="-40" dirty="0"/>
              <a:t>probabilities</a:t>
            </a:r>
          </a:p>
        </p:txBody>
      </p:sp>
      <p:sp>
        <p:nvSpPr>
          <p:cNvPr id="3" name="object 3"/>
          <p:cNvSpPr/>
          <p:nvPr/>
        </p:nvSpPr>
        <p:spPr>
          <a:xfrm>
            <a:off x="322046" y="911047"/>
            <a:ext cx="3964304" cy="716280"/>
          </a:xfrm>
          <a:custGeom>
            <a:avLst/>
            <a:gdLst/>
            <a:ahLst/>
            <a:cxnLst/>
            <a:rect l="l" t="t" r="r" b="b"/>
            <a:pathLst>
              <a:path w="3964304" h="716280">
                <a:moveTo>
                  <a:pt x="3963911" y="0"/>
                </a:moveTo>
                <a:lnTo>
                  <a:pt x="0" y="0"/>
                </a:lnTo>
                <a:lnTo>
                  <a:pt x="0" y="715708"/>
                </a:lnTo>
                <a:lnTo>
                  <a:pt x="3963911" y="715708"/>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7294" y="478165"/>
            <a:ext cx="3598545" cy="1120775"/>
          </a:xfrm>
          <a:prstGeom prst="rect">
            <a:avLst/>
          </a:prstGeom>
        </p:spPr>
        <p:txBody>
          <a:bodyPr vert="horz" wrap="square" lIns="0" tIns="12700" rIns="0" bIns="0" rtlCol="0">
            <a:spAutoFit/>
          </a:bodyPr>
          <a:lstStyle/>
          <a:p>
            <a:pPr marL="12700" marR="5080">
              <a:lnSpc>
                <a:spcPct val="104200"/>
              </a:lnSpc>
              <a:spcBef>
                <a:spcPts val="100"/>
              </a:spcBef>
            </a:pPr>
            <a:r>
              <a:rPr sz="1100" spc="-20" dirty="0">
                <a:solidFill>
                  <a:srgbClr val="22373A"/>
                </a:solidFill>
                <a:latin typeface="Tahoma"/>
                <a:cs typeface="Tahoma"/>
              </a:rPr>
              <a:t>Now</a:t>
            </a:r>
            <a:r>
              <a:rPr sz="1100" spc="-70" dirty="0">
                <a:solidFill>
                  <a:srgbClr val="22373A"/>
                </a:solidFill>
                <a:latin typeface="Tahoma"/>
                <a:cs typeface="Tahoma"/>
              </a:rPr>
              <a:t> </a:t>
            </a:r>
            <a:r>
              <a:rPr sz="1100" dirty="0">
                <a:solidFill>
                  <a:srgbClr val="22373A"/>
                </a:solidFill>
                <a:latin typeface="Tahoma"/>
                <a:cs typeface="Tahoma"/>
              </a:rPr>
              <a:t>that</a:t>
            </a:r>
            <a:r>
              <a:rPr sz="1100" spc="-8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have</a:t>
            </a:r>
            <a:r>
              <a:rPr sz="1100" spc="-25" dirty="0">
                <a:solidFill>
                  <a:srgbClr val="22373A"/>
                </a:solidFill>
                <a:latin typeface="Tahoma"/>
                <a:cs typeface="Tahoma"/>
              </a:rPr>
              <a:t> </a:t>
            </a:r>
            <a:r>
              <a:rPr sz="1100" spc="-50" dirty="0">
                <a:solidFill>
                  <a:srgbClr val="22373A"/>
                </a:solidFill>
                <a:latin typeface="Tahoma"/>
                <a:cs typeface="Tahoma"/>
              </a:rPr>
              <a:t>defined</a:t>
            </a:r>
            <a:r>
              <a:rPr sz="1100" spc="-35" dirty="0">
                <a:solidFill>
                  <a:srgbClr val="22373A"/>
                </a:solidFill>
                <a:latin typeface="Tahoma"/>
                <a:cs typeface="Tahoma"/>
              </a:rPr>
              <a:t> </a:t>
            </a:r>
            <a:r>
              <a:rPr sz="1100" spc="-20" dirty="0">
                <a:solidFill>
                  <a:srgbClr val="22373A"/>
                </a:solidFill>
                <a:latin typeface="Tahoma"/>
                <a:cs typeface="Tahoma"/>
              </a:rPr>
              <a:t>our</a:t>
            </a:r>
            <a:r>
              <a:rPr sz="1100" spc="-45" dirty="0">
                <a:solidFill>
                  <a:srgbClr val="22373A"/>
                </a:solidFill>
                <a:latin typeface="Tahoma"/>
                <a:cs typeface="Tahoma"/>
              </a:rPr>
              <a:t> </a:t>
            </a:r>
            <a:r>
              <a:rPr sz="1100" spc="-20" dirty="0">
                <a:solidFill>
                  <a:srgbClr val="22373A"/>
                </a:solidFill>
                <a:latin typeface="Tahoma"/>
                <a:cs typeface="Tahoma"/>
              </a:rPr>
              <a:t>grid,</a:t>
            </a:r>
            <a:r>
              <a:rPr sz="1100" spc="-35" dirty="0">
                <a:solidFill>
                  <a:srgbClr val="22373A"/>
                </a:solidFill>
                <a:latin typeface="Tahoma"/>
                <a:cs typeface="Tahoma"/>
              </a:rPr>
              <a:t> </a:t>
            </a:r>
            <a:r>
              <a:rPr sz="1100" spc="-100" dirty="0">
                <a:solidFill>
                  <a:srgbClr val="22373A"/>
                </a:solidFill>
                <a:latin typeface="Tahoma"/>
                <a:cs typeface="Tahoma"/>
              </a:rPr>
              <a:t>we</a:t>
            </a:r>
            <a:r>
              <a:rPr sz="1100" spc="15" dirty="0">
                <a:solidFill>
                  <a:srgbClr val="22373A"/>
                </a:solidFill>
                <a:latin typeface="Tahoma"/>
                <a:cs typeface="Tahoma"/>
              </a:rPr>
              <a:t> </a:t>
            </a:r>
            <a:r>
              <a:rPr sz="1100" spc="-20" dirty="0">
                <a:solidFill>
                  <a:srgbClr val="22373A"/>
                </a:solidFill>
                <a:latin typeface="Tahoma"/>
                <a:cs typeface="Tahoma"/>
              </a:rPr>
              <a:t>can</a:t>
            </a:r>
            <a:r>
              <a:rPr sz="1100" spc="-30" dirty="0">
                <a:solidFill>
                  <a:srgbClr val="22373A"/>
                </a:solidFill>
                <a:latin typeface="Tahoma"/>
                <a:cs typeface="Tahoma"/>
              </a:rPr>
              <a:t> </a:t>
            </a:r>
            <a:r>
              <a:rPr sz="1100" spc="-40" dirty="0">
                <a:solidFill>
                  <a:srgbClr val="22373A"/>
                </a:solidFill>
                <a:latin typeface="Tahoma"/>
                <a:cs typeface="Tahoma"/>
              </a:rPr>
              <a:t>compute</a:t>
            </a:r>
            <a:r>
              <a:rPr sz="1100" spc="-30" dirty="0">
                <a:solidFill>
                  <a:srgbClr val="22373A"/>
                </a:solidFill>
                <a:latin typeface="Tahoma"/>
                <a:cs typeface="Tahoma"/>
              </a:rPr>
              <a:t> </a:t>
            </a:r>
            <a:r>
              <a:rPr sz="1100" spc="-10" dirty="0">
                <a:solidFill>
                  <a:srgbClr val="22373A"/>
                </a:solidFill>
                <a:latin typeface="Tahoma"/>
                <a:cs typeface="Tahoma"/>
              </a:rPr>
              <a:t>the</a:t>
            </a:r>
            <a:r>
              <a:rPr sz="1100" spc="-30" dirty="0">
                <a:solidFill>
                  <a:srgbClr val="22373A"/>
                </a:solidFill>
                <a:latin typeface="Tahoma"/>
                <a:cs typeface="Tahoma"/>
              </a:rPr>
              <a:t> </a:t>
            </a:r>
            <a:r>
              <a:rPr sz="1100" spc="-10" dirty="0">
                <a:solidFill>
                  <a:srgbClr val="22373A"/>
                </a:solidFill>
                <a:latin typeface="Tahoma"/>
                <a:cs typeface="Tahoma"/>
              </a:rPr>
              <a:t>prior </a:t>
            </a:r>
            <a:r>
              <a:rPr sz="1100" spc="-40" dirty="0">
                <a:solidFill>
                  <a:srgbClr val="22373A"/>
                </a:solidFill>
                <a:latin typeface="Tahoma"/>
                <a:cs typeface="Tahoma"/>
              </a:rPr>
              <a:t>probabilities </a:t>
            </a:r>
            <a:r>
              <a:rPr sz="1100" spc="-20" dirty="0">
                <a:solidFill>
                  <a:srgbClr val="22373A"/>
                </a:solidFill>
                <a:latin typeface="Tahoma"/>
                <a:cs typeface="Tahoma"/>
              </a:rPr>
              <a:t>for</a:t>
            </a:r>
            <a:r>
              <a:rPr sz="1100" spc="-35" dirty="0">
                <a:solidFill>
                  <a:srgbClr val="22373A"/>
                </a:solidFill>
                <a:latin typeface="Tahoma"/>
                <a:cs typeface="Tahoma"/>
              </a:rPr>
              <a:t> </a:t>
            </a:r>
            <a:r>
              <a:rPr sz="1100" spc="-50" dirty="0">
                <a:solidFill>
                  <a:srgbClr val="22373A"/>
                </a:solidFill>
                <a:latin typeface="Tahoma"/>
                <a:cs typeface="Tahoma"/>
              </a:rPr>
              <a:t>each</a:t>
            </a:r>
            <a:r>
              <a:rPr sz="1100" spc="-35" dirty="0">
                <a:solidFill>
                  <a:srgbClr val="22373A"/>
                </a:solidFill>
                <a:latin typeface="Tahoma"/>
                <a:cs typeface="Tahoma"/>
              </a:rPr>
              <a:t> </a:t>
            </a:r>
            <a:r>
              <a:rPr sz="1100" dirty="0">
                <a:solidFill>
                  <a:srgbClr val="22373A"/>
                </a:solidFill>
                <a:latin typeface="Tahoma"/>
                <a:cs typeface="Tahoma"/>
              </a:rPr>
              <a:t>point</a:t>
            </a:r>
            <a:r>
              <a:rPr sz="1100" spc="-40" dirty="0">
                <a:solidFill>
                  <a:srgbClr val="22373A"/>
                </a:solidFill>
                <a:latin typeface="Tahoma"/>
                <a:cs typeface="Tahoma"/>
              </a:rPr>
              <a:t> </a:t>
            </a:r>
            <a:r>
              <a:rPr sz="1100" spc="-10" dirty="0">
                <a:solidFill>
                  <a:srgbClr val="22373A"/>
                </a:solidFill>
                <a:latin typeface="Tahoma"/>
                <a:cs typeface="Tahoma"/>
              </a:rPr>
              <a:t>on</a:t>
            </a:r>
            <a:r>
              <a:rPr sz="1100" spc="-30" dirty="0">
                <a:solidFill>
                  <a:srgbClr val="22373A"/>
                </a:solidFill>
                <a:latin typeface="Tahoma"/>
                <a:cs typeface="Tahoma"/>
              </a:rPr>
              <a:t> </a:t>
            </a:r>
            <a:r>
              <a:rPr sz="1100" spc="-25" dirty="0">
                <a:solidFill>
                  <a:srgbClr val="22373A"/>
                </a:solidFill>
                <a:latin typeface="Tahoma"/>
                <a:cs typeface="Tahoma"/>
              </a:rPr>
              <a:t>it.</a:t>
            </a:r>
            <a:endParaRPr sz="1100">
              <a:latin typeface="Tahoma"/>
              <a:cs typeface="Tahoma"/>
            </a:endParaRPr>
          </a:p>
          <a:p>
            <a:pPr marL="12700">
              <a:lnSpc>
                <a:spcPct val="100000"/>
              </a:lnSpc>
              <a:spcBef>
                <a:spcPts val="550"/>
              </a:spcBef>
            </a:pPr>
            <a:r>
              <a:rPr sz="1000" dirty="0">
                <a:solidFill>
                  <a:srgbClr val="22373A"/>
                </a:solidFill>
                <a:latin typeface="Palatino Linotype"/>
                <a:cs typeface="Palatino Linotype"/>
              </a:rPr>
              <a:t>d</a:t>
            </a:r>
            <a:r>
              <a:rPr sz="1000" spc="310" dirty="0">
                <a:solidFill>
                  <a:srgbClr val="22373A"/>
                </a:solidFill>
                <a:latin typeface="Palatino Linotype"/>
                <a:cs typeface="Palatino Linotype"/>
              </a:rPr>
              <a:t> </a:t>
            </a:r>
            <a:r>
              <a:rPr sz="1000" spc="-160" dirty="0">
                <a:latin typeface="Palatino Linotype"/>
                <a:cs typeface="Palatino Linotype"/>
              </a:rPr>
              <a:t>%&gt;%</a:t>
            </a:r>
            <a:r>
              <a:rPr sz="1000" spc="310" dirty="0">
                <a:latin typeface="Palatino Linotype"/>
                <a:cs typeface="Palatino Linotype"/>
              </a:rPr>
              <a:t> </a:t>
            </a:r>
            <a:r>
              <a:rPr sz="1000" dirty="0">
                <a:latin typeface="Palatino Linotype"/>
                <a:cs typeface="Palatino Linotype"/>
              </a:rPr>
              <a:t>mutate</a:t>
            </a:r>
            <a:r>
              <a:rPr sz="1000" dirty="0">
                <a:solidFill>
                  <a:srgbClr val="22373A"/>
                </a:solidFill>
                <a:latin typeface="Palatino Linotype"/>
                <a:cs typeface="Palatino Linotype"/>
              </a:rPr>
              <a:t>(</a:t>
            </a:r>
            <a:r>
              <a:rPr sz="1000" dirty="0">
                <a:solidFill>
                  <a:srgbClr val="C4A000"/>
                </a:solidFill>
                <a:latin typeface="Palatino Linotype"/>
                <a:cs typeface="Palatino Linotype"/>
              </a:rPr>
              <a:t>prior</a:t>
            </a:r>
            <a:r>
              <a:rPr sz="1000" spc="310"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310" dirty="0">
                <a:solidFill>
                  <a:srgbClr val="C4A000"/>
                </a:solidFill>
                <a:latin typeface="Palatino Linotype"/>
                <a:cs typeface="Palatino Linotype"/>
              </a:rPr>
              <a:t> </a:t>
            </a:r>
            <a:r>
              <a:rPr sz="1000" dirty="0">
                <a:latin typeface="Palatino Linotype"/>
                <a:cs typeface="Palatino Linotype"/>
              </a:rPr>
              <a:t>dnorm</a:t>
            </a:r>
            <a:r>
              <a:rPr sz="1000" dirty="0">
                <a:solidFill>
                  <a:srgbClr val="22373A"/>
                </a:solidFill>
                <a:latin typeface="Palatino Linotype"/>
                <a:cs typeface="Palatino Linotype"/>
              </a:rPr>
              <a:t>(p,</a:t>
            </a:r>
            <a:r>
              <a:rPr sz="1000" spc="310" dirty="0">
                <a:solidFill>
                  <a:srgbClr val="22373A"/>
                </a:solidFill>
                <a:latin typeface="Palatino Linotype"/>
                <a:cs typeface="Palatino Linotype"/>
              </a:rPr>
              <a:t> </a:t>
            </a:r>
            <a:r>
              <a:rPr sz="1000" spc="145" dirty="0">
                <a:solidFill>
                  <a:srgbClr val="0000CE"/>
                </a:solidFill>
                <a:latin typeface="Palatino Linotype"/>
                <a:cs typeface="Palatino Linotype"/>
              </a:rPr>
              <a:t>0.5</a:t>
            </a:r>
            <a:r>
              <a:rPr sz="1000" spc="145" dirty="0">
                <a:solidFill>
                  <a:srgbClr val="22373A"/>
                </a:solidFill>
                <a:latin typeface="Palatino Linotype"/>
                <a:cs typeface="Palatino Linotype"/>
              </a:rPr>
              <a:t>,</a:t>
            </a:r>
            <a:r>
              <a:rPr sz="1000" spc="315" dirty="0">
                <a:solidFill>
                  <a:srgbClr val="22373A"/>
                </a:solidFill>
                <a:latin typeface="Palatino Linotype"/>
                <a:cs typeface="Palatino Linotype"/>
              </a:rPr>
              <a:t> </a:t>
            </a:r>
            <a:r>
              <a:rPr sz="1000" spc="135" dirty="0">
                <a:solidFill>
                  <a:srgbClr val="0000CE"/>
                </a:solidFill>
                <a:latin typeface="Palatino Linotype"/>
                <a:cs typeface="Palatino Linotype"/>
              </a:rPr>
              <a:t>0.2</a:t>
            </a:r>
            <a:r>
              <a:rPr sz="1000" spc="135" dirty="0">
                <a:solidFill>
                  <a:srgbClr val="22373A"/>
                </a:solidFill>
                <a:latin typeface="Palatino Linotype"/>
                <a:cs typeface="Palatino Linotype"/>
              </a:rPr>
              <a:t>))</a:t>
            </a:r>
            <a:r>
              <a:rPr sz="1000" spc="310" dirty="0">
                <a:solidFill>
                  <a:srgbClr val="22373A"/>
                </a:solidFill>
                <a:latin typeface="Palatino Linotype"/>
                <a:cs typeface="Palatino Linotype"/>
              </a:rPr>
              <a:t> </a:t>
            </a:r>
            <a:r>
              <a:rPr sz="1000" spc="80" dirty="0">
                <a:solidFill>
                  <a:srgbClr val="8E5902"/>
                </a:solidFill>
                <a:latin typeface="Palatino Linotype"/>
                <a:cs typeface="Palatino Linotype"/>
              </a:rPr>
              <a:t>-</a:t>
            </a:r>
            <a:r>
              <a:rPr sz="1000" spc="125" dirty="0">
                <a:solidFill>
                  <a:srgbClr val="8E5902"/>
                </a:solidFill>
                <a:latin typeface="Palatino Linotype"/>
                <a:cs typeface="Palatino Linotype"/>
              </a:rPr>
              <a:t>&gt;</a:t>
            </a:r>
            <a:r>
              <a:rPr sz="1000" spc="310" dirty="0">
                <a:solidFill>
                  <a:srgbClr val="8E5902"/>
                </a:solidFill>
                <a:latin typeface="Palatino Linotype"/>
                <a:cs typeface="Palatino Linotype"/>
              </a:rPr>
              <a:t> </a:t>
            </a:r>
            <a:r>
              <a:rPr sz="1000" spc="-50" dirty="0">
                <a:solidFill>
                  <a:srgbClr val="22373A"/>
                </a:solidFill>
                <a:latin typeface="Palatino Linotype"/>
                <a:cs typeface="Palatino Linotype"/>
              </a:rPr>
              <a:t>d</a:t>
            </a:r>
            <a:endParaRPr sz="1000">
              <a:latin typeface="Palatino Linotype"/>
              <a:cs typeface="Palatino Linotype"/>
            </a:endParaRPr>
          </a:p>
          <a:p>
            <a:pPr>
              <a:lnSpc>
                <a:spcPct val="100000"/>
              </a:lnSpc>
              <a:spcBef>
                <a:spcPts val="20"/>
              </a:spcBef>
            </a:pPr>
            <a:endParaRPr sz="1000">
              <a:latin typeface="Palatino Linotype"/>
              <a:cs typeface="Palatino Linotype"/>
            </a:endParaRPr>
          </a:p>
          <a:p>
            <a:pPr marL="145415" marR="920750" indent="-133350">
              <a:lnSpc>
                <a:spcPct val="114599"/>
              </a:lnSpc>
              <a:spcBef>
                <a:spcPts val="5"/>
              </a:spcBef>
            </a:pPr>
            <a:r>
              <a:rPr sz="1000" spc="65" dirty="0">
                <a:latin typeface="Palatino Linotype"/>
                <a:cs typeface="Palatino Linotype"/>
              </a:rPr>
              <a:t>ggplot</a:t>
            </a:r>
            <a:r>
              <a:rPr sz="1000" spc="65" dirty="0">
                <a:solidFill>
                  <a:srgbClr val="22373A"/>
                </a:solidFill>
                <a:latin typeface="Palatino Linotype"/>
                <a:cs typeface="Palatino Linotype"/>
              </a:rPr>
              <a:t>(d,</a:t>
            </a:r>
            <a:r>
              <a:rPr sz="1000" spc="280" dirty="0">
                <a:solidFill>
                  <a:srgbClr val="22373A"/>
                </a:solidFill>
                <a:latin typeface="Palatino Linotype"/>
                <a:cs typeface="Palatino Linotype"/>
              </a:rPr>
              <a:t> </a:t>
            </a:r>
            <a:r>
              <a:rPr sz="1000" spc="65" dirty="0">
                <a:latin typeface="Palatino Linotype"/>
                <a:cs typeface="Palatino Linotype"/>
              </a:rPr>
              <a:t>aes</a:t>
            </a:r>
            <a:r>
              <a:rPr sz="1000" spc="65" dirty="0">
                <a:solidFill>
                  <a:srgbClr val="22373A"/>
                </a:solidFill>
                <a:latin typeface="Palatino Linotype"/>
                <a:cs typeface="Palatino Linotype"/>
              </a:rPr>
              <a:t>(</a:t>
            </a:r>
            <a:r>
              <a:rPr sz="1000" spc="65" dirty="0">
                <a:solidFill>
                  <a:srgbClr val="C4A000"/>
                </a:solidFill>
                <a:latin typeface="Palatino Linotype"/>
                <a:cs typeface="Palatino Linotype"/>
              </a:rPr>
              <a:t>x</a:t>
            </a:r>
            <a:r>
              <a:rPr sz="1000" spc="285"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285" dirty="0">
                <a:solidFill>
                  <a:srgbClr val="C4A000"/>
                </a:solidFill>
                <a:latin typeface="Palatino Linotype"/>
                <a:cs typeface="Palatino Linotype"/>
              </a:rPr>
              <a:t> </a:t>
            </a:r>
            <a:r>
              <a:rPr sz="1000" spc="90" dirty="0">
                <a:solidFill>
                  <a:srgbClr val="22373A"/>
                </a:solidFill>
                <a:latin typeface="Palatino Linotype"/>
                <a:cs typeface="Palatino Linotype"/>
              </a:rPr>
              <a:t>p,</a:t>
            </a:r>
            <a:r>
              <a:rPr sz="1000" spc="285" dirty="0">
                <a:solidFill>
                  <a:srgbClr val="22373A"/>
                </a:solidFill>
                <a:latin typeface="Palatino Linotype"/>
                <a:cs typeface="Palatino Linotype"/>
              </a:rPr>
              <a:t> </a:t>
            </a:r>
            <a:r>
              <a:rPr sz="1000" dirty="0">
                <a:solidFill>
                  <a:srgbClr val="C4A000"/>
                </a:solidFill>
                <a:latin typeface="Palatino Linotype"/>
                <a:cs typeface="Palatino Linotype"/>
              </a:rPr>
              <a:t>y</a:t>
            </a:r>
            <a:r>
              <a:rPr sz="1000" spc="285"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285" dirty="0">
                <a:solidFill>
                  <a:srgbClr val="C4A000"/>
                </a:solidFill>
                <a:latin typeface="Palatino Linotype"/>
                <a:cs typeface="Palatino Linotype"/>
              </a:rPr>
              <a:t> </a:t>
            </a:r>
            <a:r>
              <a:rPr sz="1000" spc="105" dirty="0">
                <a:solidFill>
                  <a:srgbClr val="22373A"/>
                </a:solidFill>
                <a:latin typeface="Palatino Linotype"/>
                <a:cs typeface="Palatino Linotype"/>
              </a:rPr>
              <a:t>prior))</a:t>
            </a:r>
            <a:r>
              <a:rPr sz="1000" spc="280" dirty="0">
                <a:solidFill>
                  <a:srgbClr val="22373A"/>
                </a:solidFill>
                <a:latin typeface="Palatino Linotype"/>
                <a:cs typeface="Palatino Linotype"/>
              </a:rPr>
              <a:t> </a:t>
            </a:r>
            <a:r>
              <a:rPr sz="1000" spc="-50" dirty="0">
                <a:latin typeface="Palatino Linotype"/>
                <a:cs typeface="Palatino Linotype"/>
              </a:rPr>
              <a:t>+</a:t>
            </a:r>
            <a:r>
              <a:rPr sz="1000" dirty="0">
                <a:latin typeface="Palatino Linotype"/>
                <a:cs typeface="Palatino Linotype"/>
              </a:rPr>
              <a:t> geom_path</a:t>
            </a:r>
            <a:r>
              <a:rPr sz="1000" dirty="0">
                <a:solidFill>
                  <a:srgbClr val="22373A"/>
                </a:solidFill>
                <a:latin typeface="Palatino Linotype"/>
                <a:cs typeface="Palatino Linotype"/>
              </a:rPr>
              <a:t>(</a:t>
            </a:r>
            <a:r>
              <a:rPr sz="1000" dirty="0">
                <a:solidFill>
                  <a:srgbClr val="C4A000"/>
                </a:solidFill>
                <a:latin typeface="Palatino Linotype"/>
                <a:cs typeface="Palatino Linotype"/>
              </a:rPr>
              <a:t>colour</a:t>
            </a:r>
            <a:r>
              <a:rPr sz="1000" spc="370"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375" dirty="0">
                <a:solidFill>
                  <a:srgbClr val="C4A000"/>
                </a:solidFill>
                <a:latin typeface="Palatino Linotype"/>
                <a:cs typeface="Palatino Linotype"/>
              </a:rPr>
              <a:t> </a:t>
            </a:r>
            <a:r>
              <a:rPr sz="1000" dirty="0">
                <a:solidFill>
                  <a:srgbClr val="4F9905"/>
                </a:solidFill>
                <a:latin typeface="Courier New"/>
                <a:cs typeface="Courier New"/>
              </a:rPr>
              <a:t>1</a:t>
            </a:r>
            <a:r>
              <a:rPr sz="1000" dirty="0">
                <a:solidFill>
                  <a:srgbClr val="4F9905"/>
                </a:solidFill>
                <a:latin typeface="Palatino Linotype"/>
                <a:cs typeface="Palatino Linotype"/>
              </a:rPr>
              <a:t>purple</a:t>
            </a:r>
            <a:r>
              <a:rPr sz="1000" dirty="0">
                <a:solidFill>
                  <a:srgbClr val="4F9905"/>
                </a:solidFill>
                <a:latin typeface="Courier New"/>
                <a:cs typeface="Courier New"/>
              </a:rPr>
              <a:t>1</a:t>
            </a:r>
            <a:r>
              <a:rPr sz="1000" dirty="0">
                <a:solidFill>
                  <a:srgbClr val="22373A"/>
                </a:solidFill>
                <a:latin typeface="Palatino Linotype"/>
                <a:cs typeface="Palatino Linotype"/>
              </a:rPr>
              <a:t>,</a:t>
            </a:r>
            <a:r>
              <a:rPr sz="1000" spc="375" dirty="0">
                <a:solidFill>
                  <a:srgbClr val="22373A"/>
                </a:solidFill>
                <a:latin typeface="Palatino Linotype"/>
                <a:cs typeface="Palatino Linotype"/>
              </a:rPr>
              <a:t> </a:t>
            </a:r>
            <a:r>
              <a:rPr sz="1000" spc="95" dirty="0">
                <a:solidFill>
                  <a:srgbClr val="C4A000"/>
                </a:solidFill>
                <a:latin typeface="Palatino Linotype"/>
                <a:cs typeface="Palatino Linotype"/>
              </a:rPr>
              <a:t>size</a:t>
            </a:r>
            <a:r>
              <a:rPr sz="1000" spc="370"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375" dirty="0">
                <a:solidFill>
                  <a:srgbClr val="C4A000"/>
                </a:solidFill>
                <a:latin typeface="Palatino Linotype"/>
                <a:cs typeface="Palatino Linotype"/>
              </a:rPr>
              <a:t> </a:t>
            </a:r>
            <a:r>
              <a:rPr sz="1000" spc="75" dirty="0">
                <a:solidFill>
                  <a:srgbClr val="0000CE"/>
                </a:solidFill>
                <a:latin typeface="Palatino Linotype"/>
                <a:cs typeface="Palatino Linotype"/>
              </a:rPr>
              <a:t>2</a:t>
            </a:r>
            <a:r>
              <a:rPr sz="1000" spc="75" dirty="0">
                <a:solidFill>
                  <a:srgbClr val="22373A"/>
                </a:solidFill>
                <a:latin typeface="Palatino Linotype"/>
                <a:cs typeface="Palatino Linotype"/>
              </a:rPr>
              <a:t>)</a:t>
            </a:r>
            <a:endParaRPr sz="1000">
              <a:latin typeface="Palatino Linotype"/>
              <a:cs typeface="Palatino Linotype"/>
            </a:endParaRPr>
          </a:p>
        </p:txBody>
      </p:sp>
      <p:grpSp>
        <p:nvGrpSpPr>
          <p:cNvPr id="5" name="object 5"/>
          <p:cNvGrpSpPr/>
          <p:nvPr/>
        </p:nvGrpSpPr>
        <p:grpSpPr>
          <a:xfrm>
            <a:off x="359994" y="1724906"/>
            <a:ext cx="3888740" cy="1325880"/>
            <a:chOff x="359994" y="1724906"/>
            <a:chExt cx="3888740" cy="1325880"/>
          </a:xfrm>
        </p:grpSpPr>
        <p:sp>
          <p:nvSpPr>
            <p:cNvPr id="6" name="object 6"/>
            <p:cNvSpPr/>
            <p:nvPr/>
          </p:nvSpPr>
          <p:spPr>
            <a:xfrm>
              <a:off x="359994" y="1725452"/>
              <a:ext cx="3888104" cy="1325245"/>
            </a:xfrm>
            <a:custGeom>
              <a:avLst/>
              <a:gdLst/>
              <a:ahLst/>
              <a:cxnLst/>
              <a:rect l="l" t="t" r="r" b="b"/>
              <a:pathLst>
                <a:path w="3888104" h="1325245">
                  <a:moveTo>
                    <a:pt x="3887950" y="0"/>
                  </a:moveTo>
                  <a:lnTo>
                    <a:pt x="0" y="0"/>
                  </a:lnTo>
                  <a:lnTo>
                    <a:pt x="0" y="1325188"/>
                  </a:lnTo>
                  <a:lnTo>
                    <a:pt x="3887950" y="1325188"/>
                  </a:lnTo>
                  <a:lnTo>
                    <a:pt x="3887950" y="0"/>
                  </a:lnTo>
                  <a:close/>
                </a:path>
              </a:pathLst>
            </a:custGeom>
            <a:solidFill>
              <a:srgbClr val="FFFFFF"/>
            </a:solidFill>
          </p:spPr>
          <p:txBody>
            <a:bodyPr wrap="square" lIns="0" tIns="0" rIns="0" bIns="0" rtlCol="0"/>
            <a:lstStyle/>
            <a:p>
              <a:endParaRPr/>
            </a:p>
          </p:txBody>
        </p:sp>
        <p:sp>
          <p:nvSpPr>
            <p:cNvPr id="7" name="object 7"/>
            <p:cNvSpPr/>
            <p:nvPr/>
          </p:nvSpPr>
          <p:spPr>
            <a:xfrm>
              <a:off x="529640" y="1728081"/>
              <a:ext cx="3716020" cy="1175385"/>
            </a:xfrm>
            <a:custGeom>
              <a:avLst/>
              <a:gdLst/>
              <a:ahLst/>
              <a:cxnLst/>
              <a:rect l="l" t="t" r="r" b="b"/>
              <a:pathLst>
                <a:path w="3716020" h="1175385">
                  <a:moveTo>
                    <a:pt x="3715675" y="0"/>
                  </a:moveTo>
                  <a:lnTo>
                    <a:pt x="0" y="0"/>
                  </a:lnTo>
                  <a:lnTo>
                    <a:pt x="0" y="1175201"/>
                  </a:lnTo>
                  <a:lnTo>
                    <a:pt x="3715675" y="1175201"/>
                  </a:lnTo>
                  <a:lnTo>
                    <a:pt x="3715675" y="0"/>
                  </a:lnTo>
                  <a:close/>
                </a:path>
              </a:pathLst>
            </a:custGeom>
            <a:solidFill>
              <a:srgbClr val="EBEBEB"/>
            </a:solidFill>
          </p:spPr>
          <p:txBody>
            <a:bodyPr wrap="square" lIns="0" tIns="0" rIns="0" bIns="0" rtlCol="0"/>
            <a:lstStyle/>
            <a:p>
              <a:endParaRPr/>
            </a:p>
          </p:txBody>
        </p:sp>
        <p:sp>
          <p:nvSpPr>
            <p:cNvPr id="8" name="object 8"/>
            <p:cNvSpPr/>
            <p:nvPr/>
          </p:nvSpPr>
          <p:spPr>
            <a:xfrm>
              <a:off x="529640" y="1728081"/>
              <a:ext cx="3716020" cy="1175385"/>
            </a:xfrm>
            <a:custGeom>
              <a:avLst/>
              <a:gdLst/>
              <a:ahLst/>
              <a:cxnLst/>
              <a:rect l="l" t="t" r="r" b="b"/>
              <a:pathLst>
                <a:path w="3716020" h="1175385">
                  <a:moveTo>
                    <a:pt x="0" y="1030799"/>
                  </a:moveTo>
                  <a:lnTo>
                    <a:pt x="3715675" y="1030799"/>
                  </a:lnTo>
                </a:path>
                <a:path w="3716020" h="1175385">
                  <a:moveTo>
                    <a:pt x="0" y="750702"/>
                  </a:moveTo>
                  <a:lnTo>
                    <a:pt x="3715675" y="750702"/>
                  </a:lnTo>
                </a:path>
                <a:path w="3716020" h="1175385">
                  <a:moveTo>
                    <a:pt x="0" y="470606"/>
                  </a:moveTo>
                  <a:lnTo>
                    <a:pt x="3715675" y="470606"/>
                  </a:lnTo>
                </a:path>
                <a:path w="3716020" h="1175385">
                  <a:moveTo>
                    <a:pt x="0" y="190509"/>
                  </a:moveTo>
                  <a:lnTo>
                    <a:pt x="3715675" y="190509"/>
                  </a:lnTo>
                </a:path>
                <a:path w="3716020" h="1175385">
                  <a:moveTo>
                    <a:pt x="591132" y="1175201"/>
                  </a:moveTo>
                  <a:lnTo>
                    <a:pt x="591132" y="0"/>
                  </a:lnTo>
                </a:path>
                <a:path w="3716020" h="1175385">
                  <a:moveTo>
                    <a:pt x="1435584" y="1175201"/>
                  </a:moveTo>
                  <a:lnTo>
                    <a:pt x="1435584" y="0"/>
                  </a:lnTo>
                </a:path>
                <a:path w="3716020" h="1175385">
                  <a:moveTo>
                    <a:pt x="2280091" y="1175201"/>
                  </a:moveTo>
                  <a:lnTo>
                    <a:pt x="2280091" y="0"/>
                  </a:lnTo>
                </a:path>
                <a:path w="3716020" h="1175385">
                  <a:moveTo>
                    <a:pt x="3124542" y="1175201"/>
                  </a:moveTo>
                  <a:lnTo>
                    <a:pt x="3124542" y="0"/>
                  </a:lnTo>
                </a:path>
              </a:pathLst>
            </a:custGeom>
            <a:ln w="3175">
              <a:solidFill>
                <a:srgbClr val="FFFFFF"/>
              </a:solidFill>
            </a:ln>
          </p:spPr>
          <p:txBody>
            <a:bodyPr wrap="square" lIns="0" tIns="0" rIns="0" bIns="0" rtlCol="0"/>
            <a:lstStyle/>
            <a:p>
              <a:endParaRPr/>
            </a:p>
          </p:txBody>
        </p:sp>
        <p:sp>
          <p:nvSpPr>
            <p:cNvPr id="9" name="object 9"/>
            <p:cNvSpPr/>
            <p:nvPr/>
          </p:nvSpPr>
          <p:spPr>
            <a:xfrm>
              <a:off x="529640" y="1728081"/>
              <a:ext cx="3716020" cy="1175385"/>
            </a:xfrm>
            <a:custGeom>
              <a:avLst/>
              <a:gdLst/>
              <a:ahLst/>
              <a:cxnLst/>
              <a:rect l="l" t="t" r="r" b="b"/>
              <a:pathLst>
                <a:path w="3716020" h="1175385">
                  <a:moveTo>
                    <a:pt x="0" y="1170875"/>
                  </a:moveTo>
                  <a:lnTo>
                    <a:pt x="3715675" y="1170875"/>
                  </a:lnTo>
                </a:path>
                <a:path w="3716020" h="1175385">
                  <a:moveTo>
                    <a:pt x="0" y="890778"/>
                  </a:moveTo>
                  <a:lnTo>
                    <a:pt x="3715675" y="890778"/>
                  </a:lnTo>
                </a:path>
                <a:path w="3716020" h="1175385">
                  <a:moveTo>
                    <a:pt x="0" y="610681"/>
                  </a:moveTo>
                  <a:lnTo>
                    <a:pt x="3715675" y="610681"/>
                  </a:lnTo>
                </a:path>
                <a:path w="3716020" h="1175385">
                  <a:moveTo>
                    <a:pt x="0" y="330585"/>
                  </a:moveTo>
                  <a:lnTo>
                    <a:pt x="3715675" y="330585"/>
                  </a:lnTo>
                </a:path>
                <a:path w="3716020" h="1175385">
                  <a:moveTo>
                    <a:pt x="0" y="50433"/>
                  </a:moveTo>
                  <a:lnTo>
                    <a:pt x="3715675" y="50433"/>
                  </a:lnTo>
                </a:path>
                <a:path w="3716020" h="1175385">
                  <a:moveTo>
                    <a:pt x="168879" y="1175201"/>
                  </a:moveTo>
                  <a:lnTo>
                    <a:pt x="168879" y="0"/>
                  </a:lnTo>
                </a:path>
                <a:path w="3716020" h="1175385">
                  <a:moveTo>
                    <a:pt x="1013385" y="1175201"/>
                  </a:moveTo>
                  <a:lnTo>
                    <a:pt x="1013385" y="0"/>
                  </a:lnTo>
                </a:path>
                <a:path w="3716020" h="1175385">
                  <a:moveTo>
                    <a:pt x="1857837" y="1175201"/>
                  </a:moveTo>
                  <a:lnTo>
                    <a:pt x="1857837" y="0"/>
                  </a:lnTo>
                </a:path>
                <a:path w="3716020" h="1175385">
                  <a:moveTo>
                    <a:pt x="2702289" y="1175201"/>
                  </a:moveTo>
                  <a:lnTo>
                    <a:pt x="2702289" y="0"/>
                  </a:lnTo>
                </a:path>
                <a:path w="3716020" h="1175385">
                  <a:moveTo>
                    <a:pt x="3546796" y="1175201"/>
                  </a:moveTo>
                  <a:lnTo>
                    <a:pt x="3546796" y="0"/>
                  </a:lnTo>
                </a:path>
              </a:pathLst>
            </a:custGeom>
            <a:ln w="5859">
              <a:solidFill>
                <a:srgbClr val="FFFFFF"/>
              </a:solidFill>
            </a:ln>
          </p:spPr>
          <p:txBody>
            <a:bodyPr wrap="square" lIns="0" tIns="0" rIns="0" bIns="0" rtlCol="0"/>
            <a:lstStyle/>
            <a:p>
              <a:endParaRPr/>
            </a:p>
          </p:txBody>
        </p:sp>
        <p:sp>
          <p:nvSpPr>
            <p:cNvPr id="10" name="object 10"/>
            <p:cNvSpPr/>
            <p:nvPr/>
          </p:nvSpPr>
          <p:spPr>
            <a:xfrm>
              <a:off x="698519" y="1781472"/>
              <a:ext cx="3378200" cy="1068705"/>
            </a:xfrm>
            <a:custGeom>
              <a:avLst/>
              <a:gdLst/>
              <a:ahLst/>
              <a:cxnLst/>
              <a:rect l="l" t="t" r="r" b="b"/>
              <a:pathLst>
                <a:path w="3378200" h="1068705">
                  <a:moveTo>
                    <a:pt x="0" y="1068364"/>
                  </a:moveTo>
                  <a:lnTo>
                    <a:pt x="168879" y="1028554"/>
                  </a:lnTo>
                  <a:lnTo>
                    <a:pt x="337813" y="966237"/>
                  </a:lnTo>
                  <a:lnTo>
                    <a:pt x="506692" y="875829"/>
                  </a:lnTo>
                  <a:lnTo>
                    <a:pt x="675572" y="754700"/>
                  </a:lnTo>
                  <a:lnTo>
                    <a:pt x="844506" y="605863"/>
                  </a:lnTo>
                  <a:lnTo>
                    <a:pt x="1013385" y="439721"/>
                  </a:lnTo>
                  <a:lnTo>
                    <a:pt x="1182265" y="273963"/>
                  </a:lnTo>
                  <a:lnTo>
                    <a:pt x="1351144" y="131314"/>
                  </a:lnTo>
                  <a:lnTo>
                    <a:pt x="1520078" y="34389"/>
                  </a:lnTo>
                  <a:lnTo>
                    <a:pt x="1688958" y="0"/>
                  </a:lnTo>
                  <a:lnTo>
                    <a:pt x="1857837" y="34389"/>
                  </a:lnTo>
                  <a:lnTo>
                    <a:pt x="2026771" y="131314"/>
                  </a:lnTo>
                  <a:lnTo>
                    <a:pt x="2195651" y="273963"/>
                  </a:lnTo>
                  <a:lnTo>
                    <a:pt x="2364530" y="439721"/>
                  </a:lnTo>
                  <a:lnTo>
                    <a:pt x="2533410" y="605863"/>
                  </a:lnTo>
                  <a:lnTo>
                    <a:pt x="2702344" y="754700"/>
                  </a:lnTo>
                  <a:lnTo>
                    <a:pt x="2871223" y="875829"/>
                  </a:lnTo>
                  <a:lnTo>
                    <a:pt x="3040103" y="966237"/>
                  </a:lnTo>
                  <a:lnTo>
                    <a:pt x="3208982" y="1028554"/>
                  </a:lnTo>
                  <a:lnTo>
                    <a:pt x="3377916" y="1068364"/>
                  </a:lnTo>
                </a:path>
              </a:pathLst>
            </a:custGeom>
            <a:ln w="23382">
              <a:solidFill>
                <a:srgbClr val="A020F0"/>
              </a:solidFill>
            </a:ln>
          </p:spPr>
          <p:txBody>
            <a:bodyPr wrap="square" lIns="0" tIns="0" rIns="0" bIns="0" rtlCol="0"/>
            <a:lstStyle/>
            <a:p>
              <a:endParaRPr/>
            </a:p>
          </p:txBody>
        </p:sp>
      </p:grpSp>
      <p:sp>
        <p:nvSpPr>
          <p:cNvPr id="11" name="object 11"/>
          <p:cNvSpPr txBox="1"/>
          <p:nvPr/>
        </p:nvSpPr>
        <p:spPr>
          <a:xfrm>
            <a:off x="421439" y="2854660"/>
            <a:ext cx="93980" cy="85090"/>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0.0</a:t>
            </a:r>
            <a:endParaRPr sz="350">
              <a:latin typeface="Arial"/>
              <a:cs typeface="Arial"/>
            </a:endParaRPr>
          </a:p>
        </p:txBody>
      </p:sp>
      <p:sp>
        <p:nvSpPr>
          <p:cNvPr id="12" name="object 12"/>
          <p:cNvSpPr txBox="1"/>
          <p:nvPr/>
        </p:nvSpPr>
        <p:spPr>
          <a:xfrm>
            <a:off x="421439" y="2574563"/>
            <a:ext cx="93980" cy="85090"/>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0.5</a:t>
            </a:r>
            <a:endParaRPr sz="350">
              <a:latin typeface="Arial"/>
              <a:cs typeface="Arial"/>
            </a:endParaRPr>
          </a:p>
        </p:txBody>
      </p:sp>
      <p:sp>
        <p:nvSpPr>
          <p:cNvPr id="13" name="object 13"/>
          <p:cNvSpPr txBox="1"/>
          <p:nvPr/>
        </p:nvSpPr>
        <p:spPr>
          <a:xfrm>
            <a:off x="421439" y="2294467"/>
            <a:ext cx="93980" cy="85090"/>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1.0</a:t>
            </a:r>
            <a:endParaRPr sz="350">
              <a:latin typeface="Arial"/>
              <a:cs typeface="Arial"/>
            </a:endParaRPr>
          </a:p>
        </p:txBody>
      </p:sp>
      <p:sp>
        <p:nvSpPr>
          <p:cNvPr id="14" name="object 14"/>
          <p:cNvSpPr txBox="1"/>
          <p:nvPr/>
        </p:nvSpPr>
        <p:spPr>
          <a:xfrm>
            <a:off x="421439" y="2014370"/>
            <a:ext cx="93980" cy="85090"/>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1.5</a:t>
            </a:r>
            <a:endParaRPr sz="350">
              <a:latin typeface="Arial"/>
              <a:cs typeface="Arial"/>
            </a:endParaRPr>
          </a:p>
        </p:txBody>
      </p:sp>
      <p:sp>
        <p:nvSpPr>
          <p:cNvPr id="15" name="object 15"/>
          <p:cNvSpPr txBox="1"/>
          <p:nvPr/>
        </p:nvSpPr>
        <p:spPr>
          <a:xfrm>
            <a:off x="421439" y="1734218"/>
            <a:ext cx="93980" cy="85090"/>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2.0</a:t>
            </a:r>
            <a:endParaRPr sz="350">
              <a:latin typeface="Arial"/>
              <a:cs typeface="Arial"/>
            </a:endParaRPr>
          </a:p>
        </p:txBody>
      </p:sp>
      <p:sp>
        <p:nvSpPr>
          <p:cNvPr id="16" name="object 16"/>
          <p:cNvSpPr/>
          <p:nvPr/>
        </p:nvSpPr>
        <p:spPr>
          <a:xfrm>
            <a:off x="514636" y="1778515"/>
            <a:ext cx="3562350" cy="1139825"/>
          </a:xfrm>
          <a:custGeom>
            <a:avLst/>
            <a:gdLst/>
            <a:ahLst/>
            <a:cxnLst/>
            <a:rect l="l" t="t" r="r" b="b"/>
            <a:pathLst>
              <a:path w="3562350" h="1139825">
                <a:moveTo>
                  <a:pt x="0" y="1120441"/>
                </a:moveTo>
                <a:lnTo>
                  <a:pt x="15004" y="1120441"/>
                </a:lnTo>
              </a:path>
              <a:path w="3562350" h="1139825">
                <a:moveTo>
                  <a:pt x="0" y="840344"/>
                </a:moveTo>
                <a:lnTo>
                  <a:pt x="15004" y="840344"/>
                </a:lnTo>
              </a:path>
              <a:path w="3562350" h="1139825">
                <a:moveTo>
                  <a:pt x="0" y="560248"/>
                </a:moveTo>
                <a:lnTo>
                  <a:pt x="15004" y="560248"/>
                </a:lnTo>
              </a:path>
              <a:path w="3562350" h="1139825">
                <a:moveTo>
                  <a:pt x="0" y="280151"/>
                </a:moveTo>
                <a:lnTo>
                  <a:pt x="15004" y="280151"/>
                </a:lnTo>
              </a:path>
              <a:path w="3562350" h="1139825">
                <a:moveTo>
                  <a:pt x="0" y="0"/>
                </a:moveTo>
                <a:lnTo>
                  <a:pt x="15004" y="0"/>
                </a:lnTo>
              </a:path>
              <a:path w="3562350" h="1139825">
                <a:moveTo>
                  <a:pt x="183883" y="1139771"/>
                </a:moveTo>
                <a:lnTo>
                  <a:pt x="183883" y="1124767"/>
                </a:lnTo>
              </a:path>
              <a:path w="3562350" h="1139825">
                <a:moveTo>
                  <a:pt x="1028390" y="1139771"/>
                </a:moveTo>
                <a:lnTo>
                  <a:pt x="1028390" y="1124767"/>
                </a:lnTo>
              </a:path>
              <a:path w="3562350" h="1139825">
                <a:moveTo>
                  <a:pt x="1872841" y="1139771"/>
                </a:moveTo>
                <a:lnTo>
                  <a:pt x="1872841" y="1124767"/>
                </a:lnTo>
              </a:path>
              <a:path w="3562350" h="1139825">
                <a:moveTo>
                  <a:pt x="2717293" y="1139771"/>
                </a:moveTo>
                <a:lnTo>
                  <a:pt x="2717293" y="1124767"/>
                </a:lnTo>
              </a:path>
              <a:path w="3562350" h="1139825">
                <a:moveTo>
                  <a:pt x="3561800" y="1139771"/>
                </a:moveTo>
                <a:lnTo>
                  <a:pt x="3561800" y="1124767"/>
                </a:lnTo>
              </a:path>
            </a:pathLst>
          </a:custGeom>
          <a:ln w="5859">
            <a:solidFill>
              <a:srgbClr val="333333"/>
            </a:solidFill>
          </a:ln>
        </p:spPr>
        <p:txBody>
          <a:bodyPr wrap="square" lIns="0" tIns="0" rIns="0" bIns="0" rtlCol="0"/>
          <a:lstStyle/>
          <a:p>
            <a:endParaRPr/>
          </a:p>
        </p:txBody>
      </p:sp>
      <p:sp>
        <p:nvSpPr>
          <p:cNvPr id="17" name="object 17"/>
          <p:cNvSpPr txBox="1"/>
          <p:nvPr/>
        </p:nvSpPr>
        <p:spPr>
          <a:xfrm>
            <a:off x="637850" y="2903670"/>
            <a:ext cx="121920" cy="85090"/>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0.00</a:t>
            </a:r>
            <a:endParaRPr sz="350">
              <a:latin typeface="Arial"/>
              <a:cs typeface="Arial"/>
            </a:endParaRPr>
          </a:p>
        </p:txBody>
      </p:sp>
      <p:sp>
        <p:nvSpPr>
          <p:cNvPr id="23" name="object 23"/>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45</a:t>
            </a:r>
          </a:p>
        </p:txBody>
      </p:sp>
      <p:sp>
        <p:nvSpPr>
          <p:cNvPr id="18" name="object 18"/>
          <p:cNvSpPr txBox="1"/>
          <p:nvPr/>
        </p:nvSpPr>
        <p:spPr>
          <a:xfrm>
            <a:off x="1482356" y="2903670"/>
            <a:ext cx="121920" cy="85090"/>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0.25</a:t>
            </a:r>
            <a:endParaRPr sz="350">
              <a:latin typeface="Arial"/>
              <a:cs typeface="Arial"/>
            </a:endParaRPr>
          </a:p>
        </p:txBody>
      </p:sp>
      <p:sp>
        <p:nvSpPr>
          <p:cNvPr id="19" name="object 19"/>
          <p:cNvSpPr txBox="1"/>
          <p:nvPr/>
        </p:nvSpPr>
        <p:spPr>
          <a:xfrm>
            <a:off x="3171314" y="2903670"/>
            <a:ext cx="121920" cy="85090"/>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0.75</a:t>
            </a:r>
            <a:endParaRPr sz="350">
              <a:latin typeface="Arial"/>
              <a:cs typeface="Arial"/>
            </a:endParaRPr>
          </a:p>
        </p:txBody>
      </p:sp>
      <p:sp>
        <p:nvSpPr>
          <p:cNvPr id="20" name="object 20"/>
          <p:cNvSpPr txBox="1"/>
          <p:nvPr/>
        </p:nvSpPr>
        <p:spPr>
          <a:xfrm>
            <a:off x="4015766" y="2903670"/>
            <a:ext cx="121920" cy="85090"/>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1.00</a:t>
            </a:r>
            <a:endParaRPr sz="350">
              <a:latin typeface="Arial"/>
              <a:cs typeface="Arial"/>
            </a:endParaRPr>
          </a:p>
        </p:txBody>
      </p:sp>
      <p:sp>
        <p:nvSpPr>
          <p:cNvPr id="21" name="object 21"/>
          <p:cNvSpPr txBox="1"/>
          <p:nvPr/>
        </p:nvSpPr>
        <p:spPr>
          <a:xfrm>
            <a:off x="2326808" y="2903670"/>
            <a:ext cx="121920" cy="156210"/>
          </a:xfrm>
          <a:prstGeom prst="rect">
            <a:avLst/>
          </a:prstGeom>
        </p:spPr>
        <p:txBody>
          <a:bodyPr vert="horz" wrap="square" lIns="0" tIns="17145" rIns="0" bIns="0" rtlCol="0">
            <a:spAutoFit/>
          </a:bodyPr>
          <a:lstStyle/>
          <a:p>
            <a:pPr algn="ctr">
              <a:lnSpc>
                <a:spcPct val="100000"/>
              </a:lnSpc>
              <a:spcBef>
                <a:spcPts val="135"/>
              </a:spcBef>
            </a:pPr>
            <a:r>
              <a:rPr sz="350" spc="-20" dirty="0">
                <a:solidFill>
                  <a:srgbClr val="4D4D4D"/>
                </a:solidFill>
                <a:latin typeface="Arial"/>
                <a:cs typeface="Arial"/>
              </a:rPr>
              <a:t>0.50</a:t>
            </a:r>
            <a:endParaRPr sz="350">
              <a:latin typeface="Arial"/>
              <a:cs typeface="Arial"/>
            </a:endParaRPr>
          </a:p>
          <a:p>
            <a:pPr algn="ctr">
              <a:lnSpc>
                <a:spcPct val="100000"/>
              </a:lnSpc>
              <a:spcBef>
                <a:spcPts val="25"/>
              </a:spcBef>
            </a:pPr>
            <a:r>
              <a:rPr sz="450" spc="10" dirty="0">
                <a:latin typeface="Arial"/>
                <a:cs typeface="Arial"/>
              </a:rPr>
              <a:t>p</a:t>
            </a:r>
            <a:endParaRPr sz="450">
              <a:latin typeface="Arial"/>
              <a:cs typeface="Arial"/>
            </a:endParaRPr>
          </a:p>
        </p:txBody>
      </p:sp>
      <p:sp>
        <p:nvSpPr>
          <p:cNvPr id="22" name="object 22"/>
          <p:cNvSpPr txBox="1"/>
          <p:nvPr/>
        </p:nvSpPr>
        <p:spPr>
          <a:xfrm>
            <a:off x="338653" y="2242278"/>
            <a:ext cx="92710" cy="147320"/>
          </a:xfrm>
          <a:prstGeom prst="rect">
            <a:avLst/>
          </a:prstGeom>
        </p:spPr>
        <p:txBody>
          <a:bodyPr vert="vert270" wrap="square" lIns="0" tIns="10160" rIns="0" bIns="0" rtlCol="0">
            <a:spAutoFit/>
          </a:bodyPr>
          <a:lstStyle/>
          <a:p>
            <a:pPr marL="12700">
              <a:lnSpc>
                <a:spcPct val="100000"/>
              </a:lnSpc>
              <a:spcBef>
                <a:spcPts val="80"/>
              </a:spcBef>
            </a:pPr>
            <a:r>
              <a:rPr sz="450" spc="-10" dirty="0">
                <a:latin typeface="Arial"/>
                <a:cs typeface="Arial"/>
              </a:rPr>
              <a:t>prior</a:t>
            </a:r>
            <a:endParaRPr sz="450">
              <a:latin typeface="Arial"/>
              <a:cs typeface="Arial"/>
            </a:endParaRPr>
          </a:p>
        </p:txBody>
      </p:sp>
    </p:spTree>
  </p:cSld>
  <p:clrMapOvr>
    <a:masterClrMapping/>
  </p:clrMapOvr>
  <p:transition>
    <p:cu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10" dirty="0"/>
              <a:t>Let’s</a:t>
            </a:r>
            <a:r>
              <a:rPr spc="5" dirty="0"/>
              <a:t> </a:t>
            </a:r>
            <a:r>
              <a:rPr spc="-10" dirty="0"/>
              <a:t>look</a:t>
            </a:r>
            <a:r>
              <a:rPr spc="15" dirty="0"/>
              <a:t> </a:t>
            </a:r>
            <a:r>
              <a:rPr dirty="0"/>
              <a:t>at</a:t>
            </a:r>
            <a:r>
              <a:rPr spc="15" dirty="0"/>
              <a:t> </a:t>
            </a:r>
            <a:r>
              <a:rPr spc="-60" dirty="0"/>
              <a:t>some</a:t>
            </a:r>
            <a:r>
              <a:rPr spc="10" dirty="0"/>
              <a:t> </a:t>
            </a:r>
            <a:r>
              <a:rPr spc="-20" dirty="0"/>
              <a:t>data</a:t>
            </a:r>
          </a:p>
        </p:txBody>
      </p:sp>
      <p:sp>
        <p:nvSpPr>
          <p:cNvPr id="3" name="object 3"/>
          <p:cNvSpPr/>
          <p:nvPr/>
        </p:nvSpPr>
        <p:spPr>
          <a:xfrm>
            <a:off x="322046" y="2617533"/>
            <a:ext cx="3964304" cy="401320"/>
          </a:xfrm>
          <a:custGeom>
            <a:avLst/>
            <a:gdLst/>
            <a:ahLst/>
            <a:cxnLst/>
            <a:rect l="l" t="t" r="r" b="b"/>
            <a:pathLst>
              <a:path w="3964304" h="401319">
                <a:moveTo>
                  <a:pt x="3963911" y="0"/>
                </a:moveTo>
                <a:lnTo>
                  <a:pt x="0" y="0"/>
                </a:lnTo>
                <a:lnTo>
                  <a:pt x="0" y="400799"/>
                </a:lnTo>
                <a:lnTo>
                  <a:pt x="3963911" y="400799"/>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97370" y="542098"/>
            <a:ext cx="4460621" cy="2549288"/>
          </a:xfrm>
          <a:prstGeom prst="rect">
            <a:avLst/>
          </a:prstGeom>
        </p:spPr>
        <p:txBody>
          <a:bodyPr vert="horz" wrap="square" lIns="0" tIns="11430" rIns="0" bIns="0" rtlCol="0">
            <a:spAutoFit/>
          </a:bodyPr>
          <a:lstStyle/>
          <a:p>
            <a:pPr marL="13970">
              <a:spcBef>
                <a:spcPts val="90"/>
              </a:spcBef>
            </a:pPr>
            <a:r>
              <a:rPr sz="1100" spc="-10" dirty="0">
                <a:solidFill>
                  <a:srgbClr val="22373A"/>
                </a:solidFill>
                <a:latin typeface="Arial" panose="020B0604020202020204" pitchFamily="34" charset="0"/>
                <a:cs typeface="Arial" panose="020B0604020202020204" pitchFamily="34" charset="0"/>
              </a:rPr>
              <a:t>They</a:t>
            </a:r>
            <a:r>
              <a:rPr sz="1100" spc="-45" dirty="0">
                <a:solidFill>
                  <a:srgbClr val="22373A"/>
                </a:solidFill>
                <a:latin typeface="Arial" panose="020B0604020202020204" pitchFamily="34" charset="0"/>
                <a:cs typeface="Arial" panose="020B0604020202020204" pitchFamily="34" charset="0"/>
              </a:rPr>
              <a:t> </a:t>
            </a:r>
            <a:r>
              <a:rPr sz="1100" spc="-65" dirty="0">
                <a:solidFill>
                  <a:srgbClr val="22373A"/>
                </a:solidFill>
                <a:latin typeface="Arial" panose="020B0604020202020204" pitchFamily="34" charset="0"/>
                <a:cs typeface="Arial" panose="020B0604020202020204" pitchFamily="34" charset="0"/>
              </a:rPr>
              <a:t>won</a:t>
            </a:r>
            <a:r>
              <a:rPr sz="1100" spc="-25" dirty="0">
                <a:solidFill>
                  <a:srgbClr val="22373A"/>
                </a:solidFill>
                <a:latin typeface="Arial" panose="020B0604020202020204" pitchFamily="34" charset="0"/>
                <a:cs typeface="Arial" panose="020B0604020202020204" pitchFamily="34" charset="0"/>
              </a:rPr>
              <a:t> </a:t>
            </a:r>
            <a:r>
              <a:rPr sz="1100" spc="-10" dirty="0">
                <a:solidFill>
                  <a:srgbClr val="22373A"/>
                </a:solidFill>
                <a:latin typeface="Arial" panose="020B0604020202020204" pitchFamily="34" charset="0"/>
                <a:cs typeface="Arial" panose="020B0604020202020204" pitchFamily="34" charset="0"/>
              </a:rPr>
              <a:t>their</a:t>
            </a:r>
            <a:r>
              <a:rPr sz="1100" spc="-30" dirty="0">
                <a:solidFill>
                  <a:srgbClr val="22373A"/>
                </a:solidFill>
                <a:latin typeface="Arial" panose="020B0604020202020204" pitchFamily="34" charset="0"/>
                <a:cs typeface="Arial" panose="020B0604020202020204" pitchFamily="34" charset="0"/>
              </a:rPr>
              <a:t> </a:t>
            </a:r>
            <a:r>
              <a:rPr sz="1100" dirty="0">
                <a:solidFill>
                  <a:srgbClr val="22373A"/>
                </a:solidFill>
                <a:latin typeface="Arial" panose="020B0604020202020204" pitchFamily="34" charset="0"/>
                <a:cs typeface="Arial" panose="020B0604020202020204" pitchFamily="34" charset="0"/>
              </a:rPr>
              <a:t>first</a:t>
            </a:r>
            <a:r>
              <a:rPr sz="1100" spc="-35" dirty="0">
                <a:solidFill>
                  <a:srgbClr val="22373A"/>
                </a:solidFill>
                <a:latin typeface="Arial" panose="020B0604020202020204" pitchFamily="34" charset="0"/>
                <a:cs typeface="Arial" panose="020B0604020202020204" pitchFamily="34" charset="0"/>
              </a:rPr>
              <a:t> </a:t>
            </a:r>
            <a:r>
              <a:rPr sz="1100" spc="-60" dirty="0">
                <a:solidFill>
                  <a:srgbClr val="22373A"/>
                </a:solidFill>
                <a:latin typeface="Arial" panose="020B0604020202020204" pitchFamily="34" charset="0"/>
                <a:cs typeface="Arial" panose="020B0604020202020204" pitchFamily="34" charset="0"/>
              </a:rPr>
              <a:t>game</a:t>
            </a:r>
            <a:r>
              <a:rPr sz="1100" spc="-25" dirty="0">
                <a:solidFill>
                  <a:srgbClr val="22373A"/>
                </a:solidFill>
                <a:latin typeface="Arial" panose="020B0604020202020204" pitchFamily="34" charset="0"/>
                <a:cs typeface="Arial" panose="020B0604020202020204" pitchFamily="34" charset="0"/>
              </a:rPr>
              <a:t> </a:t>
            </a:r>
            <a:r>
              <a:rPr sz="1100" spc="-35" dirty="0">
                <a:solidFill>
                  <a:srgbClr val="22373A"/>
                </a:solidFill>
                <a:latin typeface="Arial" panose="020B0604020202020204" pitchFamily="34" charset="0"/>
                <a:cs typeface="Arial" panose="020B0604020202020204" pitchFamily="34" charset="0"/>
              </a:rPr>
              <a:t>(against</a:t>
            </a:r>
            <a:r>
              <a:rPr sz="1100" spc="-30" dirty="0">
                <a:solidFill>
                  <a:srgbClr val="22373A"/>
                </a:solidFill>
                <a:latin typeface="Arial" panose="020B0604020202020204" pitchFamily="34" charset="0"/>
                <a:cs typeface="Arial" panose="020B0604020202020204" pitchFamily="34" charset="0"/>
              </a:rPr>
              <a:t> </a:t>
            </a:r>
            <a:r>
              <a:rPr sz="1100" spc="-55" dirty="0">
                <a:solidFill>
                  <a:srgbClr val="22373A"/>
                </a:solidFill>
                <a:latin typeface="Arial" panose="020B0604020202020204" pitchFamily="34" charset="0"/>
                <a:cs typeface="Arial" panose="020B0604020202020204" pitchFamily="34" charset="0"/>
              </a:rPr>
              <a:t>Queen</a:t>
            </a:r>
            <a:r>
              <a:rPr sz="1100" spc="-35" dirty="0">
                <a:solidFill>
                  <a:srgbClr val="22373A"/>
                </a:solidFill>
                <a:latin typeface="Arial" panose="020B0604020202020204" pitchFamily="34" charset="0"/>
                <a:cs typeface="Arial" panose="020B0604020202020204" pitchFamily="34" charset="0"/>
              </a:rPr>
              <a:t> </a:t>
            </a:r>
            <a:r>
              <a:rPr sz="1100" spc="-10" dirty="0">
                <a:solidFill>
                  <a:srgbClr val="22373A"/>
                </a:solidFill>
                <a:latin typeface="Arial" panose="020B0604020202020204" pitchFamily="34" charset="0"/>
                <a:cs typeface="Arial" panose="020B0604020202020204" pitchFamily="34" charset="0"/>
              </a:rPr>
              <a:t>Mary’s)!</a:t>
            </a:r>
            <a:endParaRPr sz="1100" dirty="0">
              <a:latin typeface="Arial" panose="020B0604020202020204" pitchFamily="34" charset="0"/>
              <a:cs typeface="Arial" panose="020B0604020202020204" pitchFamily="34" charset="0"/>
            </a:endParaRPr>
          </a:p>
          <a:p>
            <a:pPr marL="19050" marR="5080" indent="-6985"/>
            <a:r>
              <a:rPr sz="1100" dirty="0">
                <a:solidFill>
                  <a:srgbClr val="22373A"/>
                </a:solidFill>
                <a:latin typeface="Arial" panose="020B0604020202020204" pitchFamily="34" charset="0"/>
                <a:cs typeface="Arial" panose="020B0604020202020204" pitchFamily="34" charset="0"/>
              </a:rPr>
              <a:t>We</a:t>
            </a:r>
            <a:r>
              <a:rPr sz="1100" spc="-90" dirty="0">
                <a:solidFill>
                  <a:srgbClr val="22373A"/>
                </a:solidFill>
                <a:latin typeface="Arial" panose="020B0604020202020204" pitchFamily="34" charset="0"/>
                <a:cs typeface="Arial" panose="020B0604020202020204" pitchFamily="34" charset="0"/>
              </a:rPr>
              <a:t> </a:t>
            </a:r>
            <a:r>
              <a:rPr sz="1100" spc="-45" dirty="0">
                <a:solidFill>
                  <a:srgbClr val="22373A"/>
                </a:solidFill>
                <a:latin typeface="Arial" panose="020B0604020202020204" pitchFamily="34" charset="0"/>
                <a:cs typeface="Arial" panose="020B0604020202020204" pitchFamily="34" charset="0"/>
              </a:rPr>
              <a:t>would</a:t>
            </a:r>
            <a:r>
              <a:rPr sz="1100" spc="-20" dirty="0">
                <a:solidFill>
                  <a:srgbClr val="22373A"/>
                </a:solidFill>
                <a:latin typeface="Arial" panose="020B0604020202020204" pitchFamily="34" charset="0"/>
                <a:cs typeface="Arial" panose="020B0604020202020204" pitchFamily="34" charset="0"/>
              </a:rPr>
              <a:t> like</a:t>
            </a:r>
            <a:r>
              <a:rPr sz="1100" spc="-25" dirty="0">
                <a:solidFill>
                  <a:srgbClr val="22373A"/>
                </a:solidFill>
                <a:latin typeface="Arial" panose="020B0604020202020204" pitchFamily="34" charset="0"/>
                <a:cs typeface="Arial" panose="020B0604020202020204" pitchFamily="34" charset="0"/>
              </a:rPr>
              <a:t> </a:t>
            </a:r>
            <a:r>
              <a:rPr sz="1100" i="1" spc="-25" dirty="0">
                <a:solidFill>
                  <a:srgbClr val="22373A"/>
                </a:solidFill>
                <a:latin typeface="Arial" panose="020B0604020202020204" pitchFamily="34" charset="0"/>
                <a:cs typeface="Arial" panose="020B0604020202020204" pitchFamily="34" charset="0"/>
              </a:rPr>
              <a:t>Pr</a:t>
            </a:r>
            <a:r>
              <a:rPr sz="1100" i="1" spc="-190" dirty="0">
                <a:solidFill>
                  <a:srgbClr val="22373A"/>
                </a:solidFill>
                <a:latin typeface="Arial" panose="020B0604020202020204" pitchFamily="34" charset="0"/>
                <a:cs typeface="Arial" panose="020B0604020202020204" pitchFamily="34" charset="0"/>
              </a:rPr>
              <a:t> </a:t>
            </a:r>
            <a:r>
              <a:rPr sz="1100" dirty="0">
                <a:solidFill>
                  <a:srgbClr val="22373A"/>
                </a:solidFill>
                <a:latin typeface="Arial" panose="020B0604020202020204" pitchFamily="34" charset="0"/>
                <a:cs typeface="Arial" panose="020B0604020202020204" pitchFamily="34" charset="0"/>
              </a:rPr>
              <a:t>(</a:t>
            </a:r>
            <a:r>
              <a:rPr sz="1100" i="1" dirty="0">
                <a:solidFill>
                  <a:srgbClr val="22373A"/>
                </a:solidFill>
                <a:latin typeface="Arial" panose="020B0604020202020204" pitchFamily="34" charset="0"/>
                <a:cs typeface="Arial" panose="020B0604020202020204" pitchFamily="34" charset="0"/>
              </a:rPr>
              <a:t>p</a:t>
            </a:r>
            <a:r>
              <a:rPr sz="1100" i="1" spc="10" dirty="0">
                <a:solidFill>
                  <a:srgbClr val="22373A"/>
                </a:solidFill>
                <a:latin typeface="Arial" panose="020B0604020202020204" pitchFamily="34" charset="0"/>
                <a:cs typeface="Arial" panose="020B0604020202020204" pitchFamily="34" charset="0"/>
              </a:rPr>
              <a:t> </a:t>
            </a:r>
            <a:r>
              <a:rPr sz="1100" dirty="0">
                <a:solidFill>
                  <a:srgbClr val="22373A"/>
                </a:solidFill>
                <a:latin typeface="Arial" panose="020B0604020202020204" pitchFamily="34" charset="0"/>
                <a:cs typeface="Arial" panose="020B0604020202020204" pitchFamily="34" charset="0"/>
              </a:rPr>
              <a:t>=</a:t>
            </a:r>
            <a:r>
              <a:rPr sz="1100" spc="-75" dirty="0">
                <a:solidFill>
                  <a:srgbClr val="22373A"/>
                </a:solidFill>
                <a:latin typeface="Arial" panose="020B0604020202020204" pitchFamily="34" charset="0"/>
                <a:cs typeface="Arial" panose="020B0604020202020204" pitchFamily="34" charset="0"/>
              </a:rPr>
              <a:t> </a:t>
            </a:r>
            <a:r>
              <a:rPr sz="1100" i="1" spc="-55" dirty="0" err="1">
                <a:solidFill>
                  <a:srgbClr val="22373A"/>
                </a:solidFill>
                <a:latin typeface="Arial" panose="020B0604020202020204" pitchFamily="34" charset="0"/>
                <a:cs typeface="Arial" panose="020B0604020202020204" pitchFamily="34" charset="0"/>
              </a:rPr>
              <a:t>x|W</a:t>
            </a:r>
            <a:r>
              <a:rPr sz="1100" i="1" spc="-135" dirty="0">
                <a:solidFill>
                  <a:srgbClr val="22373A"/>
                </a:solidFill>
                <a:latin typeface="Arial" panose="020B0604020202020204" pitchFamily="34" charset="0"/>
                <a:cs typeface="Arial" panose="020B0604020202020204" pitchFamily="34" charset="0"/>
              </a:rPr>
              <a:t> </a:t>
            </a:r>
            <a:r>
              <a:rPr sz="1100" dirty="0">
                <a:solidFill>
                  <a:srgbClr val="22373A"/>
                </a:solidFill>
                <a:latin typeface="Arial" panose="020B0604020202020204" pitchFamily="34" charset="0"/>
                <a:cs typeface="Arial" panose="020B0604020202020204" pitchFamily="34" charset="0"/>
              </a:rPr>
              <a:t>)</a:t>
            </a:r>
            <a:r>
              <a:rPr lang="en-GB" sz="1100" dirty="0">
                <a:solidFill>
                  <a:srgbClr val="22373A"/>
                </a:solidFill>
                <a:latin typeface="Arial" panose="020B0604020202020204" pitchFamily="34" charset="0"/>
                <a:cs typeface="Arial" panose="020B0604020202020204" pitchFamily="34" charset="0"/>
              </a:rPr>
              <a:t> </a:t>
            </a:r>
            <a:r>
              <a:rPr lang="en-GB" sz="800" dirty="0">
                <a:solidFill>
                  <a:srgbClr val="FF0000"/>
                </a:solidFill>
                <a:latin typeface="Arial" panose="020B0604020202020204" pitchFamily="34" charset="0"/>
                <a:cs typeface="Arial" panose="020B0604020202020204" pitchFamily="34" charset="0"/>
              </a:rPr>
              <a:t>= </a:t>
            </a:r>
            <a:r>
              <a:rPr lang="en-GB" sz="800" i="1" dirty="0">
                <a:solidFill>
                  <a:srgbClr val="FF0000"/>
                </a:solidFill>
                <a:latin typeface="Arial" panose="020B0604020202020204" pitchFamily="34" charset="0"/>
                <a:cs typeface="Arial" panose="020B0604020202020204" pitchFamily="34" charset="0"/>
              </a:rPr>
              <a:t>How likely are we to win the next match given our previous wins’ </a:t>
            </a:r>
            <a:r>
              <a:rPr sz="1100" dirty="0">
                <a:solidFill>
                  <a:srgbClr val="22373A"/>
                </a:solidFill>
                <a:latin typeface="Arial" panose="020B0604020202020204" pitchFamily="34" charset="0"/>
                <a:cs typeface="Arial" panose="020B0604020202020204" pitchFamily="34" charset="0"/>
              </a:rPr>
              <a:t>but</a:t>
            </a:r>
            <a:r>
              <a:rPr sz="1100" spc="-15" dirty="0">
                <a:solidFill>
                  <a:srgbClr val="22373A"/>
                </a:solidFill>
                <a:latin typeface="Arial" panose="020B0604020202020204" pitchFamily="34" charset="0"/>
                <a:cs typeface="Arial" panose="020B0604020202020204" pitchFamily="34" charset="0"/>
              </a:rPr>
              <a:t> </a:t>
            </a:r>
            <a:r>
              <a:rPr sz="1100" spc="-105" dirty="0">
                <a:solidFill>
                  <a:srgbClr val="22373A"/>
                </a:solidFill>
                <a:latin typeface="Arial" panose="020B0604020202020204" pitchFamily="34" charset="0"/>
                <a:cs typeface="Arial" panose="020B0604020202020204" pitchFamily="34" charset="0"/>
              </a:rPr>
              <a:t>we</a:t>
            </a:r>
            <a:r>
              <a:rPr sz="1100" spc="15" dirty="0">
                <a:solidFill>
                  <a:srgbClr val="22373A"/>
                </a:solidFill>
                <a:latin typeface="Arial" panose="020B0604020202020204" pitchFamily="34" charset="0"/>
                <a:cs typeface="Arial" panose="020B0604020202020204" pitchFamily="34" charset="0"/>
              </a:rPr>
              <a:t> </a:t>
            </a:r>
            <a:r>
              <a:rPr sz="1100" dirty="0">
                <a:solidFill>
                  <a:srgbClr val="22373A"/>
                </a:solidFill>
                <a:latin typeface="Arial" panose="020B0604020202020204" pitchFamily="34" charset="0"/>
                <a:cs typeface="Arial" panose="020B0604020202020204" pitchFamily="34" charset="0"/>
              </a:rPr>
              <a:t>can’t</a:t>
            </a:r>
            <a:r>
              <a:rPr sz="1100" spc="-15" dirty="0">
                <a:solidFill>
                  <a:srgbClr val="22373A"/>
                </a:solidFill>
                <a:latin typeface="Arial" panose="020B0604020202020204" pitchFamily="34" charset="0"/>
                <a:cs typeface="Arial" panose="020B0604020202020204" pitchFamily="34" charset="0"/>
              </a:rPr>
              <a:t> </a:t>
            </a:r>
            <a:r>
              <a:rPr sz="1100" spc="-35" dirty="0">
                <a:solidFill>
                  <a:srgbClr val="22373A"/>
                </a:solidFill>
                <a:latin typeface="Arial" panose="020B0604020202020204" pitchFamily="34" charset="0"/>
                <a:cs typeface="Arial" panose="020B0604020202020204" pitchFamily="34" charset="0"/>
              </a:rPr>
              <a:t>estimate</a:t>
            </a:r>
            <a:r>
              <a:rPr sz="1100" spc="-20" dirty="0">
                <a:solidFill>
                  <a:srgbClr val="22373A"/>
                </a:solidFill>
                <a:latin typeface="Arial" panose="020B0604020202020204" pitchFamily="34" charset="0"/>
                <a:cs typeface="Arial" panose="020B0604020202020204" pitchFamily="34" charset="0"/>
              </a:rPr>
              <a:t> </a:t>
            </a:r>
            <a:r>
              <a:rPr sz="1100" spc="-10" dirty="0">
                <a:solidFill>
                  <a:srgbClr val="22373A"/>
                </a:solidFill>
                <a:latin typeface="Arial" panose="020B0604020202020204" pitchFamily="34" charset="0"/>
                <a:cs typeface="Arial" panose="020B0604020202020204" pitchFamily="34" charset="0"/>
              </a:rPr>
              <a:t>this</a:t>
            </a:r>
            <a:r>
              <a:rPr sz="1100" spc="-20" dirty="0">
                <a:solidFill>
                  <a:srgbClr val="22373A"/>
                </a:solidFill>
                <a:latin typeface="Arial" panose="020B0604020202020204" pitchFamily="34" charset="0"/>
                <a:cs typeface="Arial" panose="020B0604020202020204" pitchFamily="34" charset="0"/>
              </a:rPr>
              <a:t> directly. </a:t>
            </a:r>
            <a:r>
              <a:rPr sz="1100" dirty="0">
                <a:solidFill>
                  <a:srgbClr val="22373A"/>
                </a:solidFill>
                <a:latin typeface="Arial" panose="020B0604020202020204" pitchFamily="34" charset="0"/>
                <a:cs typeface="Arial" panose="020B0604020202020204" pitchFamily="34" charset="0"/>
              </a:rPr>
              <a:t>So</a:t>
            </a:r>
            <a:r>
              <a:rPr sz="1100" spc="-90" dirty="0">
                <a:solidFill>
                  <a:srgbClr val="22373A"/>
                </a:solidFill>
                <a:latin typeface="Arial" panose="020B0604020202020204" pitchFamily="34" charset="0"/>
                <a:cs typeface="Arial" panose="020B0604020202020204" pitchFamily="34" charset="0"/>
              </a:rPr>
              <a:t> </a:t>
            </a:r>
            <a:r>
              <a:rPr sz="1100" spc="-35" dirty="0">
                <a:solidFill>
                  <a:srgbClr val="22373A"/>
                </a:solidFill>
                <a:latin typeface="Arial" panose="020B0604020202020204" pitchFamily="34" charset="0"/>
                <a:cs typeface="Arial" panose="020B0604020202020204" pitchFamily="34" charset="0"/>
              </a:rPr>
              <a:t>instead</a:t>
            </a:r>
            <a:r>
              <a:rPr sz="1100" spc="-20" dirty="0">
                <a:solidFill>
                  <a:srgbClr val="22373A"/>
                </a:solidFill>
                <a:latin typeface="Arial" panose="020B0604020202020204" pitchFamily="34" charset="0"/>
                <a:cs typeface="Arial" panose="020B0604020202020204" pitchFamily="34" charset="0"/>
              </a:rPr>
              <a:t> </a:t>
            </a:r>
            <a:r>
              <a:rPr sz="1100" spc="-105" dirty="0">
                <a:solidFill>
                  <a:srgbClr val="22373A"/>
                </a:solidFill>
                <a:latin typeface="Arial" panose="020B0604020202020204" pitchFamily="34" charset="0"/>
                <a:cs typeface="Arial" panose="020B0604020202020204" pitchFamily="34" charset="0"/>
              </a:rPr>
              <a:t>we</a:t>
            </a:r>
            <a:r>
              <a:rPr sz="1100" spc="20" dirty="0">
                <a:solidFill>
                  <a:srgbClr val="22373A"/>
                </a:solidFill>
                <a:latin typeface="Arial" panose="020B0604020202020204" pitchFamily="34" charset="0"/>
                <a:cs typeface="Arial" panose="020B0604020202020204" pitchFamily="34" charset="0"/>
              </a:rPr>
              <a:t> </a:t>
            </a:r>
            <a:r>
              <a:rPr sz="1100" spc="-50" dirty="0">
                <a:solidFill>
                  <a:srgbClr val="22373A"/>
                </a:solidFill>
                <a:latin typeface="Arial" panose="020B0604020202020204" pitchFamily="34" charset="0"/>
                <a:cs typeface="Arial" panose="020B0604020202020204" pitchFamily="34" charset="0"/>
              </a:rPr>
              <a:t>work</a:t>
            </a:r>
            <a:r>
              <a:rPr sz="1100" spc="-15" dirty="0">
                <a:solidFill>
                  <a:srgbClr val="22373A"/>
                </a:solidFill>
                <a:latin typeface="Arial" panose="020B0604020202020204" pitchFamily="34" charset="0"/>
                <a:cs typeface="Arial" panose="020B0604020202020204" pitchFamily="34" charset="0"/>
              </a:rPr>
              <a:t> </a:t>
            </a:r>
            <a:r>
              <a:rPr sz="1100" dirty="0">
                <a:solidFill>
                  <a:srgbClr val="22373A"/>
                </a:solidFill>
                <a:latin typeface="Arial" panose="020B0604020202020204" pitchFamily="34" charset="0"/>
                <a:cs typeface="Arial" panose="020B0604020202020204" pitchFamily="34" charset="0"/>
              </a:rPr>
              <a:t>out</a:t>
            </a:r>
            <a:r>
              <a:rPr sz="1100" spc="-15" dirty="0">
                <a:solidFill>
                  <a:srgbClr val="22373A"/>
                </a:solidFill>
                <a:latin typeface="Arial" panose="020B0604020202020204" pitchFamily="34" charset="0"/>
                <a:cs typeface="Arial" panose="020B0604020202020204" pitchFamily="34" charset="0"/>
              </a:rPr>
              <a:t> </a:t>
            </a:r>
            <a:r>
              <a:rPr sz="1100" spc="-10" dirty="0">
                <a:solidFill>
                  <a:srgbClr val="22373A"/>
                </a:solidFill>
                <a:latin typeface="Arial" panose="020B0604020202020204" pitchFamily="34" charset="0"/>
                <a:cs typeface="Arial" panose="020B0604020202020204" pitchFamily="34" charset="0"/>
              </a:rPr>
              <a:t>the</a:t>
            </a:r>
            <a:r>
              <a:rPr sz="1100" spc="-5" dirty="0">
                <a:solidFill>
                  <a:srgbClr val="22373A"/>
                </a:solidFill>
                <a:latin typeface="Arial" panose="020B0604020202020204" pitchFamily="34" charset="0"/>
                <a:cs typeface="Arial" panose="020B0604020202020204" pitchFamily="34" charset="0"/>
              </a:rPr>
              <a:t> </a:t>
            </a:r>
            <a:r>
              <a:rPr sz="1100" spc="-25" dirty="0">
                <a:solidFill>
                  <a:srgbClr val="22373A"/>
                </a:solidFill>
                <a:latin typeface="Arial" panose="020B0604020202020204" pitchFamily="34" charset="0"/>
                <a:cs typeface="Arial" panose="020B0604020202020204" pitchFamily="34" charset="0"/>
              </a:rPr>
              <a:t>likelihood</a:t>
            </a:r>
            <a:r>
              <a:rPr sz="1100" spc="-15" dirty="0">
                <a:solidFill>
                  <a:srgbClr val="22373A"/>
                </a:solidFill>
                <a:latin typeface="Arial" panose="020B0604020202020204" pitchFamily="34" charset="0"/>
                <a:cs typeface="Arial" panose="020B0604020202020204" pitchFamily="34" charset="0"/>
              </a:rPr>
              <a:t> </a:t>
            </a:r>
            <a:r>
              <a:rPr sz="1100" i="1" spc="-25" dirty="0">
                <a:solidFill>
                  <a:srgbClr val="22373A"/>
                </a:solidFill>
                <a:latin typeface="Arial" panose="020B0604020202020204" pitchFamily="34" charset="0"/>
                <a:cs typeface="Arial" panose="020B0604020202020204" pitchFamily="34" charset="0"/>
              </a:rPr>
              <a:t>Pr</a:t>
            </a:r>
            <a:r>
              <a:rPr sz="1100" i="1" spc="-190" dirty="0">
                <a:solidFill>
                  <a:srgbClr val="22373A"/>
                </a:solidFill>
                <a:latin typeface="Arial" panose="020B0604020202020204" pitchFamily="34" charset="0"/>
                <a:cs typeface="Arial" panose="020B0604020202020204" pitchFamily="34" charset="0"/>
              </a:rPr>
              <a:t> </a:t>
            </a:r>
            <a:r>
              <a:rPr sz="1100" spc="-10" dirty="0">
                <a:solidFill>
                  <a:srgbClr val="22373A"/>
                </a:solidFill>
                <a:latin typeface="Arial" panose="020B0604020202020204" pitchFamily="34" charset="0"/>
                <a:cs typeface="Arial" panose="020B0604020202020204" pitchFamily="34" charset="0"/>
              </a:rPr>
              <a:t>(</a:t>
            </a:r>
            <a:r>
              <a:rPr sz="1100" i="1" spc="-10" dirty="0">
                <a:solidFill>
                  <a:srgbClr val="22373A"/>
                </a:solidFill>
                <a:latin typeface="Arial" panose="020B0604020202020204" pitchFamily="34" charset="0"/>
                <a:cs typeface="Arial" panose="020B0604020202020204" pitchFamily="34" charset="0"/>
              </a:rPr>
              <a:t>W</a:t>
            </a:r>
            <a:r>
              <a:rPr sz="1100" i="1" spc="-135" dirty="0">
                <a:solidFill>
                  <a:srgbClr val="22373A"/>
                </a:solidFill>
                <a:latin typeface="Arial" panose="020B0604020202020204" pitchFamily="34" charset="0"/>
                <a:cs typeface="Arial" panose="020B0604020202020204" pitchFamily="34" charset="0"/>
              </a:rPr>
              <a:t> </a:t>
            </a:r>
            <a:r>
              <a:rPr sz="1100" i="1" spc="-120" dirty="0">
                <a:solidFill>
                  <a:srgbClr val="22373A"/>
                </a:solidFill>
                <a:latin typeface="Arial" panose="020B0604020202020204" pitchFamily="34" charset="0"/>
                <a:cs typeface="Arial" panose="020B0604020202020204" pitchFamily="34" charset="0"/>
              </a:rPr>
              <a:t>|p</a:t>
            </a:r>
            <a:r>
              <a:rPr sz="1100" i="1" spc="45" dirty="0">
                <a:solidFill>
                  <a:srgbClr val="22373A"/>
                </a:solidFill>
                <a:latin typeface="Arial" panose="020B0604020202020204" pitchFamily="34" charset="0"/>
                <a:cs typeface="Arial" panose="020B0604020202020204" pitchFamily="34" charset="0"/>
              </a:rPr>
              <a:t> </a:t>
            </a:r>
            <a:r>
              <a:rPr sz="1100" dirty="0">
                <a:solidFill>
                  <a:srgbClr val="22373A"/>
                </a:solidFill>
                <a:latin typeface="Arial" panose="020B0604020202020204" pitchFamily="34" charset="0"/>
                <a:cs typeface="Arial" panose="020B0604020202020204" pitchFamily="34" charset="0"/>
              </a:rPr>
              <a:t>=</a:t>
            </a:r>
            <a:r>
              <a:rPr sz="1100" spc="-70" dirty="0">
                <a:solidFill>
                  <a:srgbClr val="22373A"/>
                </a:solidFill>
                <a:latin typeface="Arial" panose="020B0604020202020204" pitchFamily="34" charset="0"/>
                <a:cs typeface="Arial" panose="020B0604020202020204" pitchFamily="34" charset="0"/>
              </a:rPr>
              <a:t> </a:t>
            </a:r>
            <a:r>
              <a:rPr sz="1100" i="1" spc="-55" dirty="0">
                <a:solidFill>
                  <a:srgbClr val="22373A"/>
                </a:solidFill>
                <a:latin typeface="Arial" panose="020B0604020202020204" pitchFamily="34" charset="0"/>
                <a:cs typeface="Arial" panose="020B0604020202020204" pitchFamily="34" charset="0"/>
              </a:rPr>
              <a:t>x</a:t>
            </a:r>
            <a:r>
              <a:rPr sz="1100" i="1" spc="-195" dirty="0">
                <a:solidFill>
                  <a:srgbClr val="22373A"/>
                </a:solidFill>
                <a:latin typeface="Arial" panose="020B0604020202020204" pitchFamily="34" charset="0"/>
                <a:cs typeface="Arial" panose="020B0604020202020204" pitchFamily="34" charset="0"/>
              </a:rPr>
              <a:t> </a:t>
            </a:r>
            <a:r>
              <a:rPr sz="1100" spc="-25" dirty="0">
                <a:solidFill>
                  <a:srgbClr val="22373A"/>
                </a:solidFill>
                <a:latin typeface="Arial" panose="020B0604020202020204" pitchFamily="34" charset="0"/>
                <a:cs typeface="Arial" panose="020B0604020202020204" pitchFamily="34" charset="0"/>
              </a:rPr>
              <a:t>).</a:t>
            </a:r>
            <a:r>
              <a:rPr lang="en-GB" sz="1100" spc="-25" dirty="0">
                <a:solidFill>
                  <a:srgbClr val="22373A"/>
                </a:solidFill>
                <a:latin typeface="Arial" panose="020B0604020202020204" pitchFamily="34" charset="0"/>
                <a:cs typeface="Arial" panose="020B0604020202020204" pitchFamily="34" charset="0"/>
              </a:rPr>
              <a:t> </a:t>
            </a:r>
            <a:r>
              <a:rPr lang="en-GB" sz="1100" i="1" spc="-25" dirty="0">
                <a:solidFill>
                  <a:srgbClr val="FF0000"/>
                </a:solidFill>
                <a:latin typeface="Tahoma"/>
                <a:cs typeface="Tahoma"/>
              </a:rPr>
              <a:t>How likely is it to win given a p value (with p value here = probability of winning the next match)</a:t>
            </a:r>
            <a:endParaRPr sz="1100" i="1" dirty="0">
              <a:solidFill>
                <a:srgbClr val="FF0000"/>
              </a:solidFill>
              <a:latin typeface="Tahoma"/>
              <a:cs typeface="Tahoma"/>
            </a:endParaRPr>
          </a:p>
          <a:p>
            <a:pPr marL="1520190">
              <a:lnSpc>
                <a:spcPct val="100000"/>
              </a:lnSpc>
              <a:spcBef>
                <a:spcPts val="1335"/>
              </a:spcBef>
            </a:pPr>
            <a:r>
              <a:rPr sz="1100" i="1" spc="-25" dirty="0">
                <a:solidFill>
                  <a:srgbClr val="22373A"/>
                </a:solidFill>
                <a:latin typeface="Arial"/>
                <a:cs typeface="Arial"/>
              </a:rPr>
              <a:t>Pr</a:t>
            </a:r>
            <a:r>
              <a:rPr sz="1100" i="1" spc="-190" dirty="0">
                <a:solidFill>
                  <a:srgbClr val="22373A"/>
                </a:solidFill>
                <a:latin typeface="Arial"/>
                <a:cs typeface="Arial"/>
              </a:rPr>
              <a:t> </a:t>
            </a:r>
            <a:r>
              <a:rPr sz="1100" spc="-25" dirty="0">
                <a:solidFill>
                  <a:srgbClr val="22373A"/>
                </a:solidFill>
                <a:latin typeface="Tahoma"/>
                <a:cs typeface="Tahoma"/>
              </a:rPr>
              <a:t>(</a:t>
            </a:r>
            <a:r>
              <a:rPr sz="1100" i="1" spc="-25" dirty="0">
                <a:solidFill>
                  <a:srgbClr val="22373A"/>
                </a:solidFill>
                <a:latin typeface="Arial"/>
                <a:cs typeface="Arial"/>
              </a:rPr>
              <a:t>w</a:t>
            </a:r>
            <a:r>
              <a:rPr sz="1100" i="1" spc="-25" dirty="0">
                <a:solidFill>
                  <a:srgbClr val="22373A"/>
                </a:solidFill>
                <a:latin typeface="Meiryo"/>
                <a:cs typeface="Meiryo"/>
              </a:rPr>
              <a:t>|</a:t>
            </a:r>
            <a:r>
              <a:rPr sz="1100" i="1" spc="-25" dirty="0">
                <a:solidFill>
                  <a:srgbClr val="22373A"/>
                </a:solidFill>
                <a:latin typeface="Arial"/>
                <a:cs typeface="Arial"/>
              </a:rPr>
              <a:t>p</a:t>
            </a:r>
            <a:r>
              <a:rPr sz="1100" i="1" spc="25" dirty="0">
                <a:solidFill>
                  <a:srgbClr val="22373A"/>
                </a:solidFill>
                <a:latin typeface="Arial"/>
                <a:cs typeface="Arial"/>
              </a:rPr>
              <a:t> </a:t>
            </a:r>
            <a:r>
              <a:rPr sz="1100" dirty="0">
                <a:solidFill>
                  <a:srgbClr val="22373A"/>
                </a:solidFill>
                <a:latin typeface="Tahoma"/>
                <a:cs typeface="Tahoma"/>
              </a:rPr>
              <a:t>=</a:t>
            </a:r>
            <a:r>
              <a:rPr sz="1100" spc="-60" dirty="0">
                <a:solidFill>
                  <a:srgbClr val="22373A"/>
                </a:solidFill>
                <a:latin typeface="Tahoma"/>
                <a:cs typeface="Tahoma"/>
              </a:rPr>
              <a:t> </a:t>
            </a:r>
            <a:r>
              <a:rPr sz="1100" spc="-20" dirty="0">
                <a:solidFill>
                  <a:srgbClr val="22373A"/>
                </a:solidFill>
                <a:latin typeface="Tahoma"/>
                <a:cs typeface="Tahoma"/>
              </a:rPr>
              <a:t>0)</a:t>
            </a:r>
            <a:r>
              <a:rPr sz="1100" spc="-55" dirty="0">
                <a:solidFill>
                  <a:srgbClr val="22373A"/>
                </a:solidFill>
                <a:latin typeface="Tahoma"/>
                <a:cs typeface="Tahoma"/>
              </a:rPr>
              <a:t> </a:t>
            </a:r>
            <a:r>
              <a:rPr sz="1100" spc="-50" dirty="0">
                <a:solidFill>
                  <a:srgbClr val="22373A"/>
                </a:solidFill>
                <a:latin typeface="Tahoma"/>
                <a:cs typeface="Tahoma"/>
              </a:rPr>
              <a:t>=</a:t>
            </a:r>
            <a:r>
              <a:rPr lang="en-GB" sz="1100" spc="-50" dirty="0">
                <a:solidFill>
                  <a:srgbClr val="22373A"/>
                </a:solidFill>
                <a:latin typeface="Tahoma"/>
                <a:cs typeface="Tahoma"/>
              </a:rPr>
              <a:t> no chance at winning</a:t>
            </a:r>
            <a:endParaRPr sz="1100" dirty="0">
              <a:latin typeface="Tahoma"/>
              <a:cs typeface="Tahoma"/>
            </a:endParaRPr>
          </a:p>
          <a:p>
            <a:pPr marL="1466215">
              <a:lnSpc>
                <a:spcPct val="100000"/>
              </a:lnSpc>
              <a:spcBef>
                <a:spcPts val="1330"/>
              </a:spcBef>
            </a:pPr>
            <a:r>
              <a:rPr sz="1100" i="1" spc="-25" dirty="0">
                <a:solidFill>
                  <a:srgbClr val="22373A"/>
                </a:solidFill>
                <a:latin typeface="Arial"/>
                <a:cs typeface="Arial"/>
              </a:rPr>
              <a:t>Pr</a:t>
            </a:r>
            <a:r>
              <a:rPr sz="1100" i="1" spc="-190" dirty="0">
                <a:solidFill>
                  <a:srgbClr val="22373A"/>
                </a:solidFill>
                <a:latin typeface="Arial"/>
                <a:cs typeface="Arial"/>
              </a:rPr>
              <a:t> </a:t>
            </a:r>
            <a:r>
              <a:rPr sz="1100" spc="-25" dirty="0">
                <a:solidFill>
                  <a:srgbClr val="22373A"/>
                </a:solidFill>
                <a:latin typeface="Tahoma"/>
                <a:cs typeface="Tahoma"/>
              </a:rPr>
              <a:t>(</a:t>
            </a:r>
            <a:r>
              <a:rPr sz="1100" i="1" spc="-25" dirty="0">
                <a:solidFill>
                  <a:srgbClr val="22373A"/>
                </a:solidFill>
                <a:latin typeface="Arial"/>
                <a:cs typeface="Arial"/>
              </a:rPr>
              <a:t>w</a:t>
            </a:r>
            <a:r>
              <a:rPr sz="1100" i="1" spc="-25" dirty="0">
                <a:solidFill>
                  <a:srgbClr val="22373A"/>
                </a:solidFill>
                <a:latin typeface="Meiryo"/>
                <a:cs typeface="Meiryo"/>
              </a:rPr>
              <a:t>|</a:t>
            </a:r>
            <a:r>
              <a:rPr sz="1100" i="1" spc="-25" dirty="0">
                <a:solidFill>
                  <a:srgbClr val="22373A"/>
                </a:solidFill>
                <a:latin typeface="Arial"/>
                <a:cs typeface="Arial"/>
              </a:rPr>
              <a:t>p</a:t>
            </a:r>
            <a:r>
              <a:rPr sz="1100" i="1" spc="45" dirty="0">
                <a:solidFill>
                  <a:srgbClr val="22373A"/>
                </a:solidFill>
                <a:latin typeface="Arial"/>
                <a:cs typeface="Arial"/>
              </a:rPr>
              <a:t> </a:t>
            </a:r>
            <a:r>
              <a:rPr sz="1100" dirty="0">
                <a:solidFill>
                  <a:srgbClr val="22373A"/>
                </a:solidFill>
                <a:latin typeface="Tahoma"/>
                <a:cs typeface="Tahoma"/>
              </a:rPr>
              <a:t>=</a:t>
            </a:r>
            <a:r>
              <a:rPr sz="1100" spc="-45" dirty="0">
                <a:solidFill>
                  <a:srgbClr val="22373A"/>
                </a:solidFill>
                <a:latin typeface="Tahoma"/>
                <a:cs typeface="Tahoma"/>
              </a:rPr>
              <a:t> </a:t>
            </a:r>
            <a:r>
              <a:rPr sz="1100" spc="-65" dirty="0">
                <a:solidFill>
                  <a:srgbClr val="22373A"/>
                </a:solidFill>
                <a:latin typeface="Tahoma"/>
                <a:cs typeface="Tahoma"/>
              </a:rPr>
              <a:t>0</a:t>
            </a:r>
            <a:r>
              <a:rPr sz="1100" i="1" spc="-65" dirty="0">
                <a:solidFill>
                  <a:srgbClr val="22373A"/>
                </a:solidFill>
                <a:latin typeface="Verdana"/>
                <a:cs typeface="Verdana"/>
              </a:rPr>
              <a:t>.</a:t>
            </a:r>
            <a:r>
              <a:rPr sz="1100" spc="-65" dirty="0">
                <a:solidFill>
                  <a:srgbClr val="22373A"/>
                </a:solidFill>
                <a:latin typeface="Tahoma"/>
                <a:cs typeface="Tahoma"/>
              </a:rPr>
              <a:t>1)</a:t>
            </a:r>
            <a:r>
              <a:rPr sz="1100" spc="-45" dirty="0">
                <a:solidFill>
                  <a:srgbClr val="22373A"/>
                </a:solidFill>
                <a:latin typeface="Tahoma"/>
                <a:cs typeface="Tahoma"/>
              </a:rPr>
              <a:t> </a:t>
            </a:r>
            <a:r>
              <a:rPr sz="1100" spc="-50" dirty="0">
                <a:solidFill>
                  <a:srgbClr val="22373A"/>
                </a:solidFill>
                <a:latin typeface="Tahoma"/>
                <a:cs typeface="Tahoma"/>
              </a:rPr>
              <a:t>=</a:t>
            </a:r>
            <a:r>
              <a:rPr lang="en-GB" sz="1100" spc="-50" dirty="0">
                <a:solidFill>
                  <a:srgbClr val="22373A"/>
                </a:solidFill>
                <a:latin typeface="Tahoma"/>
                <a:cs typeface="Tahoma"/>
              </a:rPr>
              <a:t>10% </a:t>
            </a:r>
            <a:endParaRPr sz="1100" dirty="0">
              <a:latin typeface="Tahoma"/>
              <a:cs typeface="Tahoma"/>
            </a:endParaRPr>
          </a:p>
          <a:p>
            <a:pPr marL="13970" marR="1297305" indent="1452245">
              <a:lnSpc>
                <a:spcPct val="167100"/>
              </a:lnSpc>
            </a:pPr>
            <a:r>
              <a:rPr sz="1100" i="1" spc="-25" dirty="0">
                <a:solidFill>
                  <a:srgbClr val="22373A"/>
                </a:solidFill>
                <a:latin typeface="Arial"/>
                <a:cs typeface="Arial"/>
              </a:rPr>
              <a:t>Pr</a:t>
            </a:r>
            <a:r>
              <a:rPr sz="1100" i="1" spc="-190" dirty="0">
                <a:solidFill>
                  <a:srgbClr val="22373A"/>
                </a:solidFill>
                <a:latin typeface="Arial"/>
                <a:cs typeface="Arial"/>
              </a:rPr>
              <a:t> </a:t>
            </a:r>
            <a:r>
              <a:rPr sz="1100" spc="-25" dirty="0">
                <a:solidFill>
                  <a:srgbClr val="22373A"/>
                </a:solidFill>
                <a:latin typeface="Tahoma"/>
                <a:cs typeface="Tahoma"/>
              </a:rPr>
              <a:t>(</a:t>
            </a:r>
            <a:r>
              <a:rPr sz="1100" i="1" spc="-25" dirty="0">
                <a:solidFill>
                  <a:srgbClr val="22373A"/>
                </a:solidFill>
                <a:latin typeface="Arial"/>
                <a:cs typeface="Arial"/>
              </a:rPr>
              <a:t>w</a:t>
            </a:r>
            <a:r>
              <a:rPr sz="1100" i="1" spc="-25" dirty="0">
                <a:solidFill>
                  <a:srgbClr val="22373A"/>
                </a:solidFill>
                <a:latin typeface="Meiryo"/>
                <a:cs typeface="Meiryo"/>
              </a:rPr>
              <a:t>|</a:t>
            </a:r>
            <a:r>
              <a:rPr sz="1100" i="1" spc="-25" dirty="0">
                <a:solidFill>
                  <a:srgbClr val="22373A"/>
                </a:solidFill>
                <a:latin typeface="Arial"/>
                <a:cs typeface="Arial"/>
              </a:rPr>
              <a:t>p</a:t>
            </a:r>
            <a:r>
              <a:rPr sz="1100" i="1" spc="45" dirty="0">
                <a:solidFill>
                  <a:srgbClr val="22373A"/>
                </a:solidFill>
                <a:latin typeface="Arial"/>
                <a:cs typeface="Arial"/>
              </a:rPr>
              <a:t> </a:t>
            </a:r>
            <a:r>
              <a:rPr sz="1100" dirty="0">
                <a:solidFill>
                  <a:srgbClr val="22373A"/>
                </a:solidFill>
                <a:latin typeface="Tahoma"/>
                <a:cs typeface="Tahoma"/>
              </a:rPr>
              <a:t>=</a:t>
            </a:r>
            <a:r>
              <a:rPr sz="1100" spc="-45" dirty="0">
                <a:solidFill>
                  <a:srgbClr val="22373A"/>
                </a:solidFill>
                <a:latin typeface="Tahoma"/>
                <a:cs typeface="Tahoma"/>
              </a:rPr>
              <a:t> </a:t>
            </a:r>
            <a:r>
              <a:rPr sz="1100" spc="-65" dirty="0">
                <a:solidFill>
                  <a:srgbClr val="22373A"/>
                </a:solidFill>
                <a:latin typeface="Tahoma"/>
                <a:cs typeface="Tahoma"/>
              </a:rPr>
              <a:t>0</a:t>
            </a:r>
            <a:r>
              <a:rPr sz="1100" i="1" spc="-65" dirty="0">
                <a:solidFill>
                  <a:srgbClr val="22373A"/>
                </a:solidFill>
                <a:latin typeface="Verdana"/>
                <a:cs typeface="Verdana"/>
              </a:rPr>
              <a:t>.</a:t>
            </a:r>
            <a:r>
              <a:rPr sz="1100" spc="-65" dirty="0">
                <a:solidFill>
                  <a:srgbClr val="22373A"/>
                </a:solidFill>
                <a:latin typeface="Tahoma"/>
                <a:cs typeface="Tahoma"/>
              </a:rPr>
              <a:t>2)</a:t>
            </a:r>
            <a:r>
              <a:rPr sz="1100" spc="-45" dirty="0">
                <a:solidFill>
                  <a:srgbClr val="22373A"/>
                </a:solidFill>
                <a:latin typeface="Tahoma"/>
                <a:cs typeface="Tahoma"/>
              </a:rPr>
              <a:t> </a:t>
            </a:r>
            <a:r>
              <a:rPr sz="1100" spc="-50" dirty="0">
                <a:solidFill>
                  <a:srgbClr val="22373A"/>
                </a:solidFill>
                <a:latin typeface="Tahoma"/>
                <a:cs typeface="Tahoma"/>
              </a:rPr>
              <a:t>=</a:t>
            </a:r>
            <a:endParaRPr lang="en-GB" sz="1100" spc="-50" dirty="0">
              <a:solidFill>
                <a:srgbClr val="22373A"/>
              </a:solidFill>
              <a:latin typeface="Tahoma"/>
              <a:cs typeface="Tahoma"/>
            </a:endParaRPr>
          </a:p>
          <a:p>
            <a:pPr marL="12700" marR="1297305" indent="-12700">
              <a:lnSpc>
                <a:spcPct val="167100"/>
              </a:lnSpc>
            </a:pPr>
            <a:r>
              <a:rPr sz="1100" dirty="0">
                <a:solidFill>
                  <a:srgbClr val="22373A"/>
                </a:solidFill>
                <a:latin typeface="Tahoma"/>
                <a:cs typeface="Tahoma"/>
              </a:rPr>
              <a:t>The</a:t>
            </a:r>
            <a:r>
              <a:rPr sz="1100" spc="-45" dirty="0">
                <a:solidFill>
                  <a:srgbClr val="22373A"/>
                </a:solidFill>
                <a:latin typeface="Tahoma"/>
                <a:cs typeface="Tahoma"/>
              </a:rPr>
              <a:t> </a:t>
            </a:r>
            <a:r>
              <a:rPr sz="1100" spc="-40" dirty="0">
                <a:solidFill>
                  <a:srgbClr val="22373A"/>
                </a:solidFill>
                <a:latin typeface="Tahoma"/>
                <a:cs typeface="Tahoma"/>
              </a:rPr>
              <a:t>code</a:t>
            </a:r>
            <a:r>
              <a:rPr sz="1100" spc="-45" dirty="0">
                <a:solidFill>
                  <a:srgbClr val="22373A"/>
                </a:solidFill>
                <a:latin typeface="Tahoma"/>
                <a:cs typeface="Tahoma"/>
              </a:rPr>
              <a:t> </a:t>
            </a:r>
            <a:r>
              <a:rPr sz="1100" dirty="0">
                <a:solidFill>
                  <a:srgbClr val="22373A"/>
                </a:solidFill>
                <a:latin typeface="Tahoma"/>
                <a:cs typeface="Tahoma"/>
              </a:rPr>
              <a:t>is</a:t>
            </a:r>
            <a:r>
              <a:rPr sz="1100" spc="-40" dirty="0">
                <a:solidFill>
                  <a:srgbClr val="22373A"/>
                </a:solidFill>
                <a:latin typeface="Tahoma"/>
                <a:cs typeface="Tahoma"/>
              </a:rPr>
              <a:t> </a:t>
            </a:r>
            <a:r>
              <a:rPr sz="1100" spc="-25" dirty="0">
                <a:solidFill>
                  <a:srgbClr val="22373A"/>
                </a:solidFill>
                <a:latin typeface="Tahoma"/>
                <a:cs typeface="Tahoma"/>
              </a:rPr>
              <a:t>quite</a:t>
            </a:r>
            <a:r>
              <a:rPr sz="1100" spc="-45" dirty="0">
                <a:solidFill>
                  <a:srgbClr val="22373A"/>
                </a:solidFill>
                <a:latin typeface="Tahoma"/>
                <a:cs typeface="Tahoma"/>
              </a:rPr>
              <a:t> </a:t>
            </a:r>
            <a:r>
              <a:rPr sz="1100" spc="-10" dirty="0">
                <a:solidFill>
                  <a:srgbClr val="22373A"/>
                </a:solidFill>
                <a:latin typeface="Tahoma"/>
                <a:cs typeface="Tahoma"/>
              </a:rPr>
              <a:t>simple:</a:t>
            </a:r>
            <a:endParaRPr sz="1100" dirty="0">
              <a:latin typeface="Tahoma"/>
              <a:cs typeface="Tahoma"/>
            </a:endParaRPr>
          </a:p>
          <a:p>
            <a:pPr marL="19050">
              <a:lnSpc>
                <a:spcPct val="100000"/>
              </a:lnSpc>
              <a:spcBef>
                <a:spcPts val="700"/>
              </a:spcBef>
            </a:pPr>
            <a:r>
              <a:rPr sz="1100" dirty="0">
                <a:solidFill>
                  <a:srgbClr val="22373A"/>
                </a:solidFill>
                <a:latin typeface="Palatino Linotype"/>
                <a:cs typeface="Palatino Linotype"/>
              </a:rPr>
              <a:t>d</a:t>
            </a:r>
            <a:r>
              <a:rPr sz="1100" spc="155" dirty="0">
                <a:solidFill>
                  <a:srgbClr val="22373A"/>
                </a:solidFill>
                <a:latin typeface="Palatino Linotype"/>
                <a:cs typeface="Palatino Linotype"/>
              </a:rPr>
              <a:t> </a:t>
            </a:r>
            <a:r>
              <a:rPr sz="1100" spc="-175" dirty="0">
                <a:latin typeface="Palatino Linotype"/>
                <a:cs typeface="Palatino Linotype"/>
              </a:rPr>
              <a:t>%&gt;%</a:t>
            </a:r>
            <a:r>
              <a:rPr sz="1100" spc="160" dirty="0">
                <a:latin typeface="Palatino Linotype"/>
                <a:cs typeface="Palatino Linotype"/>
              </a:rPr>
              <a:t> </a:t>
            </a:r>
            <a:r>
              <a:rPr sz="1100" spc="-10" dirty="0">
                <a:latin typeface="Palatino Linotype"/>
                <a:cs typeface="Palatino Linotype"/>
              </a:rPr>
              <a:t>mutate</a:t>
            </a:r>
            <a:r>
              <a:rPr sz="1100" spc="-10" dirty="0">
                <a:solidFill>
                  <a:srgbClr val="22373A"/>
                </a:solidFill>
                <a:latin typeface="Palatino Linotype"/>
                <a:cs typeface="Palatino Linotype"/>
              </a:rPr>
              <a:t>(</a:t>
            </a:r>
            <a:endParaRPr sz="1100" dirty="0">
              <a:latin typeface="Palatino Linotype"/>
              <a:cs typeface="Palatino Linotype"/>
            </a:endParaRPr>
          </a:p>
          <a:p>
            <a:pPr marL="309880">
              <a:lnSpc>
                <a:spcPct val="100000"/>
              </a:lnSpc>
              <a:spcBef>
                <a:spcPts val="235"/>
              </a:spcBef>
              <a:tabLst>
                <a:tab pos="746125" algn="l"/>
              </a:tabLst>
            </a:pPr>
            <a:r>
              <a:rPr sz="1100" spc="130" dirty="0">
                <a:solidFill>
                  <a:srgbClr val="C4A000"/>
                </a:solidFill>
                <a:latin typeface="Palatino Linotype"/>
                <a:cs typeface="Palatino Linotype"/>
              </a:rPr>
              <a:t>l1</a:t>
            </a:r>
            <a:r>
              <a:rPr sz="1100" spc="300" dirty="0">
                <a:solidFill>
                  <a:srgbClr val="C4A000"/>
                </a:solidFill>
                <a:latin typeface="Palatino Linotype"/>
                <a:cs typeface="Palatino Linotype"/>
              </a:rPr>
              <a:t> </a:t>
            </a:r>
            <a:r>
              <a:rPr sz="1100" spc="-50" dirty="0">
                <a:solidFill>
                  <a:srgbClr val="C4A000"/>
                </a:solidFill>
                <a:latin typeface="Palatino Linotype"/>
                <a:cs typeface="Palatino Linotype"/>
              </a:rPr>
              <a:t>=</a:t>
            </a:r>
            <a:r>
              <a:rPr sz="1100" dirty="0">
                <a:solidFill>
                  <a:srgbClr val="C4A000"/>
                </a:solidFill>
                <a:latin typeface="Palatino Linotype"/>
                <a:cs typeface="Palatino Linotype"/>
              </a:rPr>
              <a:t>	</a:t>
            </a:r>
            <a:r>
              <a:rPr sz="1100" dirty="0">
                <a:latin typeface="Palatino Linotype"/>
                <a:cs typeface="Palatino Linotype"/>
              </a:rPr>
              <a:t>dbinom</a:t>
            </a:r>
            <a:r>
              <a:rPr sz="1100" dirty="0">
                <a:solidFill>
                  <a:srgbClr val="22373A"/>
                </a:solidFill>
                <a:latin typeface="Palatino Linotype"/>
                <a:cs typeface="Palatino Linotype"/>
              </a:rPr>
              <a:t>(</a:t>
            </a:r>
            <a:r>
              <a:rPr sz="1100" dirty="0">
                <a:solidFill>
                  <a:srgbClr val="0000CE"/>
                </a:solidFill>
                <a:latin typeface="Palatino Linotype"/>
                <a:cs typeface="Palatino Linotype"/>
              </a:rPr>
              <a:t>1</a:t>
            </a:r>
            <a:r>
              <a:rPr sz="1100" dirty="0">
                <a:solidFill>
                  <a:srgbClr val="22373A"/>
                </a:solidFill>
                <a:latin typeface="Palatino Linotype"/>
                <a:cs typeface="Palatino Linotype"/>
              </a:rPr>
              <a:t>,</a:t>
            </a:r>
            <a:r>
              <a:rPr sz="1100" spc="335" dirty="0">
                <a:solidFill>
                  <a:srgbClr val="22373A"/>
                </a:solidFill>
                <a:latin typeface="Palatino Linotype"/>
                <a:cs typeface="Palatino Linotype"/>
              </a:rPr>
              <a:t> </a:t>
            </a:r>
            <a:r>
              <a:rPr sz="1100" spc="155" dirty="0">
                <a:solidFill>
                  <a:srgbClr val="0000CE"/>
                </a:solidFill>
                <a:latin typeface="Palatino Linotype"/>
                <a:cs typeface="Palatino Linotype"/>
              </a:rPr>
              <a:t>1</a:t>
            </a:r>
            <a:r>
              <a:rPr sz="1100" spc="155" dirty="0">
                <a:solidFill>
                  <a:srgbClr val="22373A"/>
                </a:solidFill>
                <a:latin typeface="Palatino Linotype"/>
                <a:cs typeface="Palatino Linotype"/>
              </a:rPr>
              <a:t>,</a:t>
            </a:r>
            <a:r>
              <a:rPr sz="1100" spc="335" dirty="0">
                <a:solidFill>
                  <a:srgbClr val="22373A"/>
                </a:solidFill>
                <a:latin typeface="Palatino Linotype"/>
                <a:cs typeface="Palatino Linotype"/>
              </a:rPr>
              <a:t> </a:t>
            </a:r>
            <a:r>
              <a:rPr sz="1100" spc="105" dirty="0">
                <a:solidFill>
                  <a:srgbClr val="22373A"/>
                </a:solidFill>
                <a:latin typeface="Palatino Linotype"/>
                <a:cs typeface="Palatino Linotype"/>
              </a:rPr>
              <a:t>p))</a:t>
            </a:r>
            <a:r>
              <a:rPr sz="1100" spc="335" dirty="0">
                <a:solidFill>
                  <a:srgbClr val="22373A"/>
                </a:solidFill>
                <a:latin typeface="Palatino Linotype"/>
                <a:cs typeface="Palatino Linotype"/>
              </a:rPr>
              <a:t> </a:t>
            </a:r>
            <a:r>
              <a:rPr sz="1100" spc="90" dirty="0">
                <a:solidFill>
                  <a:srgbClr val="8E5902"/>
                </a:solidFill>
                <a:latin typeface="Palatino Linotype"/>
                <a:cs typeface="Palatino Linotype"/>
              </a:rPr>
              <a:t>-</a:t>
            </a:r>
            <a:r>
              <a:rPr sz="1100" spc="135" dirty="0">
                <a:solidFill>
                  <a:srgbClr val="8E5902"/>
                </a:solidFill>
                <a:latin typeface="Palatino Linotype"/>
                <a:cs typeface="Palatino Linotype"/>
              </a:rPr>
              <a:t>&gt;</a:t>
            </a:r>
            <a:r>
              <a:rPr sz="1100" spc="335" dirty="0">
                <a:solidFill>
                  <a:srgbClr val="8E5902"/>
                </a:solidFill>
                <a:latin typeface="Palatino Linotype"/>
                <a:cs typeface="Palatino Linotype"/>
              </a:rPr>
              <a:t> </a:t>
            </a:r>
            <a:r>
              <a:rPr sz="1100" spc="-50" dirty="0">
                <a:solidFill>
                  <a:srgbClr val="22373A"/>
                </a:solidFill>
                <a:latin typeface="Palatino Linotype"/>
                <a:cs typeface="Palatino Linotype"/>
              </a:rPr>
              <a:t>d</a:t>
            </a:r>
            <a:endParaRPr sz="1100" dirty="0">
              <a:latin typeface="Palatino Linotype"/>
              <a:cs typeface="Palatino Linotype"/>
            </a:endParaRPr>
          </a:p>
        </p:txBody>
      </p:sp>
      <p:sp>
        <p:nvSpPr>
          <p:cNvPr id="5" name="object 5"/>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46</a:t>
            </a:r>
          </a:p>
        </p:txBody>
      </p:sp>
    </p:spTree>
  </p:cSld>
  <p:clrMapOvr>
    <a:masterClrMapping/>
  </p:clrMapOvr>
  <p:transition>
    <p:cut/>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1796414" cy="573405"/>
          </a:xfrm>
          <a:prstGeom prst="rect">
            <a:avLst/>
          </a:prstGeom>
        </p:spPr>
        <p:txBody>
          <a:bodyPr vert="horz" wrap="square" lIns="0" tIns="12065" rIns="0" bIns="0" rtlCol="0">
            <a:spAutoFit/>
          </a:bodyPr>
          <a:lstStyle/>
          <a:p>
            <a:pPr marL="12700">
              <a:lnSpc>
                <a:spcPct val="100000"/>
              </a:lnSpc>
              <a:spcBef>
                <a:spcPts val="95"/>
              </a:spcBef>
            </a:pPr>
            <a:r>
              <a:rPr sz="1200" b="1" spc="-10" dirty="0">
                <a:solidFill>
                  <a:srgbClr val="F9F9F9"/>
                </a:solidFill>
                <a:latin typeface="Arial"/>
                <a:cs typeface="Arial"/>
              </a:rPr>
              <a:t>Let’s</a:t>
            </a:r>
            <a:r>
              <a:rPr sz="1200" b="1" spc="5" dirty="0">
                <a:solidFill>
                  <a:srgbClr val="F9F9F9"/>
                </a:solidFill>
                <a:latin typeface="Arial"/>
                <a:cs typeface="Arial"/>
              </a:rPr>
              <a:t> </a:t>
            </a:r>
            <a:r>
              <a:rPr sz="1200" b="1" spc="-10" dirty="0">
                <a:solidFill>
                  <a:srgbClr val="F9F9F9"/>
                </a:solidFill>
                <a:latin typeface="Arial"/>
                <a:cs typeface="Arial"/>
              </a:rPr>
              <a:t>look</a:t>
            </a:r>
            <a:r>
              <a:rPr sz="1200" b="1" spc="15" dirty="0">
                <a:solidFill>
                  <a:srgbClr val="F9F9F9"/>
                </a:solidFill>
                <a:latin typeface="Arial"/>
                <a:cs typeface="Arial"/>
              </a:rPr>
              <a:t> </a:t>
            </a:r>
            <a:r>
              <a:rPr sz="1200" b="1" dirty="0">
                <a:solidFill>
                  <a:srgbClr val="F9F9F9"/>
                </a:solidFill>
                <a:latin typeface="Arial"/>
                <a:cs typeface="Arial"/>
              </a:rPr>
              <a:t>at</a:t>
            </a:r>
            <a:r>
              <a:rPr sz="1200" b="1" spc="15" dirty="0">
                <a:solidFill>
                  <a:srgbClr val="F9F9F9"/>
                </a:solidFill>
                <a:latin typeface="Arial"/>
                <a:cs typeface="Arial"/>
              </a:rPr>
              <a:t> </a:t>
            </a:r>
            <a:r>
              <a:rPr sz="1200" b="1" spc="-60" dirty="0">
                <a:solidFill>
                  <a:srgbClr val="F9F9F9"/>
                </a:solidFill>
                <a:latin typeface="Arial"/>
                <a:cs typeface="Arial"/>
              </a:rPr>
              <a:t>some</a:t>
            </a:r>
            <a:r>
              <a:rPr sz="1200" b="1" spc="10" dirty="0">
                <a:solidFill>
                  <a:srgbClr val="F9F9F9"/>
                </a:solidFill>
                <a:latin typeface="Arial"/>
                <a:cs typeface="Arial"/>
              </a:rPr>
              <a:t> </a:t>
            </a:r>
            <a:r>
              <a:rPr sz="1200" b="1" spc="-20" dirty="0">
                <a:solidFill>
                  <a:srgbClr val="F9F9F9"/>
                </a:solidFill>
                <a:latin typeface="Arial"/>
                <a:cs typeface="Arial"/>
              </a:rPr>
              <a:t>dataK</a:t>
            </a:r>
            <a:endParaRPr sz="1200">
              <a:latin typeface="Arial"/>
              <a:cs typeface="Arial"/>
            </a:endParaRPr>
          </a:p>
          <a:p>
            <a:pPr>
              <a:lnSpc>
                <a:spcPct val="100000"/>
              </a:lnSpc>
              <a:spcBef>
                <a:spcPts val="5"/>
              </a:spcBef>
            </a:pPr>
            <a:endParaRPr sz="1350">
              <a:latin typeface="Arial"/>
              <a:cs typeface="Arial"/>
            </a:endParaRPr>
          </a:p>
          <a:p>
            <a:pPr marL="236854">
              <a:lnSpc>
                <a:spcPct val="100000"/>
              </a:lnSpc>
            </a:pPr>
            <a:r>
              <a:rPr sz="1100" dirty="0">
                <a:solidFill>
                  <a:srgbClr val="22373A"/>
                </a:solidFill>
                <a:latin typeface="Palatino Linotype"/>
                <a:cs typeface="Palatino Linotype"/>
              </a:rPr>
              <a:t>##</a:t>
            </a:r>
            <a:r>
              <a:rPr sz="1100" spc="325" dirty="0">
                <a:solidFill>
                  <a:srgbClr val="22373A"/>
                </a:solidFill>
                <a:latin typeface="Palatino Linotype"/>
                <a:cs typeface="Palatino Linotype"/>
              </a:rPr>
              <a:t> </a:t>
            </a:r>
            <a:r>
              <a:rPr sz="1100" dirty="0">
                <a:solidFill>
                  <a:srgbClr val="22373A"/>
                </a:solidFill>
                <a:latin typeface="Palatino Linotype"/>
                <a:cs typeface="Palatino Linotype"/>
              </a:rPr>
              <a:t>#</a:t>
            </a:r>
            <a:r>
              <a:rPr sz="1100" spc="330" dirty="0">
                <a:solidFill>
                  <a:srgbClr val="22373A"/>
                </a:solidFill>
                <a:latin typeface="Palatino Linotype"/>
                <a:cs typeface="Palatino Linotype"/>
              </a:rPr>
              <a:t> </a:t>
            </a:r>
            <a:r>
              <a:rPr sz="1100" spc="-295" dirty="0">
                <a:solidFill>
                  <a:srgbClr val="22373A"/>
                </a:solidFill>
                <a:latin typeface="Palatino Linotype"/>
                <a:cs typeface="Palatino Linotype"/>
              </a:rPr>
              <a:t>A</a:t>
            </a:r>
            <a:r>
              <a:rPr sz="1100" spc="325" dirty="0">
                <a:solidFill>
                  <a:srgbClr val="22373A"/>
                </a:solidFill>
                <a:latin typeface="Palatino Linotype"/>
                <a:cs typeface="Palatino Linotype"/>
              </a:rPr>
              <a:t> </a:t>
            </a:r>
            <a:r>
              <a:rPr sz="1100" spc="135" dirty="0">
                <a:solidFill>
                  <a:srgbClr val="22373A"/>
                </a:solidFill>
                <a:latin typeface="Palatino Linotype"/>
                <a:cs typeface="Palatino Linotype"/>
              </a:rPr>
              <a:t>tibble:</a:t>
            </a:r>
            <a:r>
              <a:rPr sz="1100" spc="330" dirty="0">
                <a:solidFill>
                  <a:srgbClr val="22373A"/>
                </a:solidFill>
                <a:latin typeface="Palatino Linotype"/>
                <a:cs typeface="Palatino Linotype"/>
              </a:rPr>
              <a:t> </a:t>
            </a:r>
            <a:r>
              <a:rPr sz="1100" dirty="0">
                <a:solidFill>
                  <a:srgbClr val="22373A"/>
                </a:solidFill>
                <a:latin typeface="Palatino Linotype"/>
                <a:cs typeface="Palatino Linotype"/>
              </a:rPr>
              <a:t>21</a:t>
            </a:r>
            <a:r>
              <a:rPr sz="1100" spc="325" dirty="0">
                <a:solidFill>
                  <a:srgbClr val="22373A"/>
                </a:solidFill>
                <a:latin typeface="Palatino Linotype"/>
                <a:cs typeface="Palatino Linotype"/>
              </a:rPr>
              <a:t> </a:t>
            </a:r>
            <a:r>
              <a:rPr sz="1100" dirty="0">
                <a:solidFill>
                  <a:srgbClr val="22373A"/>
                </a:solidFill>
                <a:latin typeface="Palatino Linotype"/>
                <a:cs typeface="Palatino Linotype"/>
              </a:rPr>
              <a:t>x</a:t>
            </a:r>
            <a:r>
              <a:rPr sz="1100" spc="330" dirty="0">
                <a:solidFill>
                  <a:srgbClr val="22373A"/>
                </a:solidFill>
                <a:latin typeface="Palatino Linotype"/>
                <a:cs typeface="Palatino Linotype"/>
              </a:rPr>
              <a:t> </a:t>
            </a:r>
            <a:r>
              <a:rPr sz="1100" spc="-50" dirty="0">
                <a:solidFill>
                  <a:srgbClr val="22373A"/>
                </a:solidFill>
                <a:latin typeface="Palatino Linotype"/>
                <a:cs typeface="Palatino Linotype"/>
              </a:rPr>
              <a:t>3</a:t>
            </a:r>
            <a:endParaRPr sz="1100">
              <a:latin typeface="Palatino Linotype"/>
              <a:cs typeface="Palatino Linotype"/>
            </a:endParaRPr>
          </a:p>
        </p:txBody>
      </p:sp>
      <p:sp>
        <p:nvSpPr>
          <p:cNvPr id="6" name="object 6"/>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47</a:t>
            </a:r>
          </a:p>
        </p:txBody>
      </p:sp>
      <p:graphicFrame>
        <p:nvGraphicFramePr>
          <p:cNvPr id="4" name="object 4"/>
          <p:cNvGraphicFramePr>
            <a:graphicFrameLocks noGrp="1"/>
          </p:cNvGraphicFramePr>
          <p:nvPr/>
        </p:nvGraphicFramePr>
        <p:xfrm>
          <a:off x="328244" y="666017"/>
          <a:ext cx="1809114" cy="2357120"/>
        </p:xfrm>
        <a:graphic>
          <a:graphicData uri="http://schemas.openxmlformats.org/drawingml/2006/table">
            <a:tbl>
              <a:tblPr firstRow="1" bandRow="1">
                <a:tableStyleId>{2D5ABB26-0587-4C30-8999-92F81FD0307C}</a:tableStyleId>
              </a:tblPr>
              <a:tblGrid>
                <a:gridCol w="213360">
                  <a:extLst>
                    <a:ext uri="{9D8B030D-6E8A-4147-A177-3AD203B41FA5}">
                      <a16:colId xmlns:a16="http://schemas.microsoft.com/office/drawing/2014/main" val="20000"/>
                    </a:ext>
                  </a:extLst>
                </a:gridCol>
                <a:gridCol w="654685">
                  <a:extLst>
                    <a:ext uri="{9D8B030D-6E8A-4147-A177-3AD203B41FA5}">
                      <a16:colId xmlns:a16="http://schemas.microsoft.com/office/drawing/2014/main" val="20001"/>
                    </a:ext>
                  </a:extLst>
                </a:gridCol>
                <a:gridCol w="509269">
                  <a:extLst>
                    <a:ext uri="{9D8B030D-6E8A-4147-A177-3AD203B41FA5}">
                      <a16:colId xmlns:a16="http://schemas.microsoft.com/office/drawing/2014/main" val="20002"/>
                    </a:ext>
                  </a:extLst>
                </a:gridCol>
                <a:gridCol w="431800">
                  <a:extLst>
                    <a:ext uri="{9D8B030D-6E8A-4147-A177-3AD203B41FA5}">
                      <a16:colId xmlns:a16="http://schemas.microsoft.com/office/drawing/2014/main" val="20003"/>
                    </a:ext>
                  </a:extLst>
                </a:gridCol>
              </a:tblGrid>
              <a:tr h="191135">
                <a:tc>
                  <a:txBody>
                    <a:bodyPr/>
                    <a:lstStyle/>
                    <a:p>
                      <a:pPr algn="ctr">
                        <a:lnSpc>
                          <a:spcPct val="100000"/>
                        </a:lnSpc>
                        <a:spcBef>
                          <a:spcPts val="5"/>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635" marB="0">
                    <a:solidFill>
                      <a:srgbClr val="F9F9F9"/>
                    </a:solidFill>
                  </a:tcPr>
                </a:tc>
                <a:tc>
                  <a:txBody>
                    <a:bodyPr/>
                    <a:lstStyle/>
                    <a:p>
                      <a:pPr marR="28575" algn="r">
                        <a:lnSpc>
                          <a:spcPct val="100000"/>
                        </a:lnSpc>
                        <a:spcBef>
                          <a:spcPts val="5"/>
                        </a:spcBef>
                      </a:pPr>
                      <a:r>
                        <a:rPr sz="1100" dirty="0">
                          <a:solidFill>
                            <a:srgbClr val="22373A"/>
                          </a:solidFill>
                          <a:latin typeface="Palatino Linotype"/>
                          <a:cs typeface="Palatino Linotype"/>
                        </a:rPr>
                        <a:t>p</a:t>
                      </a:r>
                      <a:endParaRPr sz="1100">
                        <a:latin typeface="Palatino Linotype"/>
                        <a:cs typeface="Palatino Linotype"/>
                      </a:endParaRPr>
                    </a:p>
                  </a:txBody>
                  <a:tcPr marL="0" marR="0" marT="635" marB="0">
                    <a:solidFill>
                      <a:srgbClr val="F9F9F9"/>
                    </a:solidFill>
                  </a:tcPr>
                </a:tc>
                <a:tc>
                  <a:txBody>
                    <a:bodyPr/>
                    <a:lstStyle/>
                    <a:p>
                      <a:pPr marR="28575" algn="r">
                        <a:lnSpc>
                          <a:spcPct val="100000"/>
                        </a:lnSpc>
                        <a:spcBef>
                          <a:spcPts val="5"/>
                        </a:spcBef>
                      </a:pPr>
                      <a:r>
                        <a:rPr sz="1100" spc="65" dirty="0">
                          <a:solidFill>
                            <a:srgbClr val="22373A"/>
                          </a:solidFill>
                          <a:latin typeface="Palatino Linotype"/>
                          <a:cs typeface="Palatino Linotype"/>
                        </a:rPr>
                        <a:t>prior</a:t>
                      </a:r>
                      <a:endParaRPr sz="1100">
                        <a:latin typeface="Palatino Linotype"/>
                        <a:cs typeface="Palatino Linotype"/>
                      </a:endParaRPr>
                    </a:p>
                  </a:txBody>
                  <a:tcPr marL="0" marR="0" marT="635" marB="0">
                    <a:solidFill>
                      <a:srgbClr val="F9F9F9"/>
                    </a:solidFill>
                  </a:tcPr>
                </a:tc>
                <a:tc>
                  <a:txBody>
                    <a:bodyPr/>
                    <a:lstStyle/>
                    <a:p>
                      <a:pPr marR="24130" algn="r">
                        <a:lnSpc>
                          <a:spcPct val="100000"/>
                        </a:lnSpc>
                        <a:spcBef>
                          <a:spcPts val="5"/>
                        </a:spcBef>
                      </a:pPr>
                      <a:r>
                        <a:rPr sz="1100" spc="105" dirty="0">
                          <a:solidFill>
                            <a:srgbClr val="22373A"/>
                          </a:solidFill>
                          <a:latin typeface="Palatino Linotype"/>
                          <a:cs typeface="Palatino Linotype"/>
                        </a:rPr>
                        <a:t>l1</a:t>
                      </a:r>
                      <a:endParaRPr sz="1100">
                        <a:latin typeface="Palatino Linotype"/>
                        <a:cs typeface="Palatino Linotype"/>
                      </a:endParaRPr>
                    </a:p>
                  </a:txBody>
                  <a:tcPr marL="0" marR="0" marT="635" marB="0">
                    <a:solidFill>
                      <a:srgbClr val="F9F9F9"/>
                    </a:solidFill>
                  </a:tcPr>
                </a:tc>
                <a:extLst>
                  <a:ext uri="{0D108BD9-81ED-4DB2-BD59-A6C34878D82A}">
                    <a16:rowId xmlns:a16="http://schemas.microsoft.com/office/drawing/2014/main" val="10000"/>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10" dirty="0">
                          <a:solidFill>
                            <a:srgbClr val="22373A"/>
                          </a:solidFill>
                          <a:latin typeface="Palatino Linotype"/>
                          <a:cs typeface="Palatino Linotype"/>
                        </a:rPr>
                        <a:t>&lt;dbl&gt;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10" dirty="0">
                          <a:solidFill>
                            <a:srgbClr val="22373A"/>
                          </a:solidFill>
                          <a:latin typeface="Palatino Linotype"/>
                          <a:cs typeface="Palatino Linotype"/>
                        </a:rPr>
                        <a:t>&lt;dbl&gt;</a:t>
                      </a:r>
                      <a:endParaRPr sz="1100">
                        <a:latin typeface="Palatino Linotype"/>
                        <a:cs typeface="Palatino Linotype"/>
                      </a:endParaRPr>
                    </a:p>
                  </a:txBody>
                  <a:tcPr marL="0" marR="0" marT="7620" marB="0">
                    <a:solidFill>
                      <a:srgbClr val="F9F9F9"/>
                    </a:solidFill>
                  </a:tcPr>
                </a:tc>
                <a:tc>
                  <a:txBody>
                    <a:bodyPr/>
                    <a:lstStyle/>
                    <a:p>
                      <a:pPr marR="24130" algn="r">
                        <a:lnSpc>
                          <a:spcPct val="100000"/>
                        </a:lnSpc>
                        <a:spcBef>
                          <a:spcPts val="60"/>
                        </a:spcBef>
                      </a:pPr>
                      <a:r>
                        <a:rPr sz="1100" spc="-10" dirty="0">
                          <a:solidFill>
                            <a:srgbClr val="22373A"/>
                          </a:solidFill>
                          <a:latin typeface="Palatino Linotype"/>
                          <a:cs typeface="Palatino Linotype"/>
                        </a:rPr>
                        <a:t>&lt;dbl&gt;</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1"/>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1</a:t>
                      </a:r>
                      <a:r>
                        <a:rPr sz="1100" dirty="0">
                          <a:solidFill>
                            <a:srgbClr val="22373A"/>
                          </a:solidFill>
                          <a:latin typeface="Palatino Linotype"/>
                          <a:cs typeface="Palatino Linotype"/>
                        </a:rPr>
                        <a:t>	</a:t>
                      </a:r>
                      <a:r>
                        <a:rPr sz="1100" spc="-50" dirty="0">
                          <a:solidFill>
                            <a:srgbClr val="22373A"/>
                          </a:solidFill>
                          <a:latin typeface="Palatino Linotype"/>
                          <a:cs typeface="Palatino Linotype"/>
                        </a:rPr>
                        <a:t>0</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55" dirty="0">
                          <a:solidFill>
                            <a:srgbClr val="22373A"/>
                          </a:solidFill>
                          <a:latin typeface="Palatino Linotype"/>
                          <a:cs typeface="Palatino Linotype"/>
                        </a:rPr>
                        <a:t>0.0876</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dirty="0">
                          <a:solidFill>
                            <a:srgbClr val="22373A"/>
                          </a:solidFill>
                          <a:latin typeface="Palatino Linotype"/>
                          <a:cs typeface="Palatino Linotype"/>
                        </a:rPr>
                        <a:t>0</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2"/>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17804" algn="l"/>
                        </a:tabLst>
                      </a:pPr>
                      <a:r>
                        <a:rPr sz="1100" spc="-50" dirty="0">
                          <a:solidFill>
                            <a:srgbClr val="22373A"/>
                          </a:solidFill>
                          <a:latin typeface="Palatino Linotype"/>
                          <a:cs typeface="Palatino Linotype"/>
                        </a:rPr>
                        <a:t>2</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0.05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0.159</a:t>
                      </a:r>
                      <a:endParaRPr sz="1100">
                        <a:latin typeface="Palatino Linotype"/>
                        <a:cs typeface="Palatino Linotype"/>
                      </a:endParaRPr>
                    </a:p>
                  </a:txBody>
                  <a:tcPr marL="0" marR="0" marT="7620" marB="0">
                    <a:solidFill>
                      <a:srgbClr val="F9F9F9"/>
                    </a:solidFill>
                  </a:tcPr>
                </a:tc>
                <a:tc>
                  <a:txBody>
                    <a:bodyPr/>
                    <a:lstStyle/>
                    <a:p>
                      <a:pPr marR="24130" algn="r">
                        <a:lnSpc>
                          <a:spcPct val="100000"/>
                        </a:lnSpc>
                        <a:spcBef>
                          <a:spcPts val="60"/>
                        </a:spcBef>
                      </a:pPr>
                      <a:r>
                        <a:rPr sz="1100" spc="70" dirty="0">
                          <a:solidFill>
                            <a:srgbClr val="22373A"/>
                          </a:solidFill>
                          <a:latin typeface="Palatino Linotype"/>
                          <a:cs typeface="Palatino Linotype"/>
                        </a:rPr>
                        <a:t>0.05</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3"/>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3</a:t>
                      </a:r>
                      <a:r>
                        <a:rPr sz="1100" dirty="0">
                          <a:solidFill>
                            <a:srgbClr val="22373A"/>
                          </a:solidFill>
                          <a:latin typeface="Palatino Linotype"/>
                          <a:cs typeface="Palatino Linotype"/>
                        </a:rPr>
                        <a:t>	</a:t>
                      </a:r>
                      <a:r>
                        <a:rPr sz="1100" spc="85" dirty="0">
                          <a:solidFill>
                            <a:srgbClr val="22373A"/>
                          </a:solidFill>
                          <a:latin typeface="Palatino Linotype"/>
                          <a:cs typeface="Palatino Linotype"/>
                        </a:rPr>
                        <a:t>0.1</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0.270</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85" dirty="0">
                          <a:solidFill>
                            <a:srgbClr val="22373A"/>
                          </a:solidFill>
                          <a:latin typeface="Palatino Linotype"/>
                          <a:cs typeface="Palatino Linotype"/>
                        </a:rPr>
                        <a:t>0.1</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4"/>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17804" algn="l"/>
                        </a:tabLst>
                      </a:pPr>
                      <a:r>
                        <a:rPr sz="1100" spc="-50" dirty="0">
                          <a:solidFill>
                            <a:srgbClr val="22373A"/>
                          </a:solidFill>
                          <a:latin typeface="Palatino Linotype"/>
                          <a:cs typeface="Palatino Linotype"/>
                        </a:rPr>
                        <a:t>4</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0.15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0.431</a:t>
                      </a:r>
                      <a:endParaRPr sz="1100">
                        <a:latin typeface="Palatino Linotype"/>
                        <a:cs typeface="Palatino Linotype"/>
                      </a:endParaRPr>
                    </a:p>
                  </a:txBody>
                  <a:tcPr marL="0" marR="0" marT="7620" marB="0">
                    <a:solidFill>
                      <a:srgbClr val="F9F9F9"/>
                    </a:solidFill>
                  </a:tcPr>
                </a:tc>
                <a:tc>
                  <a:txBody>
                    <a:bodyPr/>
                    <a:lstStyle/>
                    <a:p>
                      <a:pPr marR="24130" algn="r">
                        <a:lnSpc>
                          <a:spcPct val="100000"/>
                        </a:lnSpc>
                        <a:spcBef>
                          <a:spcPts val="60"/>
                        </a:spcBef>
                      </a:pPr>
                      <a:r>
                        <a:rPr sz="1100" spc="70" dirty="0">
                          <a:solidFill>
                            <a:srgbClr val="22373A"/>
                          </a:solidFill>
                          <a:latin typeface="Palatino Linotype"/>
                          <a:cs typeface="Palatino Linotype"/>
                        </a:rPr>
                        <a:t>0.15</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5"/>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5</a:t>
                      </a:r>
                      <a:r>
                        <a:rPr sz="1100" dirty="0">
                          <a:solidFill>
                            <a:srgbClr val="22373A"/>
                          </a:solidFill>
                          <a:latin typeface="Palatino Linotype"/>
                          <a:cs typeface="Palatino Linotype"/>
                        </a:rPr>
                        <a:t>	</a:t>
                      </a:r>
                      <a:r>
                        <a:rPr sz="1100" spc="85" dirty="0">
                          <a:solidFill>
                            <a:srgbClr val="22373A"/>
                          </a:solidFill>
                          <a:latin typeface="Palatino Linotype"/>
                          <a:cs typeface="Palatino Linotype"/>
                        </a:rPr>
                        <a:t>0.2</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0.648</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85" dirty="0">
                          <a:solidFill>
                            <a:srgbClr val="22373A"/>
                          </a:solidFill>
                          <a:latin typeface="Palatino Linotype"/>
                          <a:cs typeface="Palatino Linotype"/>
                        </a:rPr>
                        <a:t>0.2</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6"/>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17804" algn="l"/>
                        </a:tabLst>
                      </a:pPr>
                      <a:r>
                        <a:rPr sz="1100" spc="-50" dirty="0">
                          <a:solidFill>
                            <a:srgbClr val="22373A"/>
                          </a:solidFill>
                          <a:latin typeface="Palatino Linotype"/>
                          <a:cs typeface="Palatino Linotype"/>
                        </a:rPr>
                        <a:t>6</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0.25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0.913</a:t>
                      </a:r>
                      <a:endParaRPr sz="1100">
                        <a:latin typeface="Palatino Linotype"/>
                        <a:cs typeface="Palatino Linotype"/>
                      </a:endParaRPr>
                    </a:p>
                  </a:txBody>
                  <a:tcPr marL="0" marR="0" marT="7620" marB="0">
                    <a:solidFill>
                      <a:srgbClr val="F9F9F9"/>
                    </a:solidFill>
                  </a:tcPr>
                </a:tc>
                <a:tc>
                  <a:txBody>
                    <a:bodyPr/>
                    <a:lstStyle/>
                    <a:p>
                      <a:pPr marR="24130" algn="r">
                        <a:lnSpc>
                          <a:spcPct val="100000"/>
                        </a:lnSpc>
                        <a:spcBef>
                          <a:spcPts val="60"/>
                        </a:spcBef>
                      </a:pPr>
                      <a:r>
                        <a:rPr sz="1100" spc="70" dirty="0">
                          <a:solidFill>
                            <a:srgbClr val="22373A"/>
                          </a:solidFill>
                          <a:latin typeface="Palatino Linotype"/>
                          <a:cs typeface="Palatino Linotype"/>
                        </a:rPr>
                        <a:t>0.25</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7"/>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7</a:t>
                      </a:r>
                      <a:r>
                        <a:rPr sz="1100" dirty="0">
                          <a:solidFill>
                            <a:srgbClr val="22373A"/>
                          </a:solidFill>
                          <a:latin typeface="Palatino Linotype"/>
                          <a:cs typeface="Palatino Linotype"/>
                        </a:rPr>
                        <a:t>	</a:t>
                      </a:r>
                      <a:r>
                        <a:rPr sz="1100" spc="85" dirty="0">
                          <a:solidFill>
                            <a:srgbClr val="22373A"/>
                          </a:solidFill>
                          <a:latin typeface="Palatino Linotype"/>
                          <a:cs typeface="Palatino Linotype"/>
                        </a:rPr>
                        <a:t>0.3</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1.21</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85" dirty="0">
                          <a:solidFill>
                            <a:srgbClr val="22373A"/>
                          </a:solidFill>
                          <a:latin typeface="Palatino Linotype"/>
                          <a:cs typeface="Palatino Linotype"/>
                        </a:rPr>
                        <a:t>0.3</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8"/>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17804" algn="l"/>
                        </a:tabLst>
                      </a:pPr>
                      <a:r>
                        <a:rPr sz="1100" spc="-50" dirty="0">
                          <a:solidFill>
                            <a:srgbClr val="22373A"/>
                          </a:solidFill>
                          <a:latin typeface="Palatino Linotype"/>
                          <a:cs typeface="Palatino Linotype"/>
                        </a:rPr>
                        <a:t>8</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0.35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1.51</a:t>
                      </a:r>
                      <a:endParaRPr sz="1100">
                        <a:latin typeface="Palatino Linotype"/>
                        <a:cs typeface="Palatino Linotype"/>
                      </a:endParaRPr>
                    </a:p>
                  </a:txBody>
                  <a:tcPr marL="0" marR="0" marT="7620" marB="0">
                    <a:solidFill>
                      <a:srgbClr val="F9F9F9"/>
                    </a:solidFill>
                  </a:tcPr>
                </a:tc>
                <a:tc>
                  <a:txBody>
                    <a:bodyPr/>
                    <a:lstStyle/>
                    <a:p>
                      <a:pPr marR="24130" algn="r">
                        <a:lnSpc>
                          <a:spcPct val="100000"/>
                        </a:lnSpc>
                        <a:spcBef>
                          <a:spcPts val="60"/>
                        </a:spcBef>
                      </a:pPr>
                      <a:r>
                        <a:rPr sz="1100" spc="70" dirty="0">
                          <a:solidFill>
                            <a:srgbClr val="22373A"/>
                          </a:solidFill>
                          <a:latin typeface="Palatino Linotype"/>
                          <a:cs typeface="Palatino Linotype"/>
                        </a:rPr>
                        <a:t>0.35</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9"/>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9</a:t>
                      </a:r>
                      <a:r>
                        <a:rPr sz="1100" dirty="0">
                          <a:solidFill>
                            <a:srgbClr val="22373A"/>
                          </a:solidFill>
                          <a:latin typeface="Palatino Linotype"/>
                          <a:cs typeface="Palatino Linotype"/>
                        </a:rPr>
                        <a:t>	</a:t>
                      </a:r>
                      <a:r>
                        <a:rPr sz="1100" spc="85" dirty="0">
                          <a:solidFill>
                            <a:srgbClr val="22373A"/>
                          </a:solidFill>
                          <a:latin typeface="Palatino Linotype"/>
                          <a:cs typeface="Palatino Linotype"/>
                        </a:rPr>
                        <a:t>0.4</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1.76</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85" dirty="0">
                          <a:solidFill>
                            <a:srgbClr val="22373A"/>
                          </a:solidFill>
                          <a:latin typeface="Palatino Linotype"/>
                          <a:cs typeface="Palatino Linotype"/>
                        </a:rPr>
                        <a:t>0.4</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10"/>
                  </a:ext>
                </a:extLst>
              </a:tr>
              <a:tr h="19113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90830" algn="l"/>
                        </a:tabLst>
                      </a:pPr>
                      <a:r>
                        <a:rPr sz="1100" spc="-25" dirty="0">
                          <a:solidFill>
                            <a:srgbClr val="22373A"/>
                          </a:solidFill>
                          <a:latin typeface="Palatino Linotype"/>
                          <a:cs typeface="Palatino Linotype"/>
                        </a:rPr>
                        <a:t>10</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0.45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1.93</a:t>
                      </a:r>
                      <a:endParaRPr sz="1100">
                        <a:latin typeface="Palatino Linotype"/>
                        <a:cs typeface="Palatino Linotype"/>
                      </a:endParaRPr>
                    </a:p>
                  </a:txBody>
                  <a:tcPr marL="0" marR="0" marT="7620" marB="0">
                    <a:solidFill>
                      <a:srgbClr val="F9F9F9"/>
                    </a:solidFill>
                  </a:tcPr>
                </a:tc>
                <a:tc>
                  <a:txBody>
                    <a:bodyPr/>
                    <a:lstStyle/>
                    <a:p>
                      <a:pPr marR="24130" algn="r">
                        <a:lnSpc>
                          <a:spcPct val="100000"/>
                        </a:lnSpc>
                        <a:spcBef>
                          <a:spcPts val="60"/>
                        </a:spcBef>
                      </a:pPr>
                      <a:r>
                        <a:rPr sz="1100" spc="70" dirty="0">
                          <a:solidFill>
                            <a:srgbClr val="22373A"/>
                          </a:solidFill>
                          <a:latin typeface="Palatino Linotype"/>
                          <a:cs typeface="Palatino Linotype"/>
                        </a:rPr>
                        <a:t>0.45</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11"/>
                  </a:ext>
                </a:extLst>
              </a:tr>
            </a:tbl>
          </a:graphicData>
        </a:graphic>
      </p:graphicFrame>
      <p:sp>
        <p:nvSpPr>
          <p:cNvPr id="5" name="object 5"/>
          <p:cNvSpPr txBox="1"/>
          <p:nvPr/>
        </p:nvSpPr>
        <p:spPr>
          <a:xfrm>
            <a:off x="347294" y="3030155"/>
            <a:ext cx="1917064" cy="191770"/>
          </a:xfrm>
          <a:prstGeom prst="rect">
            <a:avLst/>
          </a:prstGeom>
        </p:spPr>
        <p:txBody>
          <a:bodyPr vert="horz" wrap="square" lIns="0" tIns="11430" rIns="0" bIns="0" rtlCol="0">
            <a:spAutoFit/>
          </a:bodyPr>
          <a:lstStyle/>
          <a:p>
            <a:pPr marL="12700">
              <a:lnSpc>
                <a:spcPct val="100000"/>
              </a:lnSpc>
              <a:spcBef>
                <a:spcPts val="90"/>
              </a:spcBef>
            </a:pPr>
            <a:r>
              <a:rPr sz="1100" dirty="0">
                <a:solidFill>
                  <a:srgbClr val="22373A"/>
                </a:solidFill>
                <a:latin typeface="Palatino Linotype"/>
                <a:cs typeface="Palatino Linotype"/>
              </a:rPr>
              <a:t>##</a:t>
            </a:r>
            <a:r>
              <a:rPr sz="1100" spc="300" dirty="0">
                <a:solidFill>
                  <a:srgbClr val="22373A"/>
                </a:solidFill>
                <a:latin typeface="Palatino Linotype"/>
                <a:cs typeface="Palatino Linotype"/>
              </a:rPr>
              <a:t> </a:t>
            </a:r>
            <a:r>
              <a:rPr sz="1100" dirty="0">
                <a:solidFill>
                  <a:srgbClr val="22373A"/>
                </a:solidFill>
                <a:latin typeface="Palatino Linotype"/>
                <a:cs typeface="Palatino Linotype"/>
              </a:rPr>
              <a:t>#</a:t>
            </a:r>
            <a:r>
              <a:rPr sz="1100" spc="305" dirty="0">
                <a:solidFill>
                  <a:srgbClr val="22373A"/>
                </a:solidFill>
                <a:latin typeface="Palatino Linotype"/>
                <a:cs typeface="Palatino Linotype"/>
              </a:rPr>
              <a:t> </a:t>
            </a:r>
            <a:r>
              <a:rPr sz="1100" spc="295" dirty="0">
                <a:solidFill>
                  <a:srgbClr val="22373A"/>
                </a:solidFill>
                <a:latin typeface="Palatino Linotype"/>
                <a:cs typeface="Palatino Linotype"/>
              </a:rPr>
              <a:t>...</a:t>
            </a:r>
            <a:r>
              <a:rPr sz="1100" spc="300" dirty="0">
                <a:solidFill>
                  <a:srgbClr val="22373A"/>
                </a:solidFill>
                <a:latin typeface="Palatino Linotype"/>
                <a:cs typeface="Palatino Linotype"/>
              </a:rPr>
              <a:t> </a:t>
            </a:r>
            <a:r>
              <a:rPr sz="1100" dirty="0">
                <a:solidFill>
                  <a:srgbClr val="22373A"/>
                </a:solidFill>
                <a:latin typeface="Palatino Linotype"/>
                <a:cs typeface="Palatino Linotype"/>
              </a:rPr>
              <a:t>with</a:t>
            </a:r>
            <a:r>
              <a:rPr sz="1100" spc="305" dirty="0">
                <a:solidFill>
                  <a:srgbClr val="22373A"/>
                </a:solidFill>
                <a:latin typeface="Palatino Linotype"/>
                <a:cs typeface="Palatino Linotype"/>
              </a:rPr>
              <a:t> </a:t>
            </a:r>
            <a:r>
              <a:rPr sz="1100" dirty="0">
                <a:solidFill>
                  <a:srgbClr val="22373A"/>
                </a:solidFill>
                <a:latin typeface="Palatino Linotype"/>
                <a:cs typeface="Palatino Linotype"/>
              </a:rPr>
              <a:t>11</a:t>
            </a:r>
            <a:r>
              <a:rPr sz="1100" spc="300" dirty="0">
                <a:solidFill>
                  <a:srgbClr val="22373A"/>
                </a:solidFill>
                <a:latin typeface="Palatino Linotype"/>
                <a:cs typeface="Palatino Linotype"/>
              </a:rPr>
              <a:t> </a:t>
            </a:r>
            <a:r>
              <a:rPr sz="1100" spc="-20" dirty="0">
                <a:solidFill>
                  <a:srgbClr val="22373A"/>
                </a:solidFill>
                <a:latin typeface="Palatino Linotype"/>
                <a:cs typeface="Palatino Linotype"/>
              </a:rPr>
              <a:t>more</a:t>
            </a:r>
            <a:r>
              <a:rPr sz="1100" spc="305" dirty="0">
                <a:solidFill>
                  <a:srgbClr val="22373A"/>
                </a:solidFill>
                <a:latin typeface="Palatino Linotype"/>
                <a:cs typeface="Palatino Linotype"/>
              </a:rPr>
              <a:t> </a:t>
            </a:r>
            <a:r>
              <a:rPr sz="1100" spc="-20" dirty="0">
                <a:solidFill>
                  <a:srgbClr val="22373A"/>
                </a:solidFill>
                <a:latin typeface="Palatino Linotype"/>
                <a:cs typeface="Palatino Linotype"/>
              </a:rPr>
              <a:t>rows</a:t>
            </a:r>
            <a:endParaRPr sz="1100">
              <a:latin typeface="Palatino Linotype"/>
              <a:cs typeface="Palatino Linotype"/>
            </a:endParaRPr>
          </a:p>
        </p:txBody>
      </p:sp>
    </p:spTree>
  </p:cSld>
  <p:clrMapOvr>
    <a:masterClrMapping/>
  </p:clrMapOvr>
  <p:transition>
    <p:cut/>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1576070" cy="207645"/>
          </a:xfrm>
          <a:prstGeom prst="rect">
            <a:avLst/>
          </a:prstGeom>
        </p:spPr>
        <p:txBody>
          <a:bodyPr vert="horz" wrap="square" lIns="0" tIns="12065" rIns="0" bIns="0" rtlCol="0">
            <a:spAutoFit/>
          </a:bodyPr>
          <a:lstStyle/>
          <a:p>
            <a:pPr marL="12700">
              <a:lnSpc>
                <a:spcPct val="100000"/>
              </a:lnSpc>
              <a:spcBef>
                <a:spcPts val="95"/>
              </a:spcBef>
            </a:pPr>
            <a:r>
              <a:rPr sz="1200" b="1" dirty="0">
                <a:solidFill>
                  <a:srgbClr val="F9F9F9"/>
                </a:solidFill>
                <a:latin typeface="Arial"/>
                <a:cs typeface="Arial"/>
              </a:rPr>
              <a:t>Plotting</a:t>
            </a:r>
            <a:r>
              <a:rPr sz="1200" b="1" spc="20" dirty="0">
                <a:solidFill>
                  <a:srgbClr val="F9F9F9"/>
                </a:solidFill>
                <a:latin typeface="Arial"/>
                <a:cs typeface="Arial"/>
              </a:rPr>
              <a:t> </a:t>
            </a:r>
            <a:r>
              <a:rPr sz="1200" b="1" dirty="0">
                <a:solidFill>
                  <a:srgbClr val="F9F9F9"/>
                </a:solidFill>
                <a:latin typeface="Arial"/>
                <a:cs typeface="Arial"/>
              </a:rPr>
              <a:t>the</a:t>
            </a:r>
            <a:r>
              <a:rPr sz="1200" b="1" spc="20" dirty="0">
                <a:solidFill>
                  <a:srgbClr val="F9F9F9"/>
                </a:solidFill>
                <a:latin typeface="Arial"/>
                <a:cs typeface="Arial"/>
              </a:rPr>
              <a:t> </a:t>
            </a:r>
            <a:r>
              <a:rPr sz="1200" b="1" spc="-40" dirty="0">
                <a:solidFill>
                  <a:srgbClr val="F9F9F9"/>
                </a:solidFill>
                <a:latin typeface="Arial"/>
                <a:cs typeface="Arial"/>
              </a:rPr>
              <a:t>likelihood</a:t>
            </a:r>
            <a:endParaRPr sz="1200">
              <a:latin typeface="Arial"/>
              <a:cs typeface="Arial"/>
            </a:endParaRPr>
          </a:p>
        </p:txBody>
      </p:sp>
      <p:grpSp>
        <p:nvGrpSpPr>
          <p:cNvPr id="4" name="object 4"/>
          <p:cNvGrpSpPr/>
          <p:nvPr/>
        </p:nvGrpSpPr>
        <p:grpSpPr>
          <a:xfrm>
            <a:off x="359994" y="423106"/>
            <a:ext cx="3888740" cy="2691130"/>
            <a:chOff x="359994" y="423106"/>
            <a:chExt cx="3888740" cy="2691130"/>
          </a:xfrm>
        </p:grpSpPr>
        <p:sp>
          <p:nvSpPr>
            <p:cNvPr id="5" name="object 5"/>
            <p:cNvSpPr/>
            <p:nvPr/>
          </p:nvSpPr>
          <p:spPr>
            <a:xfrm>
              <a:off x="359994" y="423667"/>
              <a:ext cx="3888104" cy="2690495"/>
            </a:xfrm>
            <a:custGeom>
              <a:avLst/>
              <a:gdLst/>
              <a:ahLst/>
              <a:cxnLst/>
              <a:rect l="l" t="t" r="r" b="b"/>
              <a:pathLst>
                <a:path w="3888104" h="2690495">
                  <a:moveTo>
                    <a:pt x="3888000" y="0"/>
                  </a:moveTo>
                  <a:lnTo>
                    <a:pt x="0" y="0"/>
                  </a:lnTo>
                  <a:lnTo>
                    <a:pt x="0" y="2690017"/>
                  </a:lnTo>
                  <a:lnTo>
                    <a:pt x="3888000" y="2690017"/>
                  </a:lnTo>
                  <a:lnTo>
                    <a:pt x="3888000" y="0"/>
                  </a:lnTo>
                  <a:close/>
                </a:path>
              </a:pathLst>
            </a:custGeom>
            <a:solidFill>
              <a:srgbClr val="FFFFFF"/>
            </a:solidFill>
          </p:spPr>
          <p:txBody>
            <a:bodyPr wrap="square" lIns="0" tIns="0" rIns="0" bIns="0" rtlCol="0"/>
            <a:lstStyle/>
            <a:p>
              <a:endParaRPr/>
            </a:p>
          </p:txBody>
        </p:sp>
        <p:sp>
          <p:nvSpPr>
            <p:cNvPr id="6" name="object 6"/>
            <p:cNvSpPr/>
            <p:nvPr/>
          </p:nvSpPr>
          <p:spPr>
            <a:xfrm>
              <a:off x="550473" y="426281"/>
              <a:ext cx="3695065" cy="2541270"/>
            </a:xfrm>
            <a:custGeom>
              <a:avLst/>
              <a:gdLst/>
              <a:ahLst/>
              <a:cxnLst/>
              <a:rect l="l" t="t" r="r" b="b"/>
              <a:pathLst>
                <a:path w="3695065" h="2541270">
                  <a:moveTo>
                    <a:pt x="0" y="2135895"/>
                  </a:moveTo>
                  <a:lnTo>
                    <a:pt x="3694907" y="2135895"/>
                  </a:lnTo>
                </a:path>
                <a:path w="3695065" h="2541270">
                  <a:moveTo>
                    <a:pt x="0" y="1556888"/>
                  </a:moveTo>
                  <a:lnTo>
                    <a:pt x="3694907" y="1556888"/>
                  </a:lnTo>
                </a:path>
                <a:path w="3695065" h="2541270">
                  <a:moveTo>
                    <a:pt x="0" y="977881"/>
                  </a:moveTo>
                  <a:lnTo>
                    <a:pt x="3694907" y="977881"/>
                  </a:lnTo>
                </a:path>
                <a:path w="3695065" h="2541270">
                  <a:moveTo>
                    <a:pt x="0" y="398874"/>
                  </a:moveTo>
                  <a:lnTo>
                    <a:pt x="3694907" y="398874"/>
                  </a:lnTo>
                </a:path>
                <a:path w="3695065" h="2541270">
                  <a:moveTo>
                    <a:pt x="587828" y="2540868"/>
                  </a:moveTo>
                  <a:lnTo>
                    <a:pt x="587828" y="0"/>
                  </a:lnTo>
                </a:path>
                <a:path w="3695065" h="2541270">
                  <a:moveTo>
                    <a:pt x="1427560" y="2540868"/>
                  </a:moveTo>
                  <a:lnTo>
                    <a:pt x="1427560" y="0"/>
                  </a:lnTo>
                </a:path>
                <a:path w="3695065" h="2541270">
                  <a:moveTo>
                    <a:pt x="2267346" y="2540868"/>
                  </a:moveTo>
                  <a:lnTo>
                    <a:pt x="2267346" y="0"/>
                  </a:lnTo>
                </a:path>
                <a:path w="3695065" h="2541270">
                  <a:moveTo>
                    <a:pt x="3107078" y="2540868"/>
                  </a:moveTo>
                  <a:lnTo>
                    <a:pt x="3107078" y="0"/>
                  </a:lnTo>
                </a:path>
              </a:pathLst>
            </a:custGeom>
            <a:ln w="3175">
              <a:solidFill>
                <a:srgbClr val="EBEBEB"/>
              </a:solidFill>
            </a:ln>
          </p:spPr>
          <p:txBody>
            <a:bodyPr wrap="square" lIns="0" tIns="0" rIns="0" bIns="0" rtlCol="0"/>
            <a:lstStyle/>
            <a:p>
              <a:endParaRPr/>
            </a:p>
          </p:txBody>
        </p:sp>
        <p:sp>
          <p:nvSpPr>
            <p:cNvPr id="7" name="object 7"/>
            <p:cNvSpPr/>
            <p:nvPr/>
          </p:nvSpPr>
          <p:spPr>
            <a:xfrm>
              <a:off x="550473" y="426281"/>
              <a:ext cx="3695065" cy="2541270"/>
            </a:xfrm>
            <a:custGeom>
              <a:avLst/>
              <a:gdLst/>
              <a:ahLst/>
              <a:cxnLst/>
              <a:rect l="l" t="t" r="r" b="b"/>
              <a:pathLst>
                <a:path w="3695065" h="2541270">
                  <a:moveTo>
                    <a:pt x="0" y="2425371"/>
                  </a:moveTo>
                  <a:lnTo>
                    <a:pt x="3694907" y="2425371"/>
                  </a:lnTo>
                </a:path>
                <a:path w="3695065" h="2541270">
                  <a:moveTo>
                    <a:pt x="0" y="1846364"/>
                  </a:moveTo>
                  <a:lnTo>
                    <a:pt x="3694907" y="1846364"/>
                  </a:lnTo>
                </a:path>
                <a:path w="3695065" h="2541270">
                  <a:moveTo>
                    <a:pt x="0" y="1267357"/>
                  </a:moveTo>
                  <a:lnTo>
                    <a:pt x="3694907" y="1267357"/>
                  </a:lnTo>
                </a:path>
                <a:path w="3695065" h="2541270">
                  <a:moveTo>
                    <a:pt x="0" y="688350"/>
                  </a:moveTo>
                  <a:lnTo>
                    <a:pt x="3694907" y="688350"/>
                  </a:lnTo>
                </a:path>
                <a:path w="3695065" h="2541270">
                  <a:moveTo>
                    <a:pt x="0" y="109343"/>
                  </a:moveTo>
                  <a:lnTo>
                    <a:pt x="3694907" y="109343"/>
                  </a:lnTo>
                </a:path>
                <a:path w="3695065" h="2541270">
                  <a:moveTo>
                    <a:pt x="167935" y="2540868"/>
                  </a:moveTo>
                  <a:lnTo>
                    <a:pt x="167935" y="0"/>
                  </a:lnTo>
                </a:path>
                <a:path w="3695065" h="2541270">
                  <a:moveTo>
                    <a:pt x="1007721" y="2540868"/>
                  </a:moveTo>
                  <a:lnTo>
                    <a:pt x="1007721" y="0"/>
                  </a:lnTo>
                </a:path>
                <a:path w="3695065" h="2541270">
                  <a:moveTo>
                    <a:pt x="1847453" y="2540868"/>
                  </a:moveTo>
                  <a:lnTo>
                    <a:pt x="1847453" y="0"/>
                  </a:lnTo>
                </a:path>
                <a:path w="3695065" h="2541270">
                  <a:moveTo>
                    <a:pt x="2687185" y="2540868"/>
                  </a:moveTo>
                  <a:lnTo>
                    <a:pt x="2687185" y="0"/>
                  </a:lnTo>
                </a:path>
                <a:path w="3695065" h="2541270">
                  <a:moveTo>
                    <a:pt x="3526972" y="2540868"/>
                  </a:moveTo>
                  <a:lnTo>
                    <a:pt x="3526972" y="0"/>
                  </a:lnTo>
                </a:path>
              </a:pathLst>
            </a:custGeom>
            <a:ln w="5826">
              <a:solidFill>
                <a:srgbClr val="EBEBEB"/>
              </a:solidFill>
            </a:ln>
          </p:spPr>
          <p:txBody>
            <a:bodyPr wrap="square" lIns="0" tIns="0" rIns="0" bIns="0" rtlCol="0"/>
            <a:lstStyle/>
            <a:p>
              <a:endParaRPr/>
            </a:p>
          </p:txBody>
        </p:sp>
        <p:sp>
          <p:nvSpPr>
            <p:cNvPr id="8" name="object 8"/>
            <p:cNvSpPr/>
            <p:nvPr/>
          </p:nvSpPr>
          <p:spPr>
            <a:xfrm>
              <a:off x="718409" y="541777"/>
              <a:ext cx="3359150" cy="2208530"/>
            </a:xfrm>
            <a:custGeom>
              <a:avLst/>
              <a:gdLst/>
              <a:ahLst/>
              <a:cxnLst/>
              <a:rect l="l" t="t" r="r" b="b"/>
              <a:pathLst>
                <a:path w="3359150" h="2208530">
                  <a:moveTo>
                    <a:pt x="0" y="2208373"/>
                  </a:moveTo>
                  <a:lnTo>
                    <a:pt x="167935" y="2126093"/>
                  </a:lnTo>
                  <a:lnTo>
                    <a:pt x="335925" y="1997256"/>
                  </a:lnTo>
                  <a:lnTo>
                    <a:pt x="503860" y="1810316"/>
                  </a:lnTo>
                  <a:lnTo>
                    <a:pt x="671796" y="1559992"/>
                  </a:lnTo>
                  <a:lnTo>
                    <a:pt x="839786" y="1252328"/>
                  </a:lnTo>
                  <a:lnTo>
                    <a:pt x="1007721" y="908888"/>
                  </a:lnTo>
                  <a:lnTo>
                    <a:pt x="1175657" y="566264"/>
                  </a:lnTo>
                  <a:lnTo>
                    <a:pt x="1343592" y="271397"/>
                  </a:lnTo>
                  <a:lnTo>
                    <a:pt x="1511582" y="71062"/>
                  </a:lnTo>
                  <a:lnTo>
                    <a:pt x="1679518" y="0"/>
                  </a:lnTo>
                  <a:lnTo>
                    <a:pt x="1847453" y="71062"/>
                  </a:lnTo>
                  <a:lnTo>
                    <a:pt x="2015443" y="271397"/>
                  </a:lnTo>
                  <a:lnTo>
                    <a:pt x="2183379" y="566264"/>
                  </a:lnTo>
                  <a:lnTo>
                    <a:pt x="2351314" y="908888"/>
                  </a:lnTo>
                  <a:lnTo>
                    <a:pt x="2519250" y="1252328"/>
                  </a:lnTo>
                  <a:lnTo>
                    <a:pt x="2687240" y="1559992"/>
                  </a:lnTo>
                  <a:lnTo>
                    <a:pt x="2855175" y="1810316"/>
                  </a:lnTo>
                  <a:lnTo>
                    <a:pt x="3023111" y="1997256"/>
                  </a:lnTo>
                  <a:lnTo>
                    <a:pt x="3191046" y="2126093"/>
                  </a:lnTo>
                  <a:lnTo>
                    <a:pt x="3359036" y="2208373"/>
                  </a:lnTo>
                </a:path>
              </a:pathLst>
            </a:custGeom>
            <a:ln w="23251">
              <a:solidFill>
                <a:srgbClr val="A020F0"/>
              </a:solidFill>
            </a:ln>
          </p:spPr>
          <p:txBody>
            <a:bodyPr wrap="square" lIns="0" tIns="0" rIns="0" bIns="0" rtlCol="0"/>
            <a:lstStyle/>
            <a:p>
              <a:endParaRPr/>
            </a:p>
          </p:txBody>
        </p:sp>
        <p:sp>
          <p:nvSpPr>
            <p:cNvPr id="9" name="object 9"/>
            <p:cNvSpPr/>
            <p:nvPr/>
          </p:nvSpPr>
          <p:spPr>
            <a:xfrm>
              <a:off x="718409" y="1693638"/>
              <a:ext cx="3359150" cy="1158240"/>
            </a:xfrm>
            <a:custGeom>
              <a:avLst/>
              <a:gdLst/>
              <a:ahLst/>
              <a:cxnLst/>
              <a:rect l="l" t="t" r="r" b="b"/>
              <a:pathLst>
                <a:path w="3359150" h="1158239">
                  <a:moveTo>
                    <a:pt x="0" y="1158014"/>
                  </a:moveTo>
                  <a:lnTo>
                    <a:pt x="167935" y="1100129"/>
                  </a:lnTo>
                  <a:lnTo>
                    <a:pt x="335925" y="1042191"/>
                  </a:lnTo>
                  <a:lnTo>
                    <a:pt x="503860" y="984306"/>
                  </a:lnTo>
                  <a:lnTo>
                    <a:pt x="671796" y="926422"/>
                  </a:lnTo>
                  <a:lnTo>
                    <a:pt x="839786" y="868537"/>
                  </a:lnTo>
                  <a:lnTo>
                    <a:pt x="1007721" y="810599"/>
                  </a:lnTo>
                  <a:lnTo>
                    <a:pt x="1175657" y="752714"/>
                  </a:lnTo>
                  <a:lnTo>
                    <a:pt x="1343592" y="694830"/>
                  </a:lnTo>
                  <a:lnTo>
                    <a:pt x="1511582" y="636891"/>
                  </a:lnTo>
                  <a:lnTo>
                    <a:pt x="1679518" y="579007"/>
                  </a:lnTo>
                  <a:lnTo>
                    <a:pt x="1847453" y="521122"/>
                  </a:lnTo>
                  <a:lnTo>
                    <a:pt x="2015443" y="463238"/>
                  </a:lnTo>
                  <a:lnTo>
                    <a:pt x="2183379" y="405299"/>
                  </a:lnTo>
                  <a:lnTo>
                    <a:pt x="2351314" y="347415"/>
                  </a:lnTo>
                  <a:lnTo>
                    <a:pt x="2519250" y="289530"/>
                  </a:lnTo>
                  <a:lnTo>
                    <a:pt x="2687240" y="231591"/>
                  </a:lnTo>
                  <a:lnTo>
                    <a:pt x="2855175" y="173707"/>
                  </a:lnTo>
                  <a:lnTo>
                    <a:pt x="3023111" y="115823"/>
                  </a:lnTo>
                  <a:lnTo>
                    <a:pt x="3191046" y="57884"/>
                  </a:lnTo>
                  <a:lnTo>
                    <a:pt x="3359036" y="0"/>
                  </a:lnTo>
                </a:path>
              </a:pathLst>
            </a:custGeom>
            <a:ln w="23251">
              <a:solidFill>
                <a:srgbClr val="FFA500"/>
              </a:solidFill>
            </a:ln>
          </p:spPr>
          <p:txBody>
            <a:bodyPr wrap="square" lIns="0" tIns="0" rIns="0" bIns="0" rtlCol="0"/>
            <a:lstStyle/>
            <a:p>
              <a:endParaRPr/>
            </a:p>
          </p:txBody>
        </p:sp>
        <p:sp>
          <p:nvSpPr>
            <p:cNvPr id="10" name="object 10"/>
            <p:cNvSpPr/>
            <p:nvPr/>
          </p:nvSpPr>
          <p:spPr>
            <a:xfrm>
              <a:off x="550473" y="426281"/>
              <a:ext cx="3695065" cy="2541270"/>
            </a:xfrm>
            <a:custGeom>
              <a:avLst/>
              <a:gdLst/>
              <a:ahLst/>
              <a:cxnLst/>
              <a:rect l="l" t="t" r="r" b="b"/>
              <a:pathLst>
                <a:path w="3695065" h="2541270">
                  <a:moveTo>
                    <a:pt x="0" y="2540868"/>
                  </a:moveTo>
                  <a:lnTo>
                    <a:pt x="3694907" y="2540868"/>
                  </a:lnTo>
                  <a:lnTo>
                    <a:pt x="3694907" y="0"/>
                  </a:lnTo>
                  <a:lnTo>
                    <a:pt x="0" y="0"/>
                  </a:lnTo>
                  <a:lnTo>
                    <a:pt x="0" y="2540868"/>
                  </a:lnTo>
                  <a:close/>
                </a:path>
              </a:pathLst>
            </a:custGeom>
            <a:ln w="5826">
              <a:solidFill>
                <a:srgbClr val="333333"/>
              </a:solidFill>
            </a:ln>
          </p:spPr>
          <p:txBody>
            <a:bodyPr wrap="square" lIns="0" tIns="0" rIns="0" bIns="0" rtlCol="0"/>
            <a:lstStyle/>
            <a:p>
              <a:endParaRPr/>
            </a:p>
          </p:txBody>
        </p:sp>
      </p:grpSp>
      <p:sp>
        <p:nvSpPr>
          <p:cNvPr id="11" name="object 11"/>
          <p:cNvSpPr txBox="1"/>
          <p:nvPr/>
        </p:nvSpPr>
        <p:spPr>
          <a:xfrm>
            <a:off x="442806" y="2807533"/>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0.0</a:t>
            </a:r>
            <a:endParaRPr sz="350">
              <a:latin typeface="Arial"/>
              <a:cs typeface="Arial"/>
            </a:endParaRPr>
          </a:p>
        </p:txBody>
      </p:sp>
      <p:sp>
        <p:nvSpPr>
          <p:cNvPr id="12" name="object 12"/>
          <p:cNvSpPr txBox="1"/>
          <p:nvPr/>
        </p:nvSpPr>
        <p:spPr>
          <a:xfrm>
            <a:off x="442806" y="2228525"/>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0.5</a:t>
            </a:r>
            <a:endParaRPr sz="350">
              <a:latin typeface="Arial"/>
              <a:cs typeface="Arial"/>
            </a:endParaRPr>
          </a:p>
        </p:txBody>
      </p:sp>
      <p:sp>
        <p:nvSpPr>
          <p:cNvPr id="13" name="object 13"/>
          <p:cNvSpPr txBox="1"/>
          <p:nvPr/>
        </p:nvSpPr>
        <p:spPr>
          <a:xfrm>
            <a:off x="442806" y="1649518"/>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1.0</a:t>
            </a:r>
            <a:endParaRPr sz="350">
              <a:latin typeface="Arial"/>
              <a:cs typeface="Arial"/>
            </a:endParaRPr>
          </a:p>
        </p:txBody>
      </p:sp>
      <p:sp>
        <p:nvSpPr>
          <p:cNvPr id="14" name="object 14"/>
          <p:cNvSpPr txBox="1"/>
          <p:nvPr/>
        </p:nvSpPr>
        <p:spPr>
          <a:xfrm>
            <a:off x="442806" y="1070511"/>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1.5</a:t>
            </a:r>
            <a:endParaRPr sz="350">
              <a:latin typeface="Arial"/>
              <a:cs typeface="Arial"/>
            </a:endParaRPr>
          </a:p>
        </p:txBody>
      </p:sp>
      <p:sp>
        <p:nvSpPr>
          <p:cNvPr id="15" name="object 15"/>
          <p:cNvSpPr txBox="1"/>
          <p:nvPr/>
        </p:nvSpPr>
        <p:spPr>
          <a:xfrm>
            <a:off x="442806" y="491558"/>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2.0</a:t>
            </a:r>
            <a:endParaRPr sz="350">
              <a:latin typeface="Arial"/>
              <a:cs typeface="Arial"/>
            </a:endParaRPr>
          </a:p>
        </p:txBody>
      </p:sp>
      <p:sp>
        <p:nvSpPr>
          <p:cNvPr id="16" name="object 16"/>
          <p:cNvSpPr/>
          <p:nvPr/>
        </p:nvSpPr>
        <p:spPr>
          <a:xfrm>
            <a:off x="535553" y="535624"/>
            <a:ext cx="3542029" cy="2446655"/>
          </a:xfrm>
          <a:custGeom>
            <a:avLst/>
            <a:gdLst/>
            <a:ahLst/>
            <a:cxnLst/>
            <a:rect l="l" t="t" r="r" b="b"/>
            <a:pathLst>
              <a:path w="3542029" h="2446655">
                <a:moveTo>
                  <a:pt x="0" y="2316028"/>
                </a:moveTo>
                <a:lnTo>
                  <a:pt x="14920" y="2316028"/>
                </a:lnTo>
              </a:path>
              <a:path w="3542029" h="2446655">
                <a:moveTo>
                  <a:pt x="0" y="1737021"/>
                </a:moveTo>
                <a:lnTo>
                  <a:pt x="14920" y="1737021"/>
                </a:lnTo>
              </a:path>
              <a:path w="3542029" h="2446655">
                <a:moveTo>
                  <a:pt x="0" y="1158014"/>
                </a:moveTo>
                <a:lnTo>
                  <a:pt x="14920" y="1158014"/>
                </a:lnTo>
              </a:path>
              <a:path w="3542029" h="2446655">
                <a:moveTo>
                  <a:pt x="0" y="579007"/>
                </a:moveTo>
                <a:lnTo>
                  <a:pt x="14920" y="579007"/>
                </a:lnTo>
              </a:path>
              <a:path w="3542029" h="2446655">
                <a:moveTo>
                  <a:pt x="0" y="0"/>
                </a:moveTo>
                <a:lnTo>
                  <a:pt x="14920" y="0"/>
                </a:lnTo>
              </a:path>
              <a:path w="3542029" h="2446655">
                <a:moveTo>
                  <a:pt x="182855" y="2446445"/>
                </a:moveTo>
                <a:lnTo>
                  <a:pt x="182855" y="2431525"/>
                </a:lnTo>
              </a:path>
              <a:path w="3542029" h="2446655">
                <a:moveTo>
                  <a:pt x="1022642" y="2446445"/>
                </a:moveTo>
                <a:lnTo>
                  <a:pt x="1022642" y="2431525"/>
                </a:lnTo>
              </a:path>
              <a:path w="3542029" h="2446655">
                <a:moveTo>
                  <a:pt x="1862374" y="2446445"/>
                </a:moveTo>
                <a:lnTo>
                  <a:pt x="1862374" y="2431525"/>
                </a:lnTo>
              </a:path>
              <a:path w="3542029" h="2446655">
                <a:moveTo>
                  <a:pt x="2702106" y="2446445"/>
                </a:moveTo>
                <a:lnTo>
                  <a:pt x="2702106" y="2431525"/>
                </a:lnTo>
              </a:path>
              <a:path w="3542029" h="2446655">
                <a:moveTo>
                  <a:pt x="3541892" y="2446445"/>
                </a:moveTo>
                <a:lnTo>
                  <a:pt x="3541892" y="2431525"/>
                </a:lnTo>
              </a:path>
            </a:pathLst>
          </a:custGeom>
          <a:ln w="5826">
            <a:solidFill>
              <a:srgbClr val="333333"/>
            </a:solidFill>
          </a:ln>
        </p:spPr>
        <p:txBody>
          <a:bodyPr wrap="square" lIns="0" tIns="0" rIns="0" bIns="0" rtlCol="0"/>
          <a:lstStyle/>
          <a:p>
            <a:endParaRPr/>
          </a:p>
        </p:txBody>
      </p:sp>
      <p:sp>
        <p:nvSpPr>
          <p:cNvPr id="17" name="object 17"/>
          <p:cNvSpPr txBox="1"/>
          <p:nvPr/>
        </p:nvSpPr>
        <p:spPr>
          <a:xfrm>
            <a:off x="658007"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0.00</a:t>
            </a:r>
            <a:endParaRPr sz="350">
              <a:latin typeface="Arial"/>
              <a:cs typeface="Arial"/>
            </a:endParaRPr>
          </a:p>
        </p:txBody>
      </p:sp>
      <p:sp>
        <p:nvSpPr>
          <p:cNvPr id="23" name="object 23"/>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48</a:t>
            </a:r>
          </a:p>
        </p:txBody>
      </p:sp>
      <p:sp>
        <p:nvSpPr>
          <p:cNvPr id="18" name="object 18"/>
          <p:cNvSpPr txBox="1"/>
          <p:nvPr/>
        </p:nvSpPr>
        <p:spPr>
          <a:xfrm>
            <a:off x="1497793"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0.25</a:t>
            </a:r>
            <a:endParaRPr sz="350">
              <a:latin typeface="Arial"/>
              <a:cs typeface="Arial"/>
            </a:endParaRPr>
          </a:p>
        </p:txBody>
      </p:sp>
      <p:sp>
        <p:nvSpPr>
          <p:cNvPr id="19" name="object 19"/>
          <p:cNvSpPr txBox="1"/>
          <p:nvPr/>
        </p:nvSpPr>
        <p:spPr>
          <a:xfrm>
            <a:off x="3177312"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0.75</a:t>
            </a:r>
            <a:endParaRPr sz="350">
              <a:latin typeface="Arial"/>
              <a:cs typeface="Arial"/>
            </a:endParaRPr>
          </a:p>
        </p:txBody>
      </p:sp>
      <p:sp>
        <p:nvSpPr>
          <p:cNvPr id="20" name="object 20"/>
          <p:cNvSpPr txBox="1"/>
          <p:nvPr/>
        </p:nvSpPr>
        <p:spPr>
          <a:xfrm>
            <a:off x="4017043"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1.00</a:t>
            </a:r>
            <a:endParaRPr sz="350">
              <a:latin typeface="Arial"/>
              <a:cs typeface="Arial"/>
            </a:endParaRPr>
          </a:p>
        </p:txBody>
      </p:sp>
      <p:sp>
        <p:nvSpPr>
          <p:cNvPr id="21" name="object 21"/>
          <p:cNvSpPr txBox="1"/>
          <p:nvPr/>
        </p:nvSpPr>
        <p:spPr>
          <a:xfrm>
            <a:off x="2337525" y="2967463"/>
            <a:ext cx="121285" cy="155575"/>
          </a:xfrm>
          <a:prstGeom prst="rect">
            <a:avLst/>
          </a:prstGeom>
        </p:spPr>
        <p:txBody>
          <a:bodyPr vert="horz" wrap="square" lIns="0" tIns="17145" rIns="0" bIns="0" rtlCol="0">
            <a:spAutoFit/>
          </a:bodyPr>
          <a:lstStyle/>
          <a:p>
            <a:pPr algn="ctr">
              <a:lnSpc>
                <a:spcPct val="100000"/>
              </a:lnSpc>
              <a:spcBef>
                <a:spcPts val="135"/>
              </a:spcBef>
            </a:pPr>
            <a:r>
              <a:rPr sz="350" spc="-20" dirty="0">
                <a:solidFill>
                  <a:srgbClr val="4D4D4D"/>
                </a:solidFill>
                <a:latin typeface="Arial"/>
                <a:cs typeface="Arial"/>
              </a:rPr>
              <a:t>0.50</a:t>
            </a:r>
            <a:endParaRPr sz="350">
              <a:latin typeface="Arial"/>
              <a:cs typeface="Arial"/>
            </a:endParaRPr>
          </a:p>
          <a:p>
            <a:pPr algn="ctr">
              <a:lnSpc>
                <a:spcPct val="100000"/>
              </a:lnSpc>
              <a:spcBef>
                <a:spcPts val="20"/>
              </a:spcBef>
            </a:pPr>
            <a:r>
              <a:rPr sz="450" spc="10" dirty="0">
                <a:latin typeface="Arial"/>
                <a:cs typeface="Arial"/>
              </a:rPr>
              <a:t>p</a:t>
            </a:r>
            <a:endParaRPr sz="450">
              <a:latin typeface="Arial"/>
              <a:cs typeface="Arial"/>
            </a:endParaRPr>
          </a:p>
        </p:txBody>
      </p:sp>
      <p:sp>
        <p:nvSpPr>
          <p:cNvPr id="22" name="object 22"/>
          <p:cNvSpPr txBox="1"/>
          <p:nvPr/>
        </p:nvSpPr>
        <p:spPr>
          <a:xfrm>
            <a:off x="360482" y="1444236"/>
            <a:ext cx="92710" cy="505459"/>
          </a:xfrm>
          <a:prstGeom prst="rect">
            <a:avLst/>
          </a:prstGeom>
        </p:spPr>
        <p:txBody>
          <a:bodyPr vert="vert270" wrap="square" lIns="0" tIns="9525" rIns="0" bIns="0" rtlCol="0">
            <a:spAutoFit/>
          </a:bodyPr>
          <a:lstStyle/>
          <a:p>
            <a:pPr marL="12700">
              <a:lnSpc>
                <a:spcPct val="100000"/>
              </a:lnSpc>
              <a:spcBef>
                <a:spcPts val="75"/>
              </a:spcBef>
            </a:pPr>
            <a:r>
              <a:rPr sz="450" dirty="0">
                <a:latin typeface="Arial"/>
                <a:cs typeface="Arial"/>
              </a:rPr>
              <a:t>probability</a:t>
            </a:r>
            <a:r>
              <a:rPr sz="450" spc="85" dirty="0">
                <a:latin typeface="Arial"/>
                <a:cs typeface="Arial"/>
              </a:rPr>
              <a:t> </a:t>
            </a:r>
            <a:r>
              <a:rPr sz="450" spc="-10" dirty="0">
                <a:latin typeface="Arial"/>
                <a:cs typeface="Arial"/>
              </a:rPr>
              <a:t>density</a:t>
            </a:r>
            <a:endParaRPr sz="450">
              <a:latin typeface="Arial"/>
              <a:cs typeface="Arial"/>
            </a:endParaRPr>
          </a:p>
        </p:txBody>
      </p:sp>
      <p:sp>
        <p:nvSpPr>
          <p:cNvPr id="24" name="TextBox 23">
            <a:extLst>
              <a:ext uri="{FF2B5EF4-FFF2-40B4-BE49-F238E27FC236}">
                <a16:creationId xmlns:a16="http://schemas.microsoft.com/office/drawing/2014/main" id="{DDD5B596-8093-414D-9472-0C3942BB953E}"/>
              </a:ext>
            </a:extLst>
          </p:cNvPr>
          <p:cNvSpPr txBox="1"/>
          <p:nvPr/>
        </p:nvSpPr>
        <p:spPr>
          <a:xfrm>
            <a:off x="155996" y="3199435"/>
            <a:ext cx="3982332" cy="215444"/>
          </a:xfrm>
          <a:prstGeom prst="rect">
            <a:avLst/>
          </a:prstGeom>
          <a:noFill/>
        </p:spPr>
        <p:txBody>
          <a:bodyPr wrap="square" rtlCol="0">
            <a:spAutoFit/>
          </a:bodyPr>
          <a:lstStyle/>
          <a:p>
            <a:r>
              <a:rPr lang="en-GB" sz="800" dirty="0"/>
              <a:t>Orange = likelihood calculated from an event 1 happening </a:t>
            </a:r>
            <a:r>
              <a:rPr lang="en-GB" sz="800"/>
              <a:t>at value p</a:t>
            </a:r>
            <a:endParaRPr lang="en-GB" sz="800" dirty="0"/>
          </a:p>
        </p:txBody>
      </p:sp>
    </p:spTree>
  </p:cSld>
  <p:clrMapOvr>
    <a:masterClrMapping/>
  </p:clrMapOvr>
  <p:transition>
    <p:cut/>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35" dirty="0"/>
              <a:t>Computing</a:t>
            </a:r>
            <a:r>
              <a:rPr spc="30" dirty="0"/>
              <a:t> </a:t>
            </a:r>
            <a:r>
              <a:rPr dirty="0"/>
              <a:t>the</a:t>
            </a:r>
            <a:r>
              <a:rPr spc="30" dirty="0"/>
              <a:t> </a:t>
            </a:r>
            <a:r>
              <a:rPr spc="-40" dirty="0"/>
              <a:t>posterior</a:t>
            </a:r>
          </a:p>
        </p:txBody>
      </p:sp>
      <p:sp>
        <p:nvSpPr>
          <p:cNvPr id="3" name="object 3"/>
          <p:cNvSpPr/>
          <p:nvPr/>
        </p:nvSpPr>
        <p:spPr>
          <a:xfrm>
            <a:off x="322046" y="1858378"/>
            <a:ext cx="3964304" cy="598805"/>
          </a:xfrm>
          <a:custGeom>
            <a:avLst/>
            <a:gdLst/>
            <a:ahLst/>
            <a:cxnLst/>
            <a:rect l="l" t="t" r="r" b="b"/>
            <a:pathLst>
              <a:path w="3964304" h="598805">
                <a:moveTo>
                  <a:pt x="3963911" y="0"/>
                </a:moveTo>
                <a:lnTo>
                  <a:pt x="0" y="0"/>
                </a:lnTo>
                <a:lnTo>
                  <a:pt x="0" y="598690"/>
                </a:lnTo>
                <a:lnTo>
                  <a:pt x="3963911" y="598690"/>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0791" y="1071725"/>
            <a:ext cx="3940175" cy="1357630"/>
          </a:xfrm>
          <a:prstGeom prst="rect">
            <a:avLst/>
          </a:prstGeom>
        </p:spPr>
        <p:txBody>
          <a:bodyPr vert="horz" wrap="square" lIns="0" tIns="12700" rIns="0" bIns="0" rtlCol="0">
            <a:spAutoFit/>
          </a:bodyPr>
          <a:lstStyle/>
          <a:p>
            <a:pPr marL="19050" marR="66675" indent="-6985">
              <a:lnSpc>
                <a:spcPct val="118000"/>
              </a:lnSpc>
              <a:spcBef>
                <a:spcPts val="100"/>
              </a:spcBef>
            </a:pPr>
            <a:r>
              <a:rPr sz="1100" dirty="0">
                <a:solidFill>
                  <a:srgbClr val="22373A"/>
                </a:solidFill>
                <a:latin typeface="Tahoma"/>
                <a:cs typeface="Tahoma"/>
              </a:rPr>
              <a:t>We</a:t>
            </a:r>
            <a:r>
              <a:rPr sz="1100" spc="-80" dirty="0">
                <a:solidFill>
                  <a:srgbClr val="22373A"/>
                </a:solidFill>
                <a:latin typeface="Tahoma"/>
                <a:cs typeface="Tahoma"/>
              </a:rPr>
              <a:t> </a:t>
            </a:r>
            <a:r>
              <a:rPr sz="1100" dirty="0">
                <a:solidFill>
                  <a:srgbClr val="22373A"/>
                </a:solidFill>
                <a:latin typeface="Tahoma"/>
                <a:cs typeface="Tahoma"/>
              </a:rPr>
              <a:t>can’t</a:t>
            </a:r>
            <a:r>
              <a:rPr sz="1100" spc="-30" dirty="0">
                <a:solidFill>
                  <a:srgbClr val="22373A"/>
                </a:solidFill>
                <a:latin typeface="Tahoma"/>
                <a:cs typeface="Tahoma"/>
              </a:rPr>
              <a:t> </a:t>
            </a:r>
            <a:r>
              <a:rPr sz="1100" spc="-20" dirty="0">
                <a:solidFill>
                  <a:srgbClr val="22373A"/>
                </a:solidFill>
                <a:latin typeface="Tahoma"/>
                <a:cs typeface="Tahoma"/>
              </a:rPr>
              <a:t>just</a:t>
            </a:r>
            <a:r>
              <a:rPr sz="1100" spc="-35" dirty="0">
                <a:solidFill>
                  <a:srgbClr val="22373A"/>
                </a:solidFill>
                <a:latin typeface="Tahoma"/>
                <a:cs typeface="Tahoma"/>
              </a:rPr>
              <a:t> </a:t>
            </a:r>
            <a:r>
              <a:rPr sz="1100" spc="-65" dirty="0">
                <a:solidFill>
                  <a:srgbClr val="22373A"/>
                </a:solidFill>
                <a:latin typeface="Tahoma"/>
                <a:cs typeface="Tahoma"/>
              </a:rPr>
              <a:t>use</a:t>
            </a:r>
            <a:r>
              <a:rPr sz="1100" spc="-20" dirty="0">
                <a:solidFill>
                  <a:srgbClr val="22373A"/>
                </a:solidFill>
                <a:latin typeface="Tahoma"/>
                <a:cs typeface="Tahoma"/>
              </a:rPr>
              <a:t> </a:t>
            </a:r>
            <a:r>
              <a:rPr sz="1100" spc="-10" dirty="0">
                <a:solidFill>
                  <a:srgbClr val="22373A"/>
                </a:solidFill>
                <a:latin typeface="Tahoma"/>
                <a:cs typeface="Tahoma"/>
              </a:rPr>
              <a:t>the</a:t>
            </a:r>
            <a:r>
              <a:rPr sz="1100" spc="-30" dirty="0">
                <a:solidFill>
                  <a:srgbClr val="22373A"/>
                </a:solidFill>
                <a:latin typeface="Tahoma"/>
                <a:cs typeface="Tahoma"/>
              </a:rPr>
              <a:t> </a:t>
            </a:r>
            <a:r>
              <a:rPr sz="1100" spc="-25" dirty="0">
                <a:solidFill>
                  <a:srgbClr val="22373A"/>
                </a:solidFill>
                <a:latin typeface="Tahoma"/>
                <a:cs typeface="Tahoma"/>
              </a:rPr>
              <a:t>likelihood,</a:t>
            </a:r>
            <a:r>
              <a:rPr sz="1100" spc="-35" dirty="0">
                <a:solidFill>
                  <a:srgbClr val="22373A"/>
                </a:solidFill>
                <a:latin typeface="Tahoma"/>
                <a:cs typeface="Tahoma"/>
              </a:rPr>
              <a:t> </a:t>
            </a:r>
            <a:r>
              <a:rPr sz="1100" i="1" spc="-25" dirty="0">
                <a:solidFill>
                  <a:srgbClr val="22373A"/>
                </a:solidFill>
                <a:latin typeface="Arial"/>
                <a:cs typeface="Arial"/>
              </a:rPr>
              <a:t>Pr</a:t>
            </a:r>
            <a:r>
              <a:rPr sz="1100" i="1" spc="-190" dirty="0">
                <a:solidFill>
                  <a:srgbClr val="22373A"/>
                </a:solidFill>
                <a:latin typeface="Arial"/>
                <a:cs typeface="Arial"/>
              </a:rPr>
              <a:t> </a:t>
            </a:r>
            <a:r>
              <a:rPr sz="1100" spc="-25" dirty="0">
                <a:solidFill>
                  <a:srgbClr val="22373A"/>
                </a:solidFill>
                <a:latin typeface="Tahoma"/>
                <a:cs typeface="Tahoma"/>
              </a:rPr>
              <a:t>(</a:t>
            </a:r>
            <a:r>
              <a:rPr sz="1100" i="1" spc="-25" dirty="0">
                <a:solidFill>
                  <a:srgbClr val="22373A"/>
                </a:solidFill>
                <a:latin typeface="Arial"/>
                <a:cs typeface="Arial"/>
              </a:rPr>
              <a:t>w</a:t>
            </a:r>
            <a:r>
              <a:rPr sz="1100" i="1" spc="-25" dirty="0">
                <a:solidFill>
                  <a:srgbClr val="22373A"/>
                </a:solidFill>
                <a:latin typeface="Meiryo"/>
                <a:cs typeface="Meiryo"/>
              </a:rPr>
              <a:t>|</a:t>
            </a:r>
            <a:r>
              <a:rPr sz="1100" i="1" spc="-25" dirty="0">
                <a:solidFill>
                  <a:srgbClr val="22373A"/>
                </a:solidFill>
                <a:latin typeface="Arial"/>
                <a:cs typeface="Arial"/>
              </a:rPr>
              <a:t>p</a:t>
            </a:r>
            <a:r>
              <a:rPr sz="1100" i="1" spc="-5" dirty="0">
                <a:solidFill>
                  <a:srgbClr val="22373A"/>
                </a:solidFill>
                <a:latin typeface="Arial"/>
                <a:cs typeface="Arial"/>
              </a:rPr>
              <a:t> </a:t>
            </a:r>
            <a:r>
              <a:rPr sz="1100" dirty="0">
                <a:solidFill>
                  <a:srgbClr val="22373A"/>
                </a:solidFill>
                <a:latin typeface="Tahoma"/>
                <a:cs typeface="Tahoma"/>
              </a:rPr>
              <a:t>=</a:t>
            </a:r>
            <a:r>
              <a:rPr sz="1100" spc="-85" dirty="0">
                <a:solidFill>
                  <a:srgbClr val="22373A"/>
                </a:solidFill>
                <a:latin typeface="Tahoma"/>
                <a:cs typeface="Tahoma"/>
              </a:rPr>
              <a:t> </a:t>
            </a:r>
            <a:r>
              <a:rPr sz="1100" i="1" spc="-55" dirty="0">
                <a:solidFill>
                  <a:srgbClr val="22373A"/>
                </a:solidFill>
                <a:latin typeface="Arial"/>
                <a:cs typeface="Arial"/>
              </a:rPr>
              <a:t>x</a:t>
            </a:r>
            <a:r>
              <a:rPr sz="1100" i="1" spc="-195" dirty="0">
                <a:solidFill>
                  <a:srgbClr val="22373A"/>
                </a:solidFill>
                <a:latin typeface="Arial"/>
                <a:cs typeface="Arial"/>
              </a:rPr>
              <a:t> </a:t>
            </a:r>
            <a:r>
              <a:rPr sz="1100" dirty="0">
                <a:solidFill>
                  <a:srgbClr val="22373A"/>
                </a:solidFill>
                <a:latin typeface="Tahoma"/>
                <a:cs typeface="Tahoma"/>
              </a:rPr>
              <a:t>),</a:t>
            </a:r>
            <a:r>
              <a:rPr sz="1100" spc="-35" dirty="0">
                <a:solidFill>
                  <a:srgbClr val="22373A"/>
                </a:solidFill>
                <a:latin typeface="Tahoma"/>
                <a:cs typeface="Tahoma"/>
              </a:rPr>
              <a:t> </a:t>
            </a:r>
            <a:r>
              <a:rPr sz="1100" dirty="0">
                <a:solidFill>
                  <a:srgbClr val="22373A"/>
                </a:solidFill>
                <a:latin typeface="Tahoma"/>
                <a:cs typeface="Tahoma"/>
              </a:rPr>
              <a:t>this</a:t>
            </a:r>
            <a:r>
              <a:rPr sz="1100" spc="-30" dirty="0">
                <a:solidFill>
                  <a:srgbClr val="22373A"/>
                </a:solidFill>
                <a:latin typeface="Tahoma"/>
                <a:cs typeface="Tahoma"/>
              </a:rPr>
              <a:t> </a:t>
            </a:r>
            <a:r>
              <a:rPr sz="1100" spc="-20" dirty="0">
                <a:solidFill>
                  <a:srgbClr val="22373A"/>
                </a:solidFill>
                <a:latin typeface="Tahoma"/>
                <a:cs typeface="Tahoma"/>
              </a:rPr>
              <a:t>wouldn’t</a:t>
            </a:r>
            <a:r>
              <a:rPr sz="1100" spc="-35" dirty="0">
                <a:solidFill>
                  <a:srgbClr val="22373A"/>
                </a:solidFill>
                <a:latin typeface="Tahoma"/>
                <a:cs typeface="Tahoma"/>
              </a:rPr>
              <a:t> </a:t>
            </a:r>
            <a:r>
              <a:rPr sz="1100" spc="-20" dirty="0">
                <a:solidFill>
                  <a:srgbClr val="22373A"/>
                </a:solidFill>
                <a:latin typeface="Tahoma"/>
                <a:cs typeface="Tahoma"/>
              </a:rPr>
              <a:t>make </a:t>
            </a:r>
            <a:r>
              <a:rPr sz="1100" spc="-30" dirty="0">
                <a:solidFill>
                  <a:srgbClr val="22373A"/>
                </a:solidFill>
                <a:latin typeface="Tahoma"/>
                <a:cs typeface="Tahoma"/>
              </a:rPr>
              <a:t>much</a:t>
            </a:r>
            <a:r>
              <a:rPr sz="1100" spc="-60" dirty="0">
                <a:solidFill>
                  <a:srgbClr val="22373A"/>
                </a:solidFill>
                <a:latin typeface="Tahoma"/>
                <a:cs typeface="Tahoma"/>
              </a:rPr>
              <a:t> </a:t>
            </a:r>
            <a:r>
              <a:rPr sz="1100" spc="-50" dirty="0">
                <a:solidFill>
                  <a:srgbClr val="22373A"/>
                </a:solidFill>
                <a:latin typeface="Tahoma"/>
                <a:cs typeface="Tahoma"/>
              </a:rPr>
              <a:t>sense.</a:t>
            </a:r>
            <a:r>
              <a:rPr sz="1100" spc="25" dirty="0">
                <a:solidFill>
                  <a:srgbClr val="22373A"/>
                </a:solidFill>
                <a:latin typeface="Tahoma"/>
                <a:cs typeface="Tahoma"/>
              </a:rPr>
              <a:t> </a:t>
            </a:r>
            <a:r>
              <a:rPr sz="1100" dirty="0">
                <a:solidFill>
                  <a:srgbClr val="22373A"/>
                </a:solidFill>
                <a:latin typeface="Tahoma"/>
                <a:cs typeface="Tahoma"/>
              </a:rPr>
              <a:t>-</a:t>
            </a:r>
            <a:r>
              <a:rPr sz="1100" spc="-60" dirty="0">
                <a:solidFill>
                  <a:srgbClr val="22373A"/>
                </a:solidFill>
                <a:latin typeface="Tahoma"/>
                <a:cs typeface="Tahoma"/>
              </a:rPr>
              <a:t> </a:t>
            </a:r>
            <a:r>
              <a:rPr sz="1100" dirty="0">
                <a:solidFill>
                  <a:srgbClr val="22373A"/>
                </a:solidFill>
                <a:latin typeface="Tahoma"/>
                <a:cs typeface="Tahoma"/>
              </a:rPr>
              <a:t>Can</a:t>
            </a:r>
            <a:r>
              <a:rPr sz="1100" spc="-60" dirty="0">
                <a:solidFill>
                  <a:srgbClr val="22373A"/>
                </a:solidFill>
                <a:latin typeface="Tahoma"/>
                <a:cs typeface="Tahoma"/>
              </a:rPr>
              <a:t> </a:t>
            </a:r>
            <a:r>
              <a:rPr sz="1100" spc="-45" dirty="0">
                <a:solidFill>
                  <a:srgbClr val="22373A"/>
                </a:solidFill>
                <a:latin typeface="Tahoma"/>
                <a:cs typeface="Tahoma"/>
              </a:rPr>
              <a:t>you</a:t>
            </a:r>
            <a:r>
              <a:rPr sz="1100" spc="-40" dirty="0">
                <a:solidFill>
                  <a:srgbClr val="22373A"/>
                </a:solidFill>
                <a:latin typeface="Tahoma"/>
                <a:cs typeface="Tahoma"/>
              </a:rPr>
              <a:t> </a:t>
            </a:r>
            <a:r>
              <a:rPr sz="1100" dirty="0">
                <a:solidFill>
                  <a:srgbClr val="22373A"/>
                </a:solidFill>
                <a:latin typeface="Tahoma"/>
                <a:cs typeface="Tahoma"/>
              </a:rPr>
              <a:t>think</a:t>
            </a:r>
            <a:r>
              <a:rPr sz="1100" spc="-60" dirty="0">
                <a:solidFill>
                  <a:srgbClr val="22373A"/>
                </a:solidFill>
                <a:latin typeface="Tahoma"/>
                <a:cs typeface="Tahoma"/>
              </a:rPr>
              <a:t> </a:t>
            </a:r>
            <a:r>
              <a:rPr sz="1100" spc="-20" dirty="0">
                <a:solidFill>
                  <a:srgbClr val="22373A"/>
                </a:solidFill>
                <a:latin typeface="Tahoma"/>
                <a:cs typeface="Tahoma"/>
              </a:rPr>
              <a:t>why?</a:t>
            </a:r>
            <a:endParaRPr sz="1100" dirty="0">
              <a:latin typeface="Tahoma"/>
              <a:cs typeface="Tahoma"/>
            </a:endParaRPr>
          </a:p>
          <a:p>
            <a:pPr marL="12700">
              <a:lnSpc>
                <a:spcPct val="100000"/>
              </a:lnSpc>
              <a:spcBef>
                <a:spcPts val="915"/>
              </a:spcBef>
            </a:pPr>
            <a:r>
              <a:rPr sz="1100" spc="-30" dirty="0">
                <a:solidFill>
                  <a:srgbClr val="22373A"/>
                </a:solidFill>
                <a:latin typeface="Tahoma"/>
                <a:cs typeface="Tahoma"/>
              </a:rPr>
              <a:t>We </a:t>
            </a:r>
            <a:r>
              <a:rPr sz="1100" spc="-40" dirty="0">
                <a:solidFill>
                  <a:srgbClr val="22373A"/>
                </a:solidFill>
                <a:latin typeface="Tahoma"/>
                <a:cs typeface="Tahoma"/>
              </a:rPr>
              <a:t>can</a:t>
            </a:r>
            <a:r>
              <a:rPr sz="1100" spc="-15" dirty="0">
                <a:solidFill>
                  <a:srgbClr val="22373A"/>
                </a:solidFill>
                <a:latin typeface="Tahoma"/>
                <a:cs typeface="Tahoma"/>
              </a:rPr>
              <a:t> </a:t>
            </a:r>
            <a:r>
              <a:rPr sz="1100" spc="-90" dirty="0">
                <a:solidFill>
                  <a:srgbClr val="FF0000"/>
                </a:solidFill>
                <a:latin typeface="Tahoma"/>
                <a:cs typeface="Tahoma"/>
              </a:rPr>
              <a:t>use</a:t>
            </a:r>
            <a:r>
              <a:rPr sz="1100" spc="5" dirty="0">
                <a:solidFill>
                  <a:srgbClr val="FF0000"/>
                </a:solidFill>
                <a:latin typeface="Tahoma"/>
                <a:cs typeface="Tahoma"/>
              </a:rPr>
              <a:t> </a:t>
            </a:r>
            <a:r>
              <a:rPr sz="1100" spc="-65" dirty="0">
                <a:solidFill>
                  <a:srgbClr val="FF0000"/>
                </a:solidFill>
                <a:latin typeface="Tahoma"/>
                <a:cs typeface="Tahoma"/>
              </a:rPr>
              <a:t>Bayes</a:t>
            </a:r>
            <a:r>
              <a:rPr sz="1100" spc="-15" dirty="0">
                <a:solidFill>
                  <a:srgbClr val="FF0000"/>
                </a:solidFill>
                <a:latin typeface="Tahoma"/>
                <a:cs typeface="Tahoma"/>
              </a:rPr>
              <a:t> </a:t>
            </a:r>
            <a:r>
              <a:rPr sz="1100" spc="-65" dirty="0">
                <a:solidFill>
                  <a:srgbClr val="FF0000"/>
                </a:solidFill>
                <a:latin typeface="Tahoma"/>
                <a:cs typeface="Tahoma"/>
              </a:rPr>
              <a:t>Theorem</a:t>
            </a:r>
            <a:r>
              <a:rPr sz="1100" spc="-10" dirty="0">
                <a:solidFill>
                  <a:srgbClr val="FF0000"/>
                </a:solidFill>
                <a:latin typeface="Tahoma"/>
                <a:cs typeface="Tahoma"/>
              </a:rPr>
              <a:t> </a:t>
            </a:r>
            <a:r>
              <a:rPr sz="1100" dirty="0">
                <a:solidFill>
                  <a:srgbClr val="FF0000"/>
                </a:solidFill>
                <a:latin typeface="Tahoma"/>
                <a:cs typeface="Tahoma"/>
              </a:rPr>
              <a:t>to</a:t>
            </a:r>
            <a:r>
              <a:rPr sz="1100" spc="-15" dirty="0">
                <a:solidFill>
                  <a:srgbClr val="FF0000"/>
                </a:solidFill>
                <a:latin typeface="Tahoma"/>
                <a:cs typeface="Tahoma"/>
              </a:rPr>
              <a:t> </a:t>
            </a:r>
            <a:r>
              <a:rPr sz="1100" spc="-60" dirty="0">
                <a:solidFill>
                  <a:srgbClr val="FF0000"/>
                </a:solidFill>
                <a:latin typeface="Tahoma"/>
                <a:cs typeface="Tahoma"/>
              </a:rPr>
              <a:t>combine</a:t>
            </a:r>
            <a:r>
              <a:rPr sz="1100" spc="-15" dirty="0">
                <a:solidFill>
                  <a:srgbClr val="FF0000"/>
                </a:solidFill>
                <a:latin typeface="Tahoma"/>
                <a:cs typeface="Tahoma"/>
              </a:rPr>
              <a:t> </a:t>
            </a:r>
            <a:r>
              <a:rPr sz="1100" spc="-35" dirty="0">
                <a:solidFill>
                  <a:srgbClr val="FF0000"/>
                </a:solidFill>
                <a:latin typeface="Tahoma"/>
                <a:cs typeface="Tahoma"/>
              </a:rPr>
              <a:t>the</a:t>
            </a:r>
            <a:r>
              <a:rPr sz="1100" spc="-10" dirty="0">
                <a:solidFill>
                  <a:srgbClr val="FF0000"/>
                </a:solidFill>
                <a:latin typeface="Tahoma"/>
                <a:cs typeface="Tahoma"/>
              </a:rPr>
              <a:t> </a:t>
            </a:r>
            <a:r>
              <a:rPr sz="1100" spc="-35" dirty="0">
                <a:solidFill>
                  <a:srgbClr val="FF0000"/>
                </a:solidFill>
                <a:latin typeface="Tahoma"/>
                <a:cs typeface="Tahoma"/>
              </a:rPr>
              <a:t>likelihood</a:t>
            </a:r>
            <a:r>
              <a:rPr sz="1100" spc="-15" dirty="0">
                <a:solidFill>
                  <a:srgbClr val="FF0000"/>
                </a:solidFill>
                <a:latin typeface="Tahoma"/>
                <a:cs typeface="Tahoma"/>
              </a:rPr>
              <a:t> </a:t>
            </a:r>
            <a:r>
              <a:rPr sz="1100" spc="-20" dirty="0">
                <a:solidFill>
                  <a:srgbClr val="FF0000"/>
                </a:solidFill>
                <a:latin typeface="Tahoma"/>
                <a:cs typeface="Tahoma"/>
              </a:rPr>
              <a:t>with</a:t>
            </a:r>
            <a:r>
              <a:rPr sz="1100" spc="-10" dirty="0">
                <a:solidFill>
                  <a:srgbClr val="FF0000"/>
                </a:solidFill>
                <a:latin typeface="Tahoma"/>
                <a:cs typeface="Tahoma"/>
              </a:rPr>
              <a:t> </a:t>
            </a:r>
            <a:r>
              <a:rPr sz="1100" spc="-35" dirty="0">
                <a:solidFill>
                  <a:srgbClr val="FF0000"/>
                </a:solidFill>
                <a:latin typeface="Tahoma"/>
                <a:cs typeface="Tahoma"/>
              </a:rPr>
              <a:t>our</a:t>
            </a:r>
            <a:r>
              <a:rPr sz="1100" spc="-15" dirty="0">
                <a:solidFill>
                  <a:srgbClr val="FF0000"/>
                </a:solidFill>
                <a:latin typeface="Tahoma"/>
                <a:cs typeface="Tahoma"/>
              </a:rPr>
              <a:t> </a:t>
            </a:r>
            <a:r>
              <a:rPr sz="1100" spc="-10" dirty="0">
                <a:solidFill>
                  <a:srgbClr val="FF0000"/>
                </a:solidFill>
                <a:latin typeface="Tahoma"/>
                <a:cs typeface="Tahoma"/>
              </a:rPr>
              <a:t>prior</a:t>
            </a:r>
            <a:r>
              <a:rPr sz="1100" spc="-10" dirty="0">
                <a:solidFill>
                  <a:srgbClr val="22373A"/>
                </a:solidFill>
                <a:latin typeface="Tahoma"/>
                <a:cs typeface="Tahoma"/>
              </a:rPr>
              <a:t>:</a:t>
            </a:r>
            <a:endParaRPr sz="1100" dirty="0">
              <a:latin typeface="Tahoma"/>
              <a:cs typeface="Tahoma"/>
            </a:endParaRPr>
          </a:p>
          <a:p>
            <a:pPr marL="19050">
              <a:lnSpc>
                <a:spcPct val="100000"/>
              </a:lnSpc>
              <a:spcBef>
                <a:spcPts val="700"/>
              </a:spcBef>
            </a:pPr>
            <a:r>
              <a:rPr sz="1100" dirty="0">
                <a:solidFill>
                  <a:srgbClr val="22373A"/>
                </a:solidFill>
                <a:latin typeface="Palatino Linotype"/>
                <a:cs typeface="Palatino Linotype"/>
              </a:rPr>
              <a:t>d</a:t>
            </a:r>
            <a:r>
              <a:rPr sz="1100" spc="155" dirty="0">
                <a:solidFill>
                  <a:srgbClr val="22373A"/>
                </a:solidFill>
                <a:latin typeface="Palatino Linotype"/>
                <a:cs typeface="Palatino Linotype"/>
              </a:rPr>
              <a:t> </a:t>
            </a:r>
            <a:r>
              <a:rPr sz="1100" spc="-175" dirty="0">
                <a:latin typeface="Palatino Linotype"/>
                <a:cs typeface="Palatino Linotype"/>
              </a:rPr>
              <a:t>%&gt;%</a:t>
            </a:r>
            <a:r>
              <a:rPr sz="1100" spc="160" dirty="0">
                <a:latin typeface="Palatino Linotype"/>
                <a:cs typeface="Palatino Linotype"/>
              </a:rPr>
              <a:t> </a:t>
            </a:r>
            <a:r>
              <a:rPr sz="1100" spc="-10" dirty="0">
                <a:latin typeface="Palatino Linotype"/>
                <a:cs typeface="Palatino Linotype"/>
              </a:rPr>
              <a:t>mutate</a:t>
            </a:r>
            <a:r>
              <a:rPr sz="1100" spc="-10" dirty="0">
                <a:solidFill>
                  <a:srgbClr val="22373A"/>
                </a:solidFill>
                <a:latin typeface="Palatino Linotype"/>
                <a:cs typeface="Palatino Linotype"/>
              </a:rPr>
              <a:t>(</a:t>
            </a:r>
            <a:endParaRPr sz="1100" dirty="0">
              <a:latin typeface="Palatino Linotype"/>
              <a:cs typeface="Palatino Linotype"/>
            </a:endParaRPr>
          </a:p>
          <a:p>
            <a:pPr marL="309880">
              <a:lnSpc>
                <a:spcPct val="100000"/>
              </a:lnSpc>
              <a:spcBef>
                <a:spcPts val="235"/>
              </a:spcBef>
            </a:pPr>
            <a:r>
              <a:rPr sz="1100" dirty="0">
                <a:solidFill>
                  <a:srgbClr val="C4A000"/>
                </a:solidFill>
                <a:latin typeface="Palatino Linotype"/>
                <a:cs typeface="Palatino Linotype"/>
              </a:rPr>
              <a:t>post1</a:t>
            </a:r>
            <a:r>
              <a:rPr sz="1100" spc="35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60" dirty="0">
                <a:solidFill>
                  <a:srgbClr val="C4A000"/>
                </a:solidFill>
                <a:latin typeface="Palatino Linotype"/>
                <a:cs typeface="Palatino Linotype"/>
              </a:rPr>
              <a:t> </a:t>
            </a:r>
            <a:r>
              <a:rPr sz="1100" spc="75" dirty="0">
                <a:solidFill>
                  <a:srgbClr val="22373A"/>
                </a:solidFill>
                <a:latin typeface="Palatino Linotype"/>
                <a:cs typeface="Palatino Linotype"/>
              </a:rPr>
              <a:t>prior</a:t>
            </a:r>
            <a:r>
              <a:rPr sz="1100" spc="355" dirty="0">
                <a:solidFill>
                  <a:srgbClr val="22373A"/>
                </a:solidFill>
                <a:latin typeface="Palatino Linotype"/>
                <a:cs typeface="Palatino Linotype"/>
              </a:rPr>
              <a:t> </a:t>
            </a:r>
            <a:r>
              <a:rPr sz="1100" spc="140" dirty="0">
                <a:latin typeface="Palatino Linotype"/>
                <a:cs typeface="Palatino Linotype"/>
              </a:rPr>
              <a:t>*</a:t>
            </a:r>
            <a:r>
              <a:rPr sz="1100" spc="360" dirty="0">
                <a:latin typeface="Palatino Linotype"/>
                <a:cs typeface="Palatino Linotype"/>
              </a:rPr>
              <a:t> </a:t>
            </a:r>
            <a:r>
              <a:rPr sz="1100" spc="165" dirty="0">
                <a:solidFill>
                  <a:srgbClr val="22373A"/>
                </a:solidFill>
                <a:latin typeface="Palatino Linotype"/>
                <a:cs typeface="Palatino Linotype"/>
              </a:rPr>
              <a:t>l1,</a:t>
            </a:r>
            <a:endParaRPr sz="1100" dirty="0">
              <a:latin typeface="Palatino Linotype"/>
              <a:cs typeface="Palatino Linotype"/>
            </a:endParaRPr>
          </a:p>
          <a:p>
            <a:pPr marL="309880">
              <a:lnSpc>
                <a:spcPct val="100000"/>
              </a:lnSpc>
              <a:spcBef>
                <a:spcPts val="240"/>
              </a:spcBef>
            </a:pPr>
            <a:r>
              <a:rPr sz="1100" dirty="0">
                <a:solidFill>
                  <a:srgbClr val="C4A000"/>
                </a:solidFill>
                <a:latin typeface="Palatino Linotype"/>
                <a:cs typeface="Palatino Linotype"/>
              </a:rPr>
              <a:t>post1</a:t>
            </a:r>
            <a:r>
              <a:rPr sz="1100" spc="33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35" dirty="0">
                <a:solidFill>
                  <a:srgbClr val="C4A000"/>
                </a:solidFill>
                <a:latin typeface="Palatino Linotype"/>
                <a:cs typeface="Palatino Linotype"/>
              </a:rPr>
              <a:t> </a:t>
            </a:r>
            <a:r>
              <a:rPr sz="1100" spc="70" dirty="0">
                <a:latin typeface="Palatino Linotype"/>
                <a:cs typeface="Palatino Linotype"/>
              </a:rPr>
              <a:t>length</a:t>
            </a:r>
            <a:r>
              <a:rPr sz="1100" spc="70" dirty="0">
                <a:solidFill>
                  <a:srgbClr val="22373A"/>
                </a:solidFill>
                <a:latin typeface="Palatino Linotype"/>
                <a:cs typeface="Palatino Linotype"/>
              </a:rPr>
              <a:t>(post1)</a:t>
            </a:r>
            <a:r>
              <a:rPr sz="1100" spc="335" dirty="0">
                <a:solidFill>
                  <a:srgbClr val="22373A"/>
                </a:solidFill>
                <a:latin typeface="Palatino Linotype"/>
                <a:cs typeface="Palatino Linotype"/>
              </a:rPr>
              <a:t> </a:t>
            </a:r>
            <a:r>
              <a:rPr sz="1100" spc="140" dirty="0">
                <a:latin typeface="Palatino Linotype"/>
                <a:cs typeface="Palatino Linotype"/>
              </a:rPr>
              <a:t>*</a:t>
            </a:r>
            <a:r>
              <a:rPr sz="1100" spc="335" dirty="0">
                <a:latin typeface="Palatino Linotype"/>
                <a:cs typeface="Palatino Linotype"/>
              </a:rPr>
              <a:t> </a:t>
            </a:r>
            <a:r>
              <a:rPr sz="1100" spc="50" dirty="0">
                <a:solidFill>
                  <a:srgbClr val="22373A"/>
                </a:solidFill>
                <a:latin typeface="Palatino Linotype"/>
                <a:cs typeface="Palatino Linotype"/>
              </a:rPr>
              <a:t>post1</a:t>
            </a:r>
            <a:r>
              <a:rPr sz="1100" spc="50" dirty="0">
                <a:latin typeface="Palatino Linotype"/>
                <a:cs typeface="Palatino Linotype"/>
              </a:rPr>
              <a:t>/sum</a:t>
            </a:r>
            <a:r>
              <a:rPr sz="1100" spc="50" dirty="0">
                <a:solidFill>
                  <a:srgbClr val="22373A"/>
                </a:solidFill>
                <a:latin typeface="Palatino Linotype"/>
                <a:cs typeface="Palatino Linotype"/>
              </a:rPr>
              <a:t>(post1))</a:t>
            </a:r>
            <a:r>
              <a:rPr sz="1100" spc="340" dirty="0">
                <a:solidFill>
                  <a:srgbClr val="22373A"/>
                </a:solidFill>
                <a:latin typeface="Palatino Linotype"/>
                <a:cs typeface="Palatino Linotype"/>
              </a:rPr>
              <a:t> </a:t>
            </a:r>
            <a:r>
              <a:rPr sz="1100" spc="90" dirty="0">
                <a:solidFill>
                  <a:srgbClr val="8E5902"/>
                </a:solidFill>
                <a:latin typeface="Palatino Linotype"/>
                <a:cs typeface="Palatino Linotype"/>
              </a:rPr>
              <a:t>-</a:t>
            </a:r>
            <a:r>
              <a:rPr sz="1100" spc="135" dirty="0">
                <a:solidFill>
                  <a:srgbClr val="8E5902"/>
                </a:solidFill>
                <a:latin typeface="Palatino Linotype"/>
                <a:cs typeface="Palatino Linotype"/>
              </a:rPr>
              <a:t>&gt;</a:t>
            </a:r>
            <a:r>
              <a:rPr sz="1100" spc="335" dirty="0">
                <a:solidFill>
                  <a:srgbClr val="8E5902"/>
                </a:solidFill>
                <a:latin typeface="Palatino Linotype"/>
                <a:cs typeface="Palatino Linotype"/>
              </a:rPr>
              <a:t> </a:t>
            </a:r>
            <a:r>
              <a:rPr sz="1100" spc="-50" dirty="0">
                <a:solidFill>
                  <a:srgbClr val="22373A"/>
                </a:solidFill>
                <a:latin typeface="Palatino Linotype"/>
                <a:cs typeface="Palatino Linotype"/>
              </a:rPr>
              <a:t>d</a:t>
            </a:r>
            <a:endParaRPr sz="1100" dirty="0">
              <a:latin typeface="Palatino Linotype"/>
              <a:cs typeface="Palatino Linotype"/>
            </a:endParaRPr>
          </a:p>
        </p:txBody>
      </p:sp>
      <p:sp>
        <p:nvSpPr>
          <p:cNvPr id="5" name="object 5"/>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49</a:t>
            </a:r>
          </a:p>
        </p:txBody>
      </p:sp>
    </p:spTree>
  </p:cSld>
  <p:clrMapOvr>
    <a:masterClrMapping/>
  </p:clrMapOvr>
  <p:transition>
    <p:cut/>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1778000" cy="573405"/>
          </a:xfrm>
          <a:prstGeom prst="rect">
            <a:avLst/>
          </a:prstGeom>
        </p:spPr>
        <p:txBody>
          <a:bodyPr vert="horz" wrap="square" lIns="0" tIns="12065" rIns="0" bIns="0" rtlCol="0">
            <a:spAutoFit/>
          </a:bodyPr>
          <a:lstStyle/>
          <a:p>
            <a:pPr marL="12700">
              <a:lnSpc>
                <a:spcPct val="100000"/>
              </a:lnSpc>
              <a:spcBef>
                <a:spcPts val="95"/>
              </a:spcBef>
            </a:pPr>
            <a:r>
              <a:rPr sz="1200" b="1" spc="-35" dirty="0">
                <a:solidFill>
                  <a:srgbClr val="F9F9F9"/>
                </a:solidFill>
                <a:latin typeface="Arial"/>
                <a:cs typeface="Arial"/>
              </a:rPr>
              <a:t>Computing</a:t>
            </a:r>
            <a:r>
              <a:rPr sz="1200" b="1" spc="30" dirty="0">
                <a:solidFill>
                  <a:srgbClr val="F9F9F9"/>
                </a:solidFill>
                <a:latin typeface="Arial"/>
                <a:cs typeface="Arial"/>
              </a:rPr>
              <a:t> </a:t>
            </a:r>
            <a:r>
              <a:rPr sz="1200" b="1" dirty="0">
                <a:solidFill>
                  <a:srgbClr val="F9F9F9"/>
                </a:solidFill>
                <a:latin typeface="Arial"/>
                <a:cs typeface="Arial"/>
              </a:rPr>
              <a:t>the</a:t>
            </a:r>
            <a:r>
              <a:rPr sz="1200" b="1" spc="30" dirty="0">
                <a:solidFill>
                  <a:srgbClr val="F9F9F9"/>
                </a:solidFill>
                <a:latin typeface="Arial"/>
                <a:cs typeface="Arial"/>
              </a:rPr>
              <a:t> </a:t>
            </a:r>
            <a:r>
              <a:rPr sz="1200" b="1" spc="-10" dirty="0">
                <a:solidFill>
                  <a:srgbClr val="F9F9F9"/>
                </a:solidFill>
                <a:latin typeface="Arial"/>
                <a:cs typeface="Arial"/>
              </a:rPr>
              <a:t>posterior</a:t>
            </a:r>
            <a:endParaRPr sz="1200">
              <a:latin typeface="Arial"/>
              <a:cs typeface="Arial"/>
            </a:endParaRPr>
          </a:p>
          <a:p>
            <a:pPr>
              <a:lnSpc>
                <a:spcPct val="100000"/>
              </a:lnSpc>
              <a:spcBef>
                <a:spcPts val="5"/>
              </a:spcBef>
            </a:pPr>
            <a:endParaRPr sz="1350">
              <a:latin typeface="Arial"/>
              <a:cs typeface="Arial"/>
            </a:endParaRPr>
          </a:p>
          <a:p>
            <a:pPr marL="236854">
              <a:lnSpc>
                <a:spcPct val="100000"/>
              </a:lnSpc>
            </a:pPr>
            <a:r>
              <a:rPr sz="1100" dirty="0">
                <a:solidFill>
                  <a:srgbClr val="22373A"/>
                </a:solidFill>
                <a:latin typeface="Palatino Linotype"/>
                <a:cs typeface="Palatino Linotype"/>
              </a:rPr>
              <a:t>##</a:t>
            </a:r>
            <a:r>
              <a:rPr sz="1100" spc="325" dirty="0">
                <a:solidFill>
                  <a:srgbClr val="22373A"/>
                </a:solidFill>
                <a:latin typeface="Palatino Linotype"/>
                <a:cs typeface="Palatino Linotype"/>
              </a:rPr>
              <a:t> </a:t>
            </a:r>
            <a:r>
              <a:rPr sz="1100" dirty="0">
                <a:solidFill>
                  <a:srgbClr val="22373A"/>
                </a:solidFill>
                <a:latin typeface="Palatino Linotype"/>
                <a:cs typeface="Palatino Linotype"/>
              </a:rPr>
              <a:t>#</a:t>
            </a:r>
            <a:r>
              <a:rPr sz="1100" spc="330" dirty="0">
                <a:solidFill>
                  <a:srgbClr val="22373A"/>
                </a:solidFill>
                <a:latin typeface="Palatino Linotype"/>
                <a:cs typeface="Palatino Linotype"/>
              </a:rPr>
              <a:t> </a:t>
            </a:r>
            <a:r>
              <a:rPr sz="1100" spc="-295" dirty="0">
                <a:solidFill>
                  <a:srgbClr val="22373A"/>
                </a:solidFill>
                <a:latin typeface="Palatino Linotype"/>
                <a:cs typeface="Palatino Linotype"/>
              </a:rPr>
              <a:t>A</a:t>
            </a:r>
            <a:r>
              <a:rPr sz="1100" spc="325" dirty="0">
                <a:solidFill>
                  <a:srgbClr val="22373A"/>
                </a:solidFill>
                <a:latin typeface="Palatino Linotype"/>
                <a:cs typeface="Palatino Linotype"/>
              </a:rPr>
              <a:t> </a:t>
            </a:r>
            <a:r>
              <a:rPr sz="1100" spc="135" dirty="0">
                <a:solidFill>
                  <a:srgbClr val="22373A"/>
                </a:solidFill>
                <a:latin typeface="Palatino Linotype"/>
                <a:cs typeface="Palatino Linotype"/>
              </a:rPr>
              <a:t>tibble:</a:t>
            </a:r>
            <a:r>
              <a:rPr sz="1100" spc="330" dirty="0">
                <a:solidFill>
                  <a:srgbClr val="22373A"/>
                </a:solidFill>
                <a:latin typeface="Palatino Linotype"/>
                <a:cs typeface="Palatino Linotype"/>
              </a:rPr>
              <a:t> </a:t>
            </a:r>
            <a:r>
              <a:rPr sz="1100" dirty="0">
                <a:solidFill>
                  <a:srgbClr val="22373A"/>
                </a:solidFill>
                <a:latin typeface="Palatino Linotype"/>
                <a:cs typeface="Palatino Linotype"/>
              </a:rPr>
              <a:t>21</a:t>
            </a:r>
            <a:r>
              <a:rPr sz="1100" spc="325" dirty="0">
                <a:solidFill>
                  <a:srgbClr val="22373A"/>
                </a:solidFill>
                <a:latin typeface="Palatino Linotype"/>
                <a:cs typeface="Palatino Linotype"/>
              </a:rPr>
              <a:t> </a:t>
            </a:r>
            <a:r>
              <a:rPr sz="1100" dirty="0">
                <a:solidFill>
                  <a:srgbClr val="22373A"/>
                </a:solidFill>
                <a:latin typeface="Palatino Linotype"/>
                <a:cs typeface="Palatino Linotype"/>
              </a:rPr>
              <a:t>x</a:t>
            </a:r>
            <a:r>
              <a:rPr sz="1100" spc="330" dirty="0">
                <a:solidFill>
                  <a:srgbClr val="22373A"/>
                </a:solidFill>
                <a:latin typeface="Palatino Linotype"/>
                <a:cs typeface="Palatino Linotype"/>
              </a:rPr>
              <a:t> </a:t>
            </a:r>
            <a:r>
              <a:rPr sz="1100" spc="-50" dirty="0">
                <a:solidFill>
                  <a:srgbClr val="22373A"/>
                </a:solidFill>
                <a:latin typeface="Palatino Linotype"/>
                <a:cs typeface="Palatino Linotype"/>
              </a:rPr>
              <a:t>4</a:t>
            </a:r>
            <a:endParaRPr sz="1100">
              <a:latin typeface="Palatino Linotype"/>
              <a:cs typeface="Palatino Linotype"/>
            </a:endParaRPr>
          </a:p>
        </p:txBody>
      </p:sp>
      <p:sp>
        <p:nvSpPr>
          <p:cNvPr id="6" name="object 6"/>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50</a:t>
            </a:r>
          </a:p>
        </p:txBody>
      </p:sp>
      <p:graphicFrame>
        <p:nvGraphicFramePr>
          <p:cNvPr id="4" name="object 4"/>
          <p:cNvGraphicFramePr>
            <a:graphicFrameLocks noGrp="1"/>
          </p:cNvGraphicFramePr>
          <p:nvPr/>
        </p:nvGraphicFramePr>
        <p:xfrm>
          <a:off x="328244" y="666017"/>
          <a:ext cx="2317748" cy="2357120"/>
        </p:xfrm>
        <a:graphic>
          <a:graphicData uri="http://schemas.openxmlformats.org/drawingml/2006/table">
            <a:tbl>
              <a:tblPr firstRow="1" bandRow="1">
                <a:tableStyleId>{2D5ABB26-0587-4C30-8999-92F81FD0307C}</a:tableStyleId>
              </a:tblPr>
              <a:tblGrid>
                <a:gridCol w="213360">
                  <a:extLst>
                    <a:ext uri="{9D8B030D-6E8A-4147-A177-3AD203B41FA5}">
                      <a16:colId xmlns:a16="http://schemas.microsoft.com/office/drawing/2014/main" val="20000"/>
                    </a:ext>
                  </a:extLst>
                </a:gridCol>
                <a:gridCol w="654685">
                  <a:extLst>
                    <a:ext uri="{9D8B030D-6E8A-4147-A177-3AD203B41FA5}">
                      <a16:colId xmlns:a16="http://schemas.microsoft.com/office/drawing/2014/main" val="20001"/>
                    </a:ext>
                  </a:extLst>
                </a:gridCol>
                <a:gridCol w="509269">
                  <a:extLst>
                    <a:ext uri="{9D8B030D-6E8A-4147-A177-3AD203B41FA5}">
                      <a16:colId xmlns:a16="http://schemas.microsoft.com/office/drawing/2014/main" val="20002"/>
                    </a:ext>
                  </a:extLst>
                </a:gridCol>
                <a:gridCol w="436244">
                  <a:extLst>
                    <a:ext uri="{9D8B030D-6E8A-4147-A177-3AD203B41FA5}">
                      <a16:colId xmlns:a16="http://schemas.microsoft.com/office/drawing/2014/main" val="20003"/>
                    </a:ext>
                  </a:extLst>
                </a:gridCol>
                <a:gridCol w="504190">
                  <a:extLst>
                    <a:ext uri="{9D8B030D-6E8A-4147-A177-3AD203B41FA5}">
                      <a16:colId xmlns:a16="http://schemas.microsoft.com/office/drawing/2014/main" val="20004"/>
                    </a:ext>
                  </a:extLst>
                </a:gridCol>
              </a:tblGrid>
              <a:tr h="191135">
                <a:tc>
                  <a:txBody>
                    <a:bodyPr/>
                    <a:lstStyle/>
                    <a:p>
                      <a:pPr algn="ctr">
                        <a:lnSpc>
                          <a:spcPct val="100000"/>
                        </a:lnSpc>
                        <a:spcBef>
                          <a:spcPts val="5"/>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635" marB="0">
                    <a:solidFill>
                      <a:srgbClr val="F9F9F9"/>
                    </a:solidFill>
                  </a:tcPr>
                </a:tc>
                <a:tc>
                  <a:txBody>
                    <a:bodyPr/>
                    <a:lstStyle/>
                    <a:p>
                      <a:pPr marR="28575" algn="r">
                        <a:lnSpc>
                          <a:spcPct val="100000"/>
                        </a:lnSpc>
                        <a:spcBef>
                          <a:spcPts val="5"/>
                        </a:spcBef>
                      </a:pPr>
                      <a:r>
                        <a:rPr sz="1100" dirty="0">
                          <a:solidFill>
                            <a:srgbClr val="22373A"/>
                          </a:solidFill>
                          <a:latin typeface="Palatino Linotype"/>
                          <a:cs typeface="Palatino Linotype"/>
                        </a:rPr>
                        <a:t>p</a:t>
                      </a:r>
                      <a:endParaRPr sz="1100">
                        <a:latin typeface="Palatino Linotype"/>
                        <a:cs typeface="Palatino Linotype"/>
                      </a:endParaRPr>
                    </a:p>
                  </a:txBody>
                  <a:tcPr marL="0" marR="0" marT="635" marB="0">
                    <a:solidFill>
                      <a:srgbClr val="F9F9F9"/>
                    </a:solidFill>
                  </a:tcPr>
                </a:tc>
                <a:tc>
                  <a:txBody>
                    <a:bodyPr/>
                    <a:lstStyle/>
                    <a:p>
                      <a:pPr marR="28575" algn="r">
                        <a:lnSpc>
                          <a:spcPct val="100000"/>
                        </a:lnSpc>
                        <a:spcBef>
                          <a:spcPts val="5"/>
                        </a:spcBef>
                      </a:pPr>
                      <a:r>
                        <a:rPr sz="1100" spc="65" dirty="0">
                          <a:solidFill>
                            <a:srgbClr val="22373A"/>
                          </a:solidFill>
                          <a:latin typeface="Palatino Linotype"/>
                          <a:cs typeface="Palatino Linotype"/>
                        </a:rPr>
                        <a:t>prior</a:t>
                      </a:r>
                      <a:endParaRPr sz="1100">
                        <a:latin typeface="Palatino Linotype"/>
                        <a:cs typeface="Palatino Linotype"/>
                      </a:endParaRPr>
                    </a:p>
                  </a:txBody>
                  <a:tcPr marL="0" marR="0" marT="635" marB="0">
                    <a:solidFill>
                      <a:srgbClr val="F9F9F9"/>
                    </a:solidFill>
                  </a:tcPr>
                </a:tc>
                <a:tc>
                  <a:txBody>
                    <a:bodyPr/>
                    <a:lstStyle/>
                    <a:p>
                      <a:pPr marR="28575" algn="r">
                        <a:lnSpc>
                          <a:spcPct val="100000"/>
                        </a:lnSpc>
                        <a:spcBef>
                          <a:spcPts val="5"/>
                        </a:spcBef>
                      </a:pPr>
                      <a:r>
                        <a:rPr sz="1100" spc="105" dirty="0">
                          <a:solidFill>
                            <a:srgbClr val="22373A"/>
                          </a:solidFill>
                          <a:latin typeface="Palatino Linotype"/>
                          <a:cs typeface="Palatino Linotype"/>
                        </a:rPr>
                        <a:t>l1</a:t>
                      </a:r>
                      <a:endParaRPr sz="1100">
                        <a:latin typeface="Palatino Linotype"/>
                        <a:cs typeface="Palatino Linotype"/>
                      </a:endParaRPr>
                    </a:p>
                  </a:txBody>
                  <a:tcPr marL="0" marR="0" marT="635" marB="0">
                    <a:solidFill>
                      <a:srgbClr val="F9F9F9"/>
                    </a:solidFill>
                  </a:tcPr>
                </a:tc>
                <a:tc>
                  <a:txBody>
                    <a:bodyPr/>
                    <a:lstStyle/>
                    <a:p>
                      <a:pPr marR="24130" algn="r">
                        <a:lnSpc>
                          <a:spcPct val="100000"/>
                        </a:lnSpc>
                        <a:spcBef>
                          <a:spcPts val="5"/>
                        </a:spcBef>
                      </a:pPr>
                      <a:r>
                        <a:rPr sz="1100" spc="-10" dirty="0">
                          <a:solidFill>
                            <a:srgbClr val="22373A"/>
                          </a:solidFill>
                          <a:latin typeface="Palatino Linotype"/>
                          <a:cs typeface="Palatino Linotype"/>
                        </a:rPr>
                        <a:t>post1</a:t>
                      </a:r>
                      <a:endParaRPr sz="1100">
                        <a:latin typeface="Palatino Linotype"/>
                        <a:cs typeface="Palatino Linotype"/>
                      </a:endParaRPr>
                    </a:p>
                  </a:txBody>
                  <a:tcPr marL="0" marR="0" marT="635" marB="0">
                    <a:solidFill>
                      <a:srgbClr val="F9F9F9"/>
                    </a:solidFill>
                  </a:tcPr>
                </a:tc>
                <a:extLst>
                  <a:ext uri="{0D108BD9-81ED-4DB2-BD59-A6C34878D82A}">
                    <a16:rowId xmlns:a16="http://schemas.microsoft.com/office/drawing/2014/main" val="10000"/>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10" dirty="0">
                          <a:solidFill>
                            <a:srgbClr val="22373A"/>
                          </a:solidFill>
                          <a:latin typeface="Palatino Linotype"/>
                          <a:cs typeface="Palatino Linotype"/>
                        </a:rPr>
                        <a:t>&lt;dbl&gt;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10" dirty="0">
                          <a:solidFill>
                            <a:srgbClr val="22373A"/>
                          </a:solidFill>
                          <a:latin typeface="Palatino Linotype"/>
                          <a:cs typeface="Palatino Linotype"/>
                        </a:rPr>
                        <a:t>&lt;dbl&gt;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10" dirty="0">
                          <a:solidFill>
                            <a:srgbClr val="22373A"/>
                          </a:solidFill>
                          <a:latin typeface="Palatino Linotype"/>
                          <a:cs typeface="Palatino Linotype"/>
                        </a:rPr>
                        <a:t>&lt;dbl&gt;</a:t>
                      </a:r>
                      <a:endParaRPr sz="1100">
                        <a:latin typeface="Palatino Linotype"/>
                        <a:cs typeface="Palatino Linotype"/>
                      </a:endParaRPr>
                    </a:p>
                  </a:txBody>
                  <a:tcPr marL="0" marR="0" marT="7620" marB="0">
                    <a:solidFill>
                      <a:srgbClr val="F9F9F9"/>
                    </a:solidFill>
                  </a:tcPr>
                </a:tc>
                <a:tc>
                  <a:txBody>
                    <a:bodyPr/>
                    <a:lstStyle/>
                    <a:p>
                      <a:pPr marR="24130" algn="r">
                        <a:lnSpc>
                          <a:spcPct val="100000"/>
                        </a:lnSpc>
                        <a:spcBef>
                          <a:spcPts val="60"/>
                        </a:spcBef>
                      </a:pPr>
                      <a:r>
                        <a:rPr sz="1100" spc="-10" dirty="0">
                          <a:solidFill>
                            <a:srgbClr val="22373A"/>
                          </a:solidFill>
                          <a:latin typeface="Palatino Linotype"/>
                          <a:cs typeface="Palatino Linotype"/>
                        </a:rPr>
                        <a:t>&lt;dbl&gt;</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1"/>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1</a:t>
                      </a:r>
                      <a:r>
                        <a:rPr sz="1100" dirty="0">
                          <a:solidFill>
                            <a:srgbClr val="22373A"/>
                          </a:solidFill>
                          <a:latin typeface="Palatino Linotype"/>
                          <a:cs typeface="Palatino Linotype"/>
                        </a:rPr>
                        <a:t>	</a:t>
                      </a:r>
                      <a:r>
                        <a:rPr sz="1100" spc="-50" dirty="0">
                          <a:solidFill>
                            <a:srgbClr val="22373A"/>
                          </a:solidFill>
                          <a:latin typeface="Palatino Linotype"/>
                          <a:cs typeface="Palatino Linotype"/>
                        </a:rPr>
                        <a:t>0</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55" dirty="0">
                          <a:solidFill>
                            <a:srgbClr val="22373A"/>
                          </a:solidFill>
                          <a:latin typeface="Palatino Linotype"/>
                          <a:cs typeface="Palatino Linotype"/>
                        </a:rPr>
                        <a:t>0.0876</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dirty="0">
                          <a:solidFill>
                            <a:srgbClr val="22373A"/>
                          </a:solidFill>
                          <a:latin typeface="Palatino Linotype"/>
                          <a:cs typeface="Palatino Linotype"/>
                        </a:rPr>
                        <a:t>0</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dirty="0">
                          <a:solidFill>
                            <a:srgbClr val="22373A"/>
                          </a:solidFill>
                          <a:latin typeface="Palatino Linotype"/>
                          <a:cs typeface="Palatino Linotype"/>
                        </a:rPr>
                        <a:t>0</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2"/>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17804" algn="l"/>
                        </a:tabLst>
                      </a:pPr>
                      <a:r>
                        <a:rPr sz="1100" spc="-50" dirty="0">
                          <a:solidFill>
                            <a:srgbClr val="22373A"/>
                          </a:solidFill>
                          <a:latin typeface="Palatino Linotype"/>
                          <a:cs typeface="Palatino Linotype"/>
                        </a:rPr>
                        <a:t>2</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0.05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0.159</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70" dirty="0">
                          <a:solidFill>
                            <a:srgbClr val="22373A"/>
                          </a:solidFill>
                          <a:latin typeface="Palatino Linotype"/>
                          <a:cs typeface="Palatino Linotype"/>
                        </a:rPr>
                        <a:t>0.05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55" dirty="0">
                          <a:solidFill>
                            <a:srgbClr val="22373A"/>
                          </a:solidFill>
                          <a:latin typeface="Palatino Linotype"/>
                          <a:cs typeface="Palatino Linotype"/>
                        </a:rPr>
                        <a:t>0.0168</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3"/>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3</a:t>
                      </a:r>
                      <a:r>
                        <a:rPr sz="1100" dirty="0">
                          <a:solidFill>
                            <a:srgbClr val="22373A"/>
                          </a:solidFill>
                          <a:latin typeface="Palatino Linotype"/>
                          <a:cs typeface="Palatino Linotype"/>
                        </a:rPr>
                        <a:t>	</a:t>
                      </a:r>
                      <a:r>
                        <a:rPr sz="1100" spc="85" dirty="0">
                          <a:solidFill>
                            <a:srgbClr val="22373A"/>
                          </a:solidFill>
                          <a:latin typeface="Palatino Linotype"/>
                          <a:cs typeface="Palatino Linotype"/>
                        </a:rPr>
                        <a:t>0.1</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0.270</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85" dirty="0">
                          <a:solidFill>
                            <a:srgbClr val="22373A"/>
                          </a:solidFill>
                          <a:latin typeface="Palatino Linotype"/>
                          <a:cs typeface="Palatino Linotype"/>
                        </a:rPr>
                        <a:t>0.1</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55" dirty="0">
                          <a:solidFill>
                            <a:srgbClr val="22373A"/>
                          </a:solidFill>
                          <a:latin typeface="Palatino Linotype"/>
                          <a:cs typeface="Palatino Linotype"/>
                        </a:rPr>
                        <a:t>0.0572</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4"/>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17804" algn="l"/>
                        </a:tabLst>
                      </a:pPr>
                      <a:r>
                        <a:rPr sz="1100" spc="-50" dirty="0">
                          <a:solidFill>
                            <a:srgbClr val="22373A"/>
                          </a:solidFill>
                          <a:latin typeface="Palatino Linotype"/>
                          <a:cs typeface="Palatino Linotype"/>
                        </a:rPr>
                        <a:t>4</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0.15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0.431</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70" dirty="0">
                          <a:solidFill>
                            <a:srgbClr val="22373A"/>
                          </a:solidFill>
                          <a:latin typeface="Palatino Linotype"/>
                          <a:cs typeface="Palatino Linotype"/>
                        </a:rPr>
                        <a:t>0.15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0.137</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5"/>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5</a:t>
                      </a:r>
                      <a:r>
                        <a:rPr sz="1100" dirty="0">
                          <a:solidFill>
                            <a:srgbClr val="22373A"/>
                          </a:solidFill>
                          <a:latin typeface="Palatino Linotype"/>
                          <a:cs typeface="Palatino Linotype"/>
                        </a:rPr>
                        <a:t>	</a:t>
                      </a:r>
                      <a:r>
                        <a:rPr sz="1100" spc="85" dirty="0">
                          <a:solidFill>
                            <a:srgbClr val="22373A"/>
                          </a:solidFill>
                          <a:latin typeface="Palatino Linotype"/>
                          <a:cs typeface="Palatino Linotype"/>
                        </a:rPr>
                        <a:t>0.2</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0.648</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85" dirty="0">
                          <a:solidFill>
                            <a:srgbClr val="22373A"/>
                          </a:solidFill>
                          <a:latin typeface="Palatino Linotype"/>
                          <a:cs typeface="Palatino Linotype"/>
                        </a:rPr>
                        <a:t>0.2</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0.274</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6"/>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17804" algn="l"/>
                        </a:tabLst>
                      </a:pPr>
                      <a:r>
                        <a:rPr sz="1100" spc="-50" dirty="0">
                          <a:solidFill>
                            <a:srgbClr val="22373A"/>
                          </a:solidFill>
                          <a:latin typeface="Palatino Linotype"/>
                          <a:cs typeface="Palatino Linotype"/>
                        </a:rPr>
                        <a:t>6</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0.25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0.913</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70" dirty="0">
                          <a:solidFill>
                            <a:srgbClr val="22373A"/>
                          </a:solidFill>
                          <a:latin typeface="Palatino Linotype"/>
                          <a:cs typeface="Palatino Linotype"/>
                        </a:rPr>
                        <a:t>0.25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0.484</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7"/>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7</a:t>
                      </a:r>
                      <a:r>
                        <a:rPr sz="1100" dirty="0">
                          <a:solidFill>
                            <a:srgbClr val="22373A"/>
                          </a:solidFill>
                          <a:latin typeface="Palatino Linotype"/>
                          <a:cs typeface="Palatino Linotype"/>
                        </a:rPr>
                        <a:t>	</a:t>
                      </a:r>
                      <a:r>
                        <a:rPr sz="1100" spc="85" dirty="0">
                          <a:solidFill>
                            <a:srgbClr val="22373A"/>
                          </a:solidFill>
                          <a:latin typeface="Palatino Linotype"/>
                          <a:cs typeface="Palatino Linotype"/>
                        </a:rPr>
                        <a:t>0.3</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1.21</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85" dirty="0">
                          <a:solidFill>
                            <a:srgbClr val="22373A"/>
                          </a:solidFill>
                          <a:latin typeface="Palatino Linotype"/>
                          <a:cs typeface="Palatino Linotype"/>
                        </a:rPr>
                        <a:t>0.3</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0.769</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8"/>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17804" algn="l"/>
                        </a:tabLst>
                      </a:pPr>
                      <a:r>
                        <a:rPr sz="1100" spc="-50" dirty="0">
                          <a:solidFill>
                            <a:srgbClr val="22373A"/>
                          </a:solidFill>
                          <a:latin typeface="Palatino Linotype"/>
                          <a:cs typeface="Palatino Linotype"/>
                        </a:rPr>
                        <a:t>8</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0.35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1.51</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70" dirty="0">
                          <a:solidFill>
                            <a:srgbClr val="22373A"/>
                          </a:solidFill>
                          <a:latin typeface="Palatino Linotype"/>
                          <a:cs typeface="Palatino Linotype"/>
                        </a:rPr>
                        <a:t>0.35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1.12</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9"/>
                  </a:ext>
                </a:extLst>
              </a:tr>
              <a:tr h="19748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327025" algn="l"/>
                        </a:tabLst>
                      </a:pPr>
                      <a:r>
                        <a:rPr sz="1100" spc="-50" dirty="0">
                          <a:solidFill>
                            <a:srgbClr val="22373A"/>
                          </a:solidFill>
                          <a:latin typeface="Palatino Linotype"/>
                          <a:cs typeface="Palatino Linotype"/>
                        </a:rPr>
                        <a:t>9</a:t>
                      </a:r>
                      <a:r>
                        <a:rPr sz="1100" dirty="0">
                          <a:solidFill>
                            <a:srgbClr val="22373A"/>
                          </a:solidFill>
                          <a:latin typeface="Palatino Linotype"/>
                          <a:cs typeface="Palatino Linotype"/>
                        </a:rPr>
                        <a:t>	</a:t>
                      </a:r>
                      <a:r>
                        <a:rPr sz="1100" spc="85" dirty="0">
                          <a:solidFill>
                            <a:srgbClr val="22373A"/>
                          </a:solidFill>
                          <a:latin typeface="Palatino Linotype"/>
                          <a:cs typeface="Palatino Linotype"/>
                        </a:rPr>
                        <a:t>0.4</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1.76</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85" dirty="0">
                          <a:solidFill>
                            <a:srgbClr val="22373A"/>
                          </a:solidFill>
                          <a:latin typeface="Palatino Linotype"/>
                          <a:cs typeface="Palatino Linotype"/>
                        </a:rPr>
                        <a:t>0.4</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1.49</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10"/>
                  </a:ext>
                </a:extLst>
              </a:tr>
              <a:tr h="191135">
                <a:tc>
                  <a:txBody>
                    <a:bodyPr/>
                    <a:lstStyle/>
                    <a:p>
                      <a:pPr algn="ctr">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tabLst>
                          <a:tab pos="290830" algn="l"/>
                        </a:tabLst>
                      </a:pPr>
                      <a:r>
                        <a:rPr sz="1100" spc="-25" dirty="0">
                          <a:solidFill>
                            <a:srgbClr val="22373A"/>
                          </a:solidFill>
                          <a:latin typeface="Palatino Linotype"/>
                          <a:cs typeface="Palatino Linotype"/>
                        </a:rPr>
                        <a:t>10</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0.45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1.93</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70" dirty="0">
                          <a:solidFill>
                            <a:srgbClr val="22373A"/>
                          </a:solidFill>
                          <a:latin typeface="Palatino Linotype"/>
                          <a:cs typeface="Palatino Linotype"/>
                        </a:rPr>
                        <a:t>0.45</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1.84</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11"/>
                  </a:ext>
                </a:extLst>
              </a:tr>
            </a:tbl>
          </a:graphicData>
        </a:graphic>
      </p:graphicFrame>
      <p:sp>
        <p:nvSpPr>
          <p:cNvPr id="5" name="object 5"/>
          <p:cNvSpPr txBox="1"/>
          <p:nvPr/>
        </p:nvSpPr>
        <p:spPr>
          <a:xfrm>
            <a:off x="347294" y="3030155"/>
            <a:ext cx="1917064" cy="191770"/>
          </a:xfrm>
          <a:prstGeom prst="rect">
            <a:avLst/>
          </a:prstGeom>
        </p:spPr>
        <p:txBody>
          <a:bodyPr vert="horz" wrap="square" lIns="0" tIns="11430" rIns="0" bIns="0" rtlCol="0">
            <a:spAutoFit/>
          </a:bodyPr>
          <a:lstStyle/>
          <a:p>
            <a:pPr marL="12700">
              <a:lnSpc>
                <a:spcPct val="100000"/>
              </a:lnSpc>
              <a:spcBef>
                <a:spcPts val="90"/>
              </a:spcBef>
            </a:pPr>
            <a:r>
              <a:rPr sz="1100" dirty="0">
                <a:solidFill>
                  <a:srgbClr val="22373A"/>
                </a:solidFill>
                <a:latin typeface="Palatino Linotype"/>
                <a:cs typeface="Palatino Linotype"/>
              </a:rPr>
              <a:t>##</a:t>
            </a:r>
            <a:r>
              <a:rPr sz="1100" spc="300" dirty="0">
                <a:solidFill>
                  <a:srgbClr val="22373A"/>
                </a:solidFill>
                <a:latin typeface="Palatino Linotype"/>
                <a:cs typeface="Palatino Linotype"/>
              </a:rPr>
              <a:t> </a:t>
            </a:r>
            <a:r>
              <a:rPr sz="1100" dirty="0">
                <a:solidFill>
                  <a:srgbClr val="22373A"/>
                </a:solidFill>
                <a:latin typeface="Palatino Linotype"/>
                <a:cs typeface="Palatino Linotype"/>
              </a:rPr>
              <a:t>#</a:t>
            </a:r>
            <a:r>
              <a:rPr sz="1100" spc="305" dirty="0">
                <a:solidFill>
                  <a:srgbClr val="22373A"/>
                </a:solidFill>
                <a:latin typeface="Palatino Linotype"/>
                <a:cs typeface="Palatino Linotype"/>
              </a:rPr>
              <a:t> </a:t>
            </a:r>
            <a:r>
              <a:rPr sz="1100" spc="295" dirty="0">
                <a:solidFill>
                  <a:srgbClr val="22373A"/>
                </a:solidFill>
                <a:latin typeface="Palatino Linotype"/>
                <a:cs typeface="Palatino Linotype"/>
              </a:rPr>
              <a:t>...</a:t>
            </a:r>
            <a:r>
              <a:rPr sz="1100" spc="300" dirty="0">
                <a:solidFill>
                  <a:srgbClr val="22373A"/>
                </a:solidFill>
                <a:latin typeface="Palatino Linotype"/>
                <a:cs typeface="Palatino Linotype"/>
              </a:rPr>
              <a:t> </a:t>
            </a:r>
            <a:r>
              <a:rPr sz="1100" dirty="0">
                <a:solidFill>
                  <a:srgbClr val="22373A"/>
                </a:solidFill>
                <a:latin typeface="Palatino Linotype"/>
                <a:cs typeface="Palatino Linotype"/>
              </a:rPr>
              <a:t>with</a:t>
            </a:r>
            <a:r>
              <a:rPr sz="1100" spc="305" dirty="0">
                <a:solidFill>
                  <a:srgbClr val="22373A"/>
                </a:solidFill>
                <a:latin typeface="Palatino Linotype"/>
                <a:cs typeface="Palatino Linotype"/>
              </a:rPr>
              <a:t> </a:t>
            </a:r>
            <a:r>
              <a:rPr sz="1100" dirty="0">
                <a:solidFill>
                  <a:srgbClr val="22373A"/>
                </a:solidFill>
                <a:latin typeface="Palatino Linotype"/>
                <a:cs typeface="Palatino Linotype"/>
              </a:rPr>
              <a:t>11</a:t>
            </a:r>
            <a:r>
              <a:rPr sz="1100" spc="300" dirty="0">
                <a:solidFill>
                  <a:srgbClr val="22373A"/>
                </a:solidFill>
                <a:latin typeface="Palatino Linotype"/>
                <a:cs typeface="Palatino Linotype"/>
              </a:rPr>
              <a:t> </a:t>
            </a:r>
            <a:r>
              <a:rPr sz="1100" spc="-20" dirty="0">
                <a:solidFill>
                  <a:srgbClr val="22373A"/>
                </a:solidFill>
                <a:latin typeface="Palatino Linotype"/>
                <a:cs typeface="Palatino Linotype"/>
              </a:rPr>
              <a:t>more</a:t>
            </a:r>
            <a:r>
              <a:rPr sz="1100" spc="305" dirty="0">
                <a:solidFill>
                  <a:srgbClr val="22373A"/>
                </a:solidFill>
                <a:latin typeface="Palatino Linotype"/>
                <a:cs typeface="Palatino Linotype"/>
              </a:rPr>
              <a:t> </a:t>
            </a:r>
            <a:r>
              <a:rPr sz="1100" spc="-20" dirty="0">
                <a:solidFill>
                  <a:srgbClr val="22373A"/>
                </a:solidFill>
                <a:latin typeface="Palatino Linotype"/>
                <a:cs typeface="Palatino Linotype"/>
              </a:rPr>
              <a:t>rows</a:t>
            </a:r>
            <a:endParaRPr sz="1100">
              <a:latin typeface="Palatino Linotype"/>
              <a:cs typeface="Palatino Linotype"/>
            </a:endParaRPr>
          </a:p>
        </p:txBody>
      </p:sp>
    </p:spTree>
  </p:cSld>
  <p:clrMapOvr>
    <a:masterClrMapping/>
  </p:clrMapOvr>
  <p:transition>
    <p:cut/>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1247775" cy="207645"/>
          </a:xfrm>
          <a:prstGeom prst="rect">
            <a:avLst/>
          </a:prstGeom>
        </p:spPr>
        <p:txBody>
          <a:bodyPr vert="horz" wrap="square" lIns="0" tIns="12065" rIns="0" bIns="0" rtlCol="0">
            <a:spAutoFit/>
          </a:bodyPr>
          <a:lstStyle/>
          <a:p>
            <a:pPr marL="12700">
              <a:lnSpc>
                <a:spcPct val="100000"/>
              </a:lnSpc>
              <a:spcBef>
                <a:spcPts val="95"/>
              </a:spcBef>
            </a:pPr>
            <a:r>
              <a:rPr sz="1200" b="1" dirty="0">
                <a:solidFill>
                  <a:srgbClr val="F9F9F9"/>
                </a:solidFill>
                <a:latin typeface="Arial"/>
                <a:cs typeface="Arial"/>
              </a:rPr>
              <a:t>Plotting</a:t>
            </a:r>
            <a:r>
              <a:rPr sz="1200" b="1" spc="-20" dirty="0">
                <a:solidFill>
                  <a:srgbClr val="F9F9F9"/>
                </a:solidFill>
                <a:latin typeface="Arial"/>
                <a:cs typeface="Arial"/>
              </a:rPr>
              <a:t> </a:t>
            </a:r>
            <a:r>
              <a:rPr sz="1200" b="1" spc="-40" dirty="0">
                <a:solidFill>
                  <a:srgbClr val="F9F9F9"/>
                </a:solidFill>
                <a:latin typeface="Arial"/>
                <a:cs typeface="Arial"/>
              </a:rPr>
              <a:t>posterior</a:t>
            </a:r>
            <a:endParaRPr sz="1200">
              <a:latin typeface="Arial"/>
              <a:cs typeface="Arial"/>
            </a:endParaRPr>
          </a:p>
        </p:txBody>
      </p:sp>
      <p:grpSp>
        <p:nvGrpSpPr>
          <p:cNvPr id="4" name="object 4"/>
          <p:cNvGrpSpPr/>
          <p:nvPr/>
        </p:nvGrpSpPr>
        <p:grpSpPr>
          <a:xfrm>
            <a:off x="393155" y="377656"/>
            <a:ext cx="3888740" cy="2691130"/>
            <a:chOff x="359994" y="423106"/>
            <a:chExt cx="3888740" cy="2691130"/>
          </a:xfrm>
        </p:grpSpPr>
        <p:sp>
          <p:nvSpPr>
            <p:cNvPr id="5" name="object 5"/>
            <p:cNvSpPr/>
            <p:nvPr/>
          </p:nvSpPr>
          <p:spPr>
            <a:xfrm>
              <a:off x="359994" y="423667"/>
              <a:ext cx="3888104" cy="2690495"/>
            </a:xfrm>
            <a:custGeom>
              <a:avLst/>
              <a:gdLst/>
              <a:ahLst/>
              <a:cxnLst/>
              <a:rect l="l" t="t" r="r" b="b"/>
              <a:pathLst>
                <a:path w="3888104" h="2690495">
                  <a:moveTo>
                    <a:pt x="3888000" y="0"/>
                  </a:moveTo>
                  <a:lnTo>
                    <a:pt x="0" y="0"/>
                  </a:lnTo>
                  <a:lnTo>
                    <a:pt x="0" y="2690017"/>
                  </a:lnTo>
                  <a:lnTo>
                    <a:pt x="3888000" y="2690017"/>
                  </a:lnTo>
                  <a:lnTo>
                    <a:pt x="3888000" y="0"/>
                  </a:lnTo>
                  <a:close/>
                </a:path>
              </a:pathLst>
            </a:custGeom>
            <a:solidFill>
              <a:srgbClr val="FFFFFF"/>
            </a:solidFill>
          </p:spPr>
          <p:txBody>
            <a:bodyPr wrap="square" lIns="0" tIns="0" rIns="0" bIns="0" rtlCol="0"/>
            <a:lstStyle/>
            <a:p>
              <a:endParaRPr/>
            </a:p>
          </p:txBody>
        </p:sp>
        <p:sp>
          <p:nvSpPr>
            <p:cNvPr id="6" name="object 6"/>
            <p:cNvSpPr/>
            <p:nvPr/>
          </p:nvSpPr>
          <p:spPr>
            <a:xfrm>
              <a:off x="550473" y="426281"/>
              <a:ext cx="3695065" cy="2541270"/>
            </a:xfrm>
            <a:custGeom>
              <a:avLst/>
              <a:gdLst/>
              <a:ahLst/>
              <a:cxnLst/>
              <a:rect l="l" t="t" r="r" b="b"/>
              <a:pathLst>
                <a:path w="3695065" h="2541270">
                  <a:moveTo>
                    <a:pt x="0" y="2168948"/>
                  </a:moveTo>
                  <a:lnTo>
                    <a:pt x="3694907" y="2168948"/>
                  </a:lnTo>
                </a:path>
                <a:path w="3695065" h="2541270">
                  <a:moveTo>
                    <a:pt x="0" y="1656157"/>
                  </a:moveTo>
                  <a:lnTo>
                    <a:pt x="3694907" y="1656157"/>
                  </a:lnTo>
                </a:path>
                <a:path w="3695065" h="2541270">
                  <a:moveTo>
                    <a:pt x="0" y="1143311"/>
                  </a:moveTo>
                  <a:lnTo>
                    <a:pt x="3694907" y="1143311"/>
                  </a:lnTo>
                </a:path>
                <a:path w="3695065" h="2541270">
                  <a:moveTo>
                    <a:pt x="0" y="630520"/>
                  </a:moveTo>
                  <a:lnTo>
                    <a:pt x="3694907" y="630520"/>
                  </a:lnTo>
                </a:path>
                <a:path w="3695065" h="2541270">
                  <a:moveTo>
                    <a:pt x="0" y="117674"/>
                  </a:moveTo>
                  <a:lnTo>
                    <a:pt x="3694907" y="117674"/>
                  </a:lnTo>
                </a:path>
                <a:path w="3695065" h="2541270">
                  <a:moveTo>
                    <a:pt x="587828" y="2540868"/>
                  </a:moveTo>
                  <a:lnTo>
                    <a:pt x="587828" y="0"/>
                  </a:lnTo>
                </a:path>
                <a:path w="3695065" h="2541270">
                  <a:moveTo>
                    <a:pt x="1427560" y="2540868"/>
                  </a:moveTo>
                  <a:lnTo>
                    <a:pt x="1427560" y="0"/>
                  </a:lnTo>
                </a:path>
                <a:path w="3695065" h="2541270">
                  <a:moveTo>
                    <a:pt x="2267346" y="2540868"/>
                  </a:moveTo>
                  <a:lnTo>
                    <a:pt x="2267346" y="0"/>
                  </a:lnTo>
                </a:path>
                <a:path w="3695065" h="2541270">
                  <a:moveTo>
                    <a:pt x="3107078" y="2540868"/>
                  </a:moveTo>
                  <a:lnTo>
                    <a:pt x="3107078" y="0"/>
                  </a:lnTo>
                </a:path>
              </a:pathLst>
            </a:custGeom>
            <a:ln w="3175">
              <a:solidFill>
                <a:srgbClr val="EBEBEB"/>
              </a:solidFill>
            </a:ln>
          </p:spPr>
          <p:txBody>
            <a:bodyPr wrap="square" lIns="0" tIns="0" rIns="0" bIns="0" rtlCol="0"/>
            <a:lstStyle/>
            <a:p>
              <a:endParaRPr/>
            </a:p>
          </p:txBody>
        </p:sp>
        <p:sp>
          <p:nvSpPr>
            <p:cNvPr id="7" name="object 7"/>
            <p:cNvSpPr/>
            <p:nvPr/>
          </p:nvSpPr>
          <p:spPr>
            <a:xfrm>
              <a:off x="550473" y="426281"/>
              <a:ext cx="3695065" cy="2541270"/>
            </a:xfrm>
            <a:custGeom>
              <a:avLst/>
              <a:gdLst/>
              <a:ahLst/>
              <a:cxnLst/>
              <a:rect l="l" t="t" r="r" b="b"/>
              <a:pathLst>
                <a:path w="3695065" h="2541270">
                  <a:moveTo>
                    <a:pt x="0" y="2425371"/>
                  </a:moveTo>
                  <a:lnTo>
                    <a:pt x="3694907" y="2425371"/>
                  </a:lnTo>
                </a:path>
                <a:path w="3695065" h="2541270">
                  <a:moveTo>
                    <a:pt x="0" y="1912526"/>
                  </a:moveTo>
                  <a:lnTo>
                    <a:pt x="3694907" y="1912526"/>
                  </a:lnTo>
                </a:path>
                <a:path w="3695065" h="2541270">
                  <a:moveTo>
                    <a:pt x="0" y="1399734"/>
                  </a:moveTo>
                  <a:lnTo>
                    <a:pt x="3694907" y="1399734"/>
                  </a:lnTo>
                </a:path>
                <a:path w="3695065" h="2541270">
                  <a:moveTo>
                    <a:pt x="0" y="886888"/>
                  </a:moveTo>
                  <a:lnTo>
                    <a:pt x="3694907" y="886888"/>
                  </a:lnTo>
                </a:path>
                <a:path w="3695065" h="2541270">
                  <a:moveTo>
                    <a:pt x="0" y="374097"/>
                  </a:moveTo>
                  <a:lnTo>
                    <a:pt x="3694907" y="374097"/>
                  </a:lnTo>
                </a:path>
                <a:path w="3695065" h="2541270">
                  <a:moveTo>
                    <a:pt x="167935" y="2540868"/>
                  </a:moveTo>
                  <a:lnTo>
                    <a:pt x="167935" y="0"/>
                  </a:lnTo>
                </a:path>
                <a:path w="3695065" h="2541270">
                  <a:moveTo>
                    <a:pt x="1007721" y="2540868"/>
                  </a:moveTo>
                  <a:lnTo>
                    <a:pt x="1007721" y="0"/>
                  </a:lnTo>
                </a:path>
                <a:path w="3695065" h="2541270">
                  <a:moveTo>
                    <a:pt x="1847453" y="2540868"/>
                  </a:moveTo>
                  <a:lnTo>
                    <a:pt x="1847453" y="0"/>
                  </a:lnTo>
                </a:path>
                <a:path w="3695065" h="2541270">
                  <a:moveTo>
                    <a:pt x="2687185" y="2540868"/>
                  </a:moveTo>
                  <a:lnTo>
                    <a:pt x="2687185" y="0"/>
                  </a:lnTo>
                </a:path>
                <a:path w="3695065" h="2541270">
                  <a:moveTo>
                    <a:pt x="3526972" y="2540868"/>
                  </a:moveTo>
                  <a:lnTo>
                    <a:pt x="3526972" y="0"/>
                  </a:lnTo>
                </a:path>
              </a:pathLst>
            </a:custGeom>
            <a:ln w="5826">
              <a:solidFill>
                <a:srgbClr val="EBEBEB"/>
              </a:solidFill>
            </a:ln>
          </p:spPr>
          <p:txBody>
            <a:bodyPr wrap="square" lIns="0" tIns="0" rIns="0" bIns="0" rtlCol="0"/>
            <a:lstStyle/>
            <a:p>
              <a:endParaRPr/>
            </a:p>
          </p:txBody>
        </p:sp>
        <p:sp>
          <p:nvSpPr>
            <p:cNvPr id="8" name="object 8"/>
            <p:cNvSpPr/>
            <p:nvPr/>
          </p:nvSpPr>
          <p:spPr>
            <a:xfrm>
              <a:off x="718409" y="805769"/>
              <a:ext cx="3359150" cy="1956435"/>
            </a:xfrm>
            <a:custGeom>
              <a:avLst/>
              <a:gdLst/>
              <a:ahLst/>
              <a:cxnLst/>
              <a:rect l="l" t="t" r="r" b="b"/>
              <a:pathLst>
                <a:path w="3359150" h="1956435">
                  <a:moveTo>
                    <a:pt x="0" y="1955980"/>
                  </a:moveTo>
                  <a:lnTo>
                    <a:pt x="167935" y="1883120"/>
                  </a:lnTo>
                  <a:lnTo>
                    <a:pt x="335925" y="1768985"/>
                  </a:lnTo>
                  <a:lnTo>
                    <a:pt x="503860" y="1603446"/>
                  </a:lnTo>
                  <a:lnTo>
                    <a:pt x="671796" y="1381710"/>
                  </a:lnTo>
                  <a:lnTo>
                    <a:pt x="839786" y="1109223"/>
                  </a:lnTo>
                  <a:lnTo>
                    <a:pt x="1007721" y="804990"/>
                  </a:lnTo>
                  <a:lnTo>
                    <a:pt x="1175657" y="501573"/>
                  </a:lnTo>
                  <a:lnTo>
                    <a:pt x="1343592" y="240413"/>
                  </a:lnTo>
                  <a:lnTo>
                    <a:pt x="1511582" y="62948"/>
                  </a:lnTo>
                  <a:lnTo>
                    <a:pt x="1679518" y="0"/>
                  </a:lnTo>
                  <a:lnTo>
                    <a:pt x="1847453" y="62948"/>
                  </a:lnTo>
                  <a:lnTo>
                    <a:pt x="2015443" y="240413"/>
                  </a:lnTo>
                  <a:lnTo>
                    <a:pt x="2183379" y="501573"/>
                  </a:lnTo>
                  <a:lnTo>
                    <a:pt x="2351314" y="804990"/>
                  </a:lnTo>
                  <a:lnTo>
                    <a:pt x="2519250" y="1109223"/>
                  </a:lnTo>
                  <a:lnTo>
                    <a:pt x="2687240" y="1381710"/>
                  </a:lnTo>
                  <a:lnTo>
                    <a:pt x="2855175" y="1603446"/>
                  </a:lnTo>
                  <a:lnTo>
                    <a:pt x="3023111" y="1768985"/>
                  </a:lnTo>
                  <a:lnTo>
                    <a:pt x="3191046" y="1883120"/>
                  </a:lnTo>
                  <a:lnTo>
                    <a:pt x="3359036" y="1955980"/>
                  </a:lnTo>
                </a:path>
              </a:pathLst>
            </a:custGeom>
            <a:ln w="23251">
              <a:solidFill>
                <a:srgbClr val="A020F0"/>
              </a:solidFill>
            </a:ln>
          </p:spPr>
          <p:txBody>
            <a:bodyPr wrap="square" lIns="0" tIns="0" rIns="0" bIns="0" rtlCol="0"/>
            <a:lstStyle/>
            <a:p>
              <a:endParaRPr/>
            </a:p>
          </p:txBody>
        </p:sp>
        <p:sp>
          <p:nvSpPr>
            <p:cNvPr id="9" name="object 9"/>
            <p:cNvSpPr/>
            <p:nvPr/>
          </p:nvSpPr>
          <p:spPr>
            <a:xfrm>
              <a:off x="718409" y="1826015"/>
              <a:ext cx="3359150" cy="1026160"/>
            </a:xfrm>
            <a:custGeom>
              <a:avLst/>
              <a:gdLst/>
              <a:ahLst/>
              <a:cxnLst/>
              <a:rect l="l" t="t" r="r" b="b"/>
              <a:pathLst>
                <a:path w="3359150" h="1026160">
                  <a:moveTo>
                    <a:pt x="0" y="1025637"/>
                  </a:moveTo>
                  <a:lnTo>
                    <a:pt x="167935" y="974341"/>
                  </a:lnTo>
                  <a:lnTo>
                    <a:pt x="335925" y="923046"/>
                  </a:lnTo>
                  <a:lnTo>
                    <a:pt x="503860" y="871805"/>
                  </a:lnTo>
                  <a:lnTo>
                    <a:pt x="671796" y="820509"/>
                  </a:lnTo>
                  <a:lnTo>
                    <a:pt x="839786" y="769214"/>
                  </a:lnTo>
                  <a:lnTo>
                    <a:pt x="1007721" y="717918"/>
                  </a:lnTo>
                  <a:lnTo>
                    <a:pt x="1175657" y="666677"/>
                  </a:lnTo>
                  <a:lnTo>
                    <a:pt x="1343592" y="615382"/>
                  </a:lnTo>
                  <a:lnTo>
                    <a:pt x="1511582" y="564086"/>
                  </a:lnTo>
                  <a:lnTo>
                    <a:pt x="1679518" y="512791"/>
                  </a:lnTo>
                  <a:lnTo>
                    <a:pt x="1847453" y="461550"/>
                  </a:lnTo>
                  <a:lnTo>
                    <a:pt x="2015443" y="410254"/>
                  </a:lnTo>
                  <a:lnTo>
                    <a:pt x="2183379" y="358959"/>
                  </a:lnTo>
                  <a:lnTo>
                    <a:pt x="2351314" y="307663"/>
                  </a:lnTo>
                  <a:lnTo>
                    <a:pt x="2519250" y="256422"/>
                  </a:lnTo>
                  <a:lnTo>
                    <a:pt x="2687240" y="205127"/>
                  </a:lnTo>
                  <a:lnTo>
                    <a:pt x="2855175" y="153831"/>
                  </a:lnTo>
                  <a:lnTo>
                    <a:pt x="3023111" y="102536"/>
                  </a:lnTo>
                  <a:lnTo>
                    <a:pt x="3191046" y="51295"/>
                  </a:lnTo>
                  <a:lnTo>
                    <a:pt x="3359036" y="0"/>
                  </a:lnTo>
                </a:path>
              </a:pathLst>
            </a:custGeom>
            <a:ln w="23251">
              <a:solidFill>
                <a:srgbClr val="FFA500"/>
              </a:solidFill>
            </a:ln>
          </p:spPr>
          <p:txBody>
            <a:bodyPr wrap="square" lIns="0" tIns="0" rIns="0" bIns="0" rtlCol="0"/>
            <a:lstStyle/>
            <a:p>
              <a:endParaRPr/>
            </a:p>
          </p:txBody>
        </p:sp>
        <p:sp>
          <p:nvSpPr>
            <p:cNvPr id="10" name="object 10"/>
            <p:cNvSpPr/>
            <p:nvPr/>
          </p:nvSpPr>
          <p:spPr>
            <a:xfrm>
              <a:off x="718409" y="541777"/>
              <a:ext cx="3359150" cy="2310130"/>
            </a:xfrm>
            <a:custGeom>
              <a:avLst/>
              <a:gdLst/>
              <a:ahLst/>
              <a:cxnLst/>
              <a:rect l="l" t="t" r="r" b="b"/>
              <a:pathLst>
                <a:path w="3359150" h="2310130">
                  <a:moveTo>
                    <a:pt x="0" y="2309875"/>
                  </a:moveTo>
                  <a:lnTo>
                    <a:pt x="167935" y="2292613"/>
                  </a:lnTo>
                  <a:lnTo>
                    <a:pt x="335925" y="2251228"/>
                  </a:lnTo>
                  <a:lnTo>
                    <a:pt x="503860" y="2169330"/>
                  </a:lnTo>
                  <a:lnTo>
                    <a:pt x="671796" y="2028512"/>
                  </a:lnTo>
                  <a:lnTo>
                    <a:pt x="839786" y="1813910"/>
                  </a:lnTo>
                  <a:lnTo>
                    <a:pt x="1007721" y="1521438"/>
                  </a:lnTo>
                  <a:lnTo>
                    <a:pt x="1175657" y="1165093"/>
                  </a:lnTo>
                  <a:lnTo>
                    <a:pt x="1343592" y="780322"/>
                  </a:lnTo>
                  <a:lnTo>
                    <a:pt x="1511582" y="419947"/>
                  </a:lnTo>
                  <a:lnTo>
                    <a:pt x="1679518" y="143322"/>
                  </a:lnTo>
                  <a:lnTo>
                    <a:pt x="1847453" y="0"/>
                  </a:lnTo>
                  <a:lnTo>
                    <a:pt x="2015443" y="15519"/>
                  </a:lnTo>
                  <a:lnTo>
                    <a:pt x="2183379" y="183835"/>
                  </a:lnTo>
                  <a:lnTo>
                    <a:pt x="2351314" y="470154"/>
                  </a:lnTo>
                  <a:lnTo>
                    <a:pt x="2519250" y="821979"/>
                  </a:lnTo>
                  <a:lnTo>
                    <a:pt x="2687240" y="1184478"/>
                  </a:lnTo>
                  <a:lnTo>
                    <a:pt x="2855175" y="1513325"/>
                  </a:lnTo>
                  <a:lnTo>
                    <a:pt x="3023111" y="1782109"/>
                  </a:lnTo>
                  <a:lnTo>
                    <a:pt x="3191046" y="1982390"/>
                  </a:lnTo>
                  <a:lnTo>
                    <a:pt x="3359036" y="2119504"/>
                  </a:lnTo>
                </a:path>
              </a:pathLst>
            </a:custGeom>
            <a:ln w="23251">
              <a:solidFill>
                <a:srgbClr val="00FF00"/>
              </a:solidFill>
            </a:ln>
          </p:spPr>
          <p:txBody>
            <a:bodyPr wrap="square" lIns="0" tIns="0" rIns="0" bIns="0" rtlCol="0"/>
            <a:lstStyle/>
            <a:p>
              <a:endParaRPr/>
            </a:p>
          </p:txBody>
        </p:sp>
        <p:sp>
          <p:nvSpPr>
            <p:cNvPr id="11" name="object 11"/>
            <p:cNvSpPr/>
            <p:nvPr/>
          </p:nvSpPr>
          <p:spPr>
            <a:xfrm>
              <a:off x="550473" y="426281"/>
              <a:ext cx="3695065" cy="2541270"/>
            </a:xfrm>
            <a:custGeom>
              <a:avLst/>
              <a:gdLst/>
              <a:ahLst/>
              <a:cxnLst/>
              <a:rect l="l" t="t" r="r" b="b"/>
              <a:pathLst>
                <a:path w="3695065" h="2541270">
                  <a:moveTo>
                    <a:pt x="0" y="2540868"/>
                  </a:moveTo>
                  <a:lnTo>
                    <a:pt x="3694907" y="2540868"/>
                  </a:lnTo>
                  <a:lnTo>
                    <a:pt x="3694907" y="0"/>
                  </a:lnTo>
                  <a:lnTo>
                    <a:pt x="0" y="0"/>
                  </a:lnTo>
                  <a:lnTo>
                    <a:pt x="0" y="2540868"/>
                  </a:lnTo>
                  <a:close/>
                </a:path>
              </a:pathLst>
            </a:custGeom>
            <a:ln w="5826">
              <a:solidFill>
                <a:srgbClr val="333333"/>
              </a:solidFill>
            </a:ln>
          </p:spPr>
          <p:txBody>
            <a:bodyPr wrap="square" lIns="0" tIns="0" rIns="0" bIns="0" rtlCol="0"/>
            <a:lstStyle/>
            <a:p>
              <a:endParaRPr/>
            </a:p>
          </p:txBody>
        </p:sp>
      </p:grpSp>
      <p:sp>
        <p:nvSpPr>
          <p:cNvPr id="12" name="object 12"/>
          <p:cNvSpPr txBox="1"/>
          <p:nvPr/>
        </p:nvSpPr>
        <p:spPr>
          <a:xfrm>
            <a:off x="442806" y="2807533"/>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0.0</a:t>
            </a:r>
            <a:endParaRPr sz="350">
              <a:latin typeface="Arial"/>
              <a:cs typeface="Arial"/>
            </a:endParaRPr>
          </a:p>
        </p:txBody>
      </p:sp>
      <p:sp>
        <p:nvSpPr>
          <p:cNvPr id="13" name="object 13"/>
          <p:cNvSpPr txBox="1"/>
          <p:nvPr/>
        </p:nvSpPr>
        <p:spPr>
          <a:xfrm>
            <a:off x="442806" y="2294741"/>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0.5</a:t>
            </a:r>
            <a:endParaRPr sz="350">
              <a:latin typeface="Arial"/>
              <a:cs typeface="Arial"/>
            </a:endParaRPr>
          </a:p>
        </p:txBody>
      </p:sp>
      <p:sp>
        <p:nvSpPr>
          <p:cNvPr id="14" name="object 14"/>
          <p:cNvSpPr txBox="1"/>
          <p:nvPr/>
        </p:nvSpPr>
        <p:spPr>
          <a:xfrm>
            <a:off x="442806" y="1781895"/>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1.0</a:t>
            </a:r>
            <a:endParaRPr sz="350">
              <a:latin typeface="Arial"/>
              <a:cs typeface="Arial"/>
            </a:endParaRPr>
          </a:p>
        </p:txBody>
      </p:sp>
      <p:sp>
        <p:nvSpPr>
          <p:cNvPr id="15" name="object 15"/>
          <p:cNvSpPr txBox="1"/>
          <p:nvPr/>
        </p:nvSpPr>
        <p:spPr>
          <a:xfrm>
            <a:off x="442806" y="1269050"/>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1.5</a:t>
            </a:r>
            <a:endParaRPr sz="350">
              <a:latin typeface="Arial"/>
              <a:cs typeface="Arial"/>
            </a:endParaRPr>
          </a:p>
        </p:txBody>
      </p:sp>
      <p:sp>
        <p:nvSpPr>
          <p:cNvPr id="16" name="object 16"/>
          <p:cNvSpPr txBox="1"/>
          <p:nvPr/>
        </p:nvSpPr>
        <p:spPr>
          <a:xfrm>
            <a:off x="442806" y="756258"/>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2.0</a:t>
            </a:r>
            <a:endParaRPr sz="350">
              <a:latin typeface="Arial"/>
              <a:cs typeface="Arial"/>
            </a:endParaRPr>
          </a:p>
        </p:txBody>
      </p:sp>
      <p:sp>
        <p:nvSpPr>
          <p:cNvPr id="17" name="object 17"/>
          <p:cNvSpPr/>
          <p:nvPr/>
        </p:nvSpPr>
        <p:spPr>
          <a:xfrm>
            <a:off x="535553" y="800378"/>
            <a:ext cx="3542029" cy="2181860"/>
          </a:xfrm>
          <a:custGeom>
            <a:avLst/>
            <a:gdLst/>
            <a:ahLst/>
            <a:cxnLst/>
            <a:rect l="l" t="t" r="r" b="b"/>
            <a:pathLst>
              <a:path w="3542029" h="2181860">
                <a:moveTo>
                  <a:pt x="0" y="2051274"/>
                </a:moveTo>
                <a:lnTo>
                  <a:pt x="14920" y="2051274"/>
                </a:lnTo>
              </a:path>
              <a:path w="3542029" h="2181860">
                <a:moveTo>
                  <a:pt x="0" y="1538428"/>
                </a:moveTo>
                <a:lnTo>
                  <a:pt x="14920" y="1538428"/>
                </a:lnTo>
              </a:path>
              <a:path w="3542029" h="2181860">
                <a:moveTo>
                  <a:pt x="0" y="1025637"/>
                </a:moveTo>
                <a:lnTo>
                  <a:pt x="14920" y="1025637"/>
                </a:lnTo>
              </a:path>
              <a:path w="3542029" h="2181860">
                <a:moveTo>
                  <a:pt x="0" y="512791"/>
                </a:moveTo>
                <a:lnTo>
                  <a:pt x="14920" y="512791"/>
                </a:lnTo>
              </a:path>
              <a:path w="3542029" h="2181860">
                <a:moveTo>
                  <a:pt x="0" y="0"/>
                </a:moveTo>
                <a:lnTo>
                  <a:pt x="14920" y="0"/>
                </a:lnTo>
              </a:path>
              <a:path w="3542029" h="2181860">
                <a:moveTo>
                  <a:pt x="182855" y="2181691"/>
                </a:moveTo>
                <a:lnTo>
                  <a:pt x="182855" y="2166770"/>
                </a:lnTo>
              </a:path>
              <a:path w="3542029" h="2181860">
                <a:moveTo>
                  <a:pt x="1022642" y="2181691"/>
                </a:moveTo>
                <a:lnTo>
                  <a:pt x="1022642" y="2166770"/>
                </a:lnTo>
              </a:path>
              <a:path w="3542029" h="2181860">
                <a:moveTo>
                  <a:pt x="1862374" y="2181691"/>
                </a:moveTo>
                <a:lnTo>
                  <a:pt x="1862374" y="2166770"/>
                </a:lnTo>
              </a:path>
              <a:path w="3542029" h="2181860">
                <a:moveTo>
                  <a:pt x="2702106" y="2181691"/>
                </a:moveTo>
                <a:lnTo>
                  <a:pt x="2702106" y="2166770"/>
                </a:lnTo>
              </a:path>
              <a:path w="3542029" h="2181860">
                <a:moveTo>
                  <a:pt x="3541892" y="2181691"/>
                </a:moveTo>
                <a:lnTo>
                  <a:pt x="3541892" y="2166770"/>
                </a:lnTo>
              </a:path>
            </a:pathLst>
          </a:custGeom>
          <a:ln w="5826">
            <a:solidFill>
              <a:srgbClr val="333333"/>
            </a:solidFill>
          </a:ln>
        </p:spPr>
        <p:txBody>
          <a:bodyPr wrap="square" lIns="0" tIns="0" rIns="0" bIns="0" rtlCol="0"/>
          <a:lstStyle/>
          <a:p>
            <a:endParaRPr/>
          </a:p>
        </p:txBody>
      </p:sp>
      <p:sp>
        <p:nvSpPr>
          <p:cNvPr id="18" name="object 18"/>
          <p:cNvSpPr txBox="1"/>
          <p:nvPr/>
        </p:nvSpPr>
        <p:spPr>
          <a:xfrm>
            <a:off x="658007"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0.00</a:t>
            </a:r>
            <a:endParaRPr sz="350">
              <a:latin typeface="Arial"/>
              <a:cs typeface="Arial"/>
            </a:endParaRPr>
          </a:p>
        </p:txBody>
      </p:sp>
      <p:sp>
        <p:nvSpPr>
          <p:cNvPr id="24" name="object 2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51</a:t>
            </a:r>
          </a:p>
        </p:txBody>
      </p:sp>
      <p:sp>
        <p:nvSpPr>
          <p:cNvPr id="19" name="object 19"/>
          <p:cNvSpPr txBox="1"/>
          <p:nvPr/>
        </p:nvSpPr>
        <p:spPr>
          <a:xfrm>
            <a:off x="1497793"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0.25</a:t>
            </a:r>
            <a:endParaRPr sz="350">
              <a:latin typeface="Arial"/>
              <a:cs typeface="Arial"/>
            </a:endParaRPr>
          </a:p>
        </p:txBody>
      </p:sp>
      <p:sp>
        <p:nvSpPr>
          <p:cNvPr id="20" name="object 20"/>
          <p:cNvSpPr txBox="1"/>
          <p:nvPr/>
        </p:nvSpPr>
        <p:spPr>
          <a:xfrm>
            <a:off x="3177312"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0.75</a:t>
            </a:r>
            <a:endParaRPr sz="350">
              <a:latin typeface="Arial"/>
              <a:cs typeface="Arial"/>
            </a:endParaRPr>
          </a:p>
        </p:txBody>
      </p:sp>
      <p:sp>
        <p:nvSpPr>
          <p:cNvPr id="21" name="object 21"/>
          <p:cNvSpPr txBox="1"/>
          <p:nvPr/>
        </p:nvSpPr>
        <p:spPr>
          <a:xfrm>
            <a:off x="4017043"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1.00</a:t>
            </a:r>
            <a:endParaRPr sz="350">
              <a:latin typeface="Arial"/>
              <a:cs typeface="Arial"/>
            </a:endParaRPr>
          </a:p>
        </p:txBody>
      </p:sp>
      <p:sp>
        <p:nvSpPr>
          <p:cNvPr id="22" name="object 22"/>
          <p:cNvSpPr txBox="1"/>
          <p:nvPr/>
        </p:nvSpPr>
        <p:spPr>
          <a:xfrm>
            <a:off x="2337525" y="2967463"/>
            <a:ext cx="121285" cy="155575"/>
          </a:xfrm>
          <a:prstGeom prst="rect">
            <a:avLst/>
          </a:prstGeom>
        </p:spPr>
        <p:txBody>
          <a:bodyPr vert="horz" wrap="square" lIns="0" tIns="17145" rIns="0" bIns="0" rtlCol="0">
            <a:spAutoFit/>
          </a:bodyPr>
          <a:lstStyle/>
          <a:p>
            <a:pPr algn="ctr">
              <a:lnSpc>
                <a:spcPct val="100000"/>
              </a:lnSpc>
              <a:spcBef>
                <a:spcPts val="135"/>
              </a:spcBef>
            </a:pPr>
            <a:r>
              <a:rPr sz="350" spc="-20" dirty="0">
                <a:solidFill>
                  <a:srgbClr val="4D4D4D"/>
                </a:solidFill>
                <a:latin typeface="Arial"/>
                <a:cs typeface="Arial"/>
              </a:rPr>
              <a:t>0.50</a:t>
            </a:r>
            <a:endParaRPr sz="350">
              <a:latin typeface="Arial"/>
              <a:cs typeface="Arial"/>
            </a:endParaRPr>
          </a:p>
          <a:p>
            <a:pPr algn="ctr">
              <a:lnSpc>
                <a:spcPct val="100000"/>
              </a:lnSpc>
              <a:spcBef>
                <a:spcPts val="20"/>
              </a:spcBef>
            </a:pPr>
            <a:r>
              <a:rPr sz="450" spc="10" dirty="0">
                <a:latin typeface="Arial"/>
                <a:cs typeface="Arial"/>
              </a:rPr>
              <a:t>p</a:t>
            </a:r>
            <a:endParaRPr sz="450">
              <a:latin typeface="Arial"/>
              <a:cs typeface="Arial"/>
            </a:endParaRPr>
          </a:p>
        </p:txBody>
      </p:sp>
      <p:sp>
        <p:nvSpPr>
          <p:cNvPr id="23" name="object 23"/>
          <p:cNvSpPr txBox="1"/>
          <p:nvPr/>
        </p:nvSpPr>
        <p:spPr>
          <a:xfrm>
            <a:off x="360482" y="1444236"/>
            <a:ext cx="92710" cy="505459"/>
          </a:xfrm>
          <a:prstGeom prst="rect">
            <a:avLst/>
          </a:prstGeom>
        </p:spPr>
        <p:txBody>
          <a:bodyPr vert="vert270" wrap="square" lIns="0" tIns="9525" rIns="0" bIns="0" rtlCol="0">
            <a:spAutoFit/>
          </a:bodyPr>
          <a:lstStyle/>
          <a:p>
            <a:pPr marL="12700">
              <a:lnSpc>
                <a:spcPct val="100000"/>
              </a:lnSpc>
              <a:spcBef>
                <a:spcPts val="75"/>
              </a:spcBef>
            </a:pPr>
            <a:r>
              <a:rPr sz="450" dirty="0">
                <a:latin typeface="Arial"/>
                <a:cs typeface="Arial"/>
              </a:rPr>
              <a:t>probability</a:t>
            </a:r>
            <a:r>
              <a:rPr sz="450" spc="85" dirty="0">
                <a:latin typeface="Arial"/>
                <a:cs typeface="Arial"/>
              </a:rPr>
              <a:t> </a:t>
            </a:r>
            <a:r>
              <a:rPr sz="450" spc="-10" dirty="0">
                <a:latin typeface="Arial"/>
                <a:cs typeface="Arial"/>
              </a:rPr>
              <a:t>density</a:t>
            </a:r>
            <a:endParaRPr sz="450">
              <a:latin typeface="Arial"/>
              <a:cs typeface="Arial"/>
            </a:endParaRPr>
          </a:p>
        </p:txBody>
      </p:sp>
      <p:sp>
        <p:nvSpPr>
          <p:cNvPr id="25" name="TextBox 24">
            <a:extLst>
              <a:ext uri="{FF2B5EF4-FFF2-40B4-BE49-F238E27FC236}">
                <a16:creationId xmlns:a16="http://schemas.microsoft.com/office/drawing/2014/main" id="{551888B6-208F-4A56-AA2C-48484D472576}"/>
              </a:ext>
            </a:extLst>
          </p:cNvPr>
          <p:cNvSpPr txBox="1"/>
          <p:nvPr/>
        </p:nvSpPr>
        <p:spPr>
          <a:xfrm>
            <a:off x="122770" y="3000986"/>
            <a:ext cx="4267201" cy="707886"/>
          </a:xfrm>
          <a:prstGeom prst="rect">
            <a:avLst/>
          </a:prstGeom>
          <a:noFill/>
        </p:spPr>
        <p:txBody>
          <a:bodyPr wrap="square" rtlCol="0">
            <a:spAutoFit/>
          </a:bodyPr>
          <a:lstStyle/>
          <a:p>
            <a:r>
              <a:rPr lang="en-GB" sz="800" dirty="0">
                <a:latin typeface="+mn-lt"/>
              </a:rPr>
              <a:t>Purple  = prior, probability of winning = of an event happening = of outcome being 1 -&gt; we put this at value p = 0.5 = 50% chance you will win the game</a:t>
            </a:r>
            <a:br>
              <a:rPr lang="en-GB" sz="800" dirty="0">
                <a:latin typeface="+mn-lt"/>
              </a:rPr>
            </a:br>
            <a:r>
              <a:rPr lang="en-GB" sz="800" dirty="0">
                <a:latin typeface="+mn-lt"/>
              </a:rPr>
              <a:t>green = posterior = prior * likelihood of your observed results/ data</a:t>
            </a:r>
            <a:br>
              <a:rPr lang="en-GB" sz="800" dirty="0">
                <a:latin typeface="+mn-lt"/>
              </a:rPr>
            </a:br>
            <a:r>
              <a:rPr lang="en-GB" sz="800" dirty="0">
                <a:latin typeface="+mn-lt"/>
              </a:rPr>
              <a:t>in the case here, the event = they won. </a:t>
            </a:r>
          </a:p>
          <a:p>
            <a:r>
              <a:rPr lang="en-GB" sz="800" dirty="0">
                <a:latin typeface="+mn-lt"/>
              </a:rPr>
              <a:t>Orange = </a:t>
            </a:r>
            <a:r>
              <a:rPr lang="en-GB" sz="800" dirty="0" err="1">
                <a:latin typeface="+mn-lt"/>
              </a:rPr>
              <a:t>likelyhood</a:t>
            </a:r>
            <a:endParaRPr lang="en-GB" sz="800" dirty="0">
              <a:latin typeface="+mn-lt"/>
            </a:endParaRPr>
          </a:p>
        </p:txBody>
      </p:sp>
    </p:spTree>
  </p:cSld>
  <p:clrMapOvr>
    <a:masterClrMapping/>
  </p:clrMapOvr>
  <p:transition>
    <p:cut/>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770890" cy="207645"/>
          </a:xfrm>
          <a:prstGeom prst="rect">
            <a:avLst/>
          </a:prstGeom>
        </p:spPr>
        <p:txBody>
          <a:bodyPr vert="horz" wrap="square" lIns="0" tIns="12065" rIns="0" bIns="0" rtlCol="0">
            <a:spAutoFit/>
          </a:bodyPr>
          <a:lstStyle/>
          <a:p>
            <a:pPr marL="12700">
              <a:lnSpc>
                <a:spcPct val="100000"/>
              </a:lnSpc>
              <a:spcBef>
                <a:spcPts val="95"/>
              </a:spcBef>
            </a:pPr>
            <a:r>
              <a:rPr spc="-20" dirty="0"/>
              <a:t>Game </a:t>
            </a:r>
            <a:r>
              <a:rPr spc="-25" dirty="0"/>
              <a:t>Two</a:t>
            </a:r>
          </a:p>
        </p:txBody>
      </p:sp>
      <p:sp>
        <p:nvSpPr>
          <p:cNvPr id="3" name="object 3"/>
          <p:cNvSpPr/>
          <p:nvPr/>
        </p:nvSpPr>
        <p:spPr>
          <a:xfrm>
            <a:off x="322046" y="1957336"/>
            <a:ext cx="3964304" cy="796925"/>
          </a:xfrm>
          <a:custGeom>
            <a:avLst/>
            <a:gdLst/>
            <a:ahLst/>
            <a:cxnLst/>
            <a:rect l="l" t="t" r="r" b="b"/>
            <a:pathLst>
              <a:path w="3964304" h="796925">
                <a:moveTo>
                  <a:pt x="3963911" y="0"/>
                </a:moveTo>
                <a:lnTo>
                  <a:pt x="0" y="0"/>
                </a:lnTo>
                <a:lnTo>
                  <a:pt x="0" y="796569"/>
                </a:lnTo>
                <a:lnTo>
                  <a:pt x="3963911" y="796569"/>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7294" y="806537"/>
            <a:ext cx="3912870" cy="2203937"/>
          </a:xfrm>
          <a:prstGeom prst="rect">
            <a:avLst/>
          </a:prstGeom>
        </p:spPr>
        <p:txBody>
          <a:bodyPr vert="horz" wrap="square" lIns="0" tIns="11430" rIns="0" bIns="0" rtlCol="0">
            <a:spAutoFit/>
          </a:bodyPr>
          <a:lstStyle/>
          <a:p>
            <a:pPr marL="12700">
              <a:lnSpc>
                <a:spcPct val="100000"/>
              </a:lnSpc>
              <a:spcBef>
                <a:spcPts val="90"/>
              </a:spcBef>
            </a:pPr>
            <a:r>
              <a:rPr sz="1100" spc="-40" dirty="0">
                <a:solidFill>
                  <a:srgbClr val="22373A"/>
                </a:solidFill>
                <a:latin typeface="Tahoma"/>
                <a:cs typeface="Tahoma"/>
              </a:rPr>
              <a:t>Sadly,</a:t>
            </a:r>
            <a:r>
              <a:rPr sz="1100" spc="-30" dirty="0">
                <a:solidFill>
                  <a:srgbClr val="22373A"/>
                </a:solidFill>
                <a:latin typeface="Tahoma"/>
                <a:cs typeface="Tahoma"/>
              </a:rPr>
              <a:t> </a:t>
            </a:r>
            <a:r>
              <a:rPr sz="1100" spc="-50" dirty="0">
                <a:solidFill>
                  <a:srgbClr val="22373A"/>
                </a:solidFill>
                <a:latin typeface="Tahoma"/>
                <a:cs typeface="Tahoma"/>
              </a:rPr>
              <a:t>Essex</a:t>
            </a:r>
            <a:r>
              <a:rPr sz="1100" spc="-30" dirty="0">
                <a:solidFill>
                  <a:srgbClr val="22373A"/>
                </a:solidFill>
                <a:latin typeface="Tahoma"/>
                <a:cs typeface="Tahoma"/>
              </a:rPr>
              <a:t> </a:t>
            </a:r>
            <a:r>
              <a:rPr sz="1100" spc="-10" dirty="0">
                <a:solidFill>
                  <a:srgbClr val="22373A"/>
                </a:solidFill>
                <a:latin typeface="Tahoma"/>
                <a:cs typeface="Tahoma"/>
              </a:rPr>
              <a:t>lost</a:t>
            </a:r>
            <a:r>
              <a:rPr sz="1100" spc="-25" dirty="0">
                <a:solidFill>
                  <a:srgbClr val="22373A"/>
                </a:solidFill>
                <a:latin typeface="Tahoma"/>
                <a:cs typeface="Tahoma"/>
              </a:rPr>
              <a:t> </a:t>
            </a:r>
            <a:r>
              <a:rPr sz="1100" spc="-10" dirty="0">
                <a:solidFill>
                  <a:srgbClr val="22373A"/>
                </a:solidFill>
                <a:latin typeface="Tahoma"/>
                <a:cs typeface="Tahoma"/>
              </a:rPr>
              <a:t>their</a:t>
            </a:r>
            <a:r>
              <a:rPr sz="1100" spc="-30" dirty="0">
                <a:solidFill>
                  <a:srgbClr val="22373A"/>
                </a:solidFill>
                <a:latin typeface="Tahoma"/>
                <a:cs typeface="Tahoma"/>
              </a:rPr>
              <a:t> </a:t>
            </a:r>
            <a:r>
              <a:rPr sz="1100" spc="-55" dirty="0">
                <a:solidFill>
                  <a:srgbClr val="22373A"/>
                </a:solidFill>
                <a:latin typeface="Tahoma"/>
                <a:cs typeface="Tahoma"/>
              </a:rPr>
              <a:t>second</a:t>
            </a:r>
            <a:r>
              <a:rPr sz="1100" spc="-30" dirty="0">
                <a:solidFill>
                  <a:srgbClr val="22373A"/>
                </a:solidFill>
                <a:latin typeface="Tahoma"/>
                <a:cs typeface="Tahoma"/>
              </a:rPr>
              <a:t> </a:t>
            </a:r>
            <a:r>
              <a:rPr sz="1100" spc="-60" dirty="0">
                <a:solidFill>
                  <a:srgbClr val="22373A"/>
                </a:solidFill>
                <a:latin typeface="Tahoma"/>
                <a:cs typeface="Tahoma"/>
              </a:rPr>
              <a:t>game</a:t>
            </a:r>
            <a:r>
              <a:rPr sz="1100" spc="-25" dirty="0">
                <a:solidFill>
                  <a:srgbClr val="22373A"/>
                </a:solidFill>
                <a:latin typeface="Tahoma"/>
                <a:cs typeface="Tahoma"/>
              </a:rPr>
              <a:t> </a:t>
            </a:r>
            <a:r>
              <a:rPr sz="1100" spc="-35" dirty="0">
                <a:solidFill>
                  <a:srgbClr val="22373A"/>
                </a:solidFill>
                <a:latin typeface="Tahoma"/>
                <a:cs typeface="Tahoma"/>
              </a:rPr>
              <a:t>(against</a:t>
            </a:r>
            <a:r>
              <a:rPr sz="1100" spc="-25" dirty="0">
                <a:solidFill>
                  <a:srgbClr val="22373A"/>
                </a:solidFill>
                <a:latin typeface="Tahoma"/>
                <a:cs typeface="Tahoma"/>
              </a:rPr>
              <a:t> </a:t>
            </a:r>
            <a:r>
              <a:rPr sz="1100" spc="-10" dirty="0">
                <a:solidFill>
                  <a:srgbClr val="22373A"/>
                </a:solidFill>
                <a:latin typeface="Tahoma"/>
                <a:cs typeface="Tahoma"/>
              </a:rPr>
              <a:t>Burnel)</a:t>
            </a:r>
            <a:endParaRPr sz="1100" dirty="0">
              <a:latin typeface="Tahoma"/>
              <a:cs typeface="Tahoma"/>
            </a:endParaRPr>
          </a:p>
          <a:p>
            <a:pPr marL="284480" marR="5080" indent="-172720">
              <a:lnSpc>
                <a:spcPct val="118000"/>
              </a:lnSpc>
              <a:spcBef>
                <a:spcPts val="675"/>
              </a:spcBef>
              <a:buChar char="•"/>
              <a:tabLst>
                <a:tab pos="290195" algn="l"/>
              </a:tabLst>
            </a:pPr>
            <a:r>
              <a:rPr sz="1100" dirty="0">
                <a:solidFill>
                  <a:srgbClr val="FF0000"/>
                </a:solidFill>
                <a:latin typeface="Tahoma"/>
                <a:cs typeface="Tahoma"/>
              </a:rPr>
              <a:t>Our</a:t>
            </a:r>
            <a:r>
              <a:rPr sz="1100" spc="-90" dirty="0">
                <a:solidFill>
                  <a:srgbClr val="FF0000"/>
                </a:solidFill>
                <a:latin typeface="Tahoma"/>
                <a:cs typeface="Tahoma"/>
              </a:rPr>
              <a:t> </a:t>
            </a:r>
            <a:r>
              <a:rPr sz="1100" spc="-65" dirty="0">
                <a:solidFill>
                  <a:srgbClr val="FF0000"/>
                </a:solidFill>
                <a:latin typeface="Tahoma"/>
                <a:cs typeface="Tahoma"/>
              </a:rPr>
              <a:t>previous</a:t>
            </a:r>
            <a:r>
              <a:rPr sz="1100" spc="-20" dirty="0">
                <a:solidFill>
                  <a:srgbClr val="FF0000"/>
                </a:solidFill>
                <a:latin typeface="Tahoma"/>
                <a:cs typeface="Tahoma"/>
              </a:rPr>
              <a:t> </a:t>
            </a:r>
            <a:r>
              <a:rPr sz="1100" spc="-45" dirty="0">
                <a:solidFill>
                  <a:srgbClr val="FF0000"/>
                </a:solidFill>
                <a:latin typeface="Tahoma"/>
                <a:cs typeface="Tahoma"/>
              </a:rPr>
              <a:t>posterior</a:t>
            </a:r>
            <a:r>
              <a:rPr sz="1100" spc="-25" dirty="0">
                <a:solidFill>
                  <a:srgbClr val="FF0000"/>
                </a:solidFill>
                <a:latin typeface="Tahoma"/>
                <a:cs typeface="Tahoma"/>
              </a:rPr>
              <a:t> </a:t>
            </a:r>
            <a:r>
              <a:rPr sz="1100" dirty="0">
                <a:solidFill>
                  <a:srgbClr val="FF0000"/>
                </a:solidFill>
                <a:latin typeface="Tahoma"/>
                <a:cs typeface="Tahoma"/>
              </a:rPr>
              <a:t>is</a:t>
            </a:r>
            <a:r>
              <a:rPr sz="1100" spc="-20" dirty="0">
                <a:solidFill>
                  <a:srgbClr val="FF0000"/>
                </a:solidFill>
                <a:latin typeface="Tahoma"/>
                <a:cs typeface="Tahoma"/>
              </a:rPr>
              <a:t> </a:t>
            </a:r>
            <a:r>
              <a:rPr sz="1100" spc="-35" dirty="0">
                <a:solidFill>
                  <a:srgbClr val="FF0000"/>
                </a:solidFill>
                <a:latin typeface="Tahoma"/>
                <a:cs typeface="Tahoma"/>
              </a:rPr>
              <a:t>our</a:t>
            </a:r>
            <a:r>
              <a:rPr sz="1100" spc="-20" dirty="0">
                <a:solidFill>
                  <a:srgbClr val="FF0000"/>
                </a:solidFill>
                <a:latin typeface="Tahoma"/>
                <a:cs typeface="Tahoma"/>
              </a:rPr>
              <a:t> </a:t>
            </a:r>
            <a:r>
              <a:rPr sz="1100" spc="-95" dirty="0">
                <a:solidFill>
                  <a:srgbClr val="FF0000"/>
                </a:solidFill>
                <a:latin typeface="Tahoma"/>
                <a:cs typeface="Tahoma"/>
              </a:rPr>
              <a:t>new</a:t>
            </a:r>
            <a:r>
              <a:rPr sz="1100" spc="10" dirty="0">
                <a:solidFill>
                  <a:srgbClr val="FF0000"/>
                </a:solidFill>
                <a:latin typeface="Tahoma"/>
                <a:cs typeface="Tahoma"/>
              </a:rPr>
              <a:t> </a:t>
            </a:r>
            <a:r>
              <a:rPr sz="1100" spc="-50" dirty="0">
                <a:solidFill>
                  <a:srgbClr val="FF0000"/>
                </a:solidFill>
                <a:latin typeface="Tahoma"/>
                <a:cs typeface="Tahoma"/>
              </a:rPr>
              <a:t>prior</a:t>
            </a:r>
            <a:r>
              <a:rPr sz="1100" spc="-20" dirty="0">
                <a:solidFill>
                  <a:srgbClr val="FF0000"/>
                </a:solidFill>
                <a:latin typeface="Tahoma"/>
                <a:cs typeface="Tahoma"/>
              </a:rPr>
              <a:t> </a:t>
            </a:r>
            <a:r>
              <a:rPr sz="1100" dirty="0">
                <a:solidFill>
                  <a:srgbClr val="22373A"/>
                </a:solidFill>
                <a:latin typeface="Tahoma"/>
                <a:cs typeface="Tahoma"/>
              </a:rPr>
              <a:t>-</a:t>
            </a:r>
            <a:r>
              <a:rPr sz="1100" spc="-20" dirty="0">
                <a:solidFill>
                  <a:srgbClr val="22373A"/>
                </a:solidFill>
                <a:latin typeface="Tahoma"/>
                <a:cs typeface="Tahoma"/>
              </a:rPr>
              <a:t> </a:t>
            </a:r>
            <a:r>
              <a:rPr sz="1100" spc="-114" dirty="0">
                <a:solidFill>
                  <a:srgbClr val="22373A"/>
                </a:solidFill>
                <a:latin typeface="Tahoma"/>
                <a:cs typeface="Tahoma"/>
              </a:rPr>
              <a:t>we</a:t>
            </a:r>
            <a:r>
              <a:rPr sz="1100" spc="15" dirty="0">
                <a:solidFill>
                  <a:srgbClr val="22373A"/>
                </a:solidFill>
                <a:latin typeface="Tahoma"/>
                <a:cs typeface="Tahoma"/>
              </a:rPr>
              <a:t> </a:t>
            </a:r>
            <a:r>
              <a:rPr sz="1100" spc="-75" dirty="0">
                <a:solidFill>
                  <a:srgbClr val="22373A"/>
                </a:solidFill>
                <a:latin typeface="Tahoma"/>
                <a:cs typeface="Tahoma"/>
              </a:rPr>
              <a:t>have</a:t>
            </a:r>
            <a:r>
              <a:rPr sz="1100" spc="-10" dirty="0">
                <a:solidFill>
                  <a:srgbClr val="22373A"/>
                </a:solidFill>
                <a:latin typeface="Tahoma"/>
                <a:cs typeface="Tahoma"/>
              </a:rPr>
              <a:t> </a:t>
            </a:r>
            <a:r>
              <a:rPr sz="1100" spc="-50" dirty="0">
                <a:solidFill>
                  <a:srgbClr val="22373A"/>
                </a:solidFill>
                <a:latin typeface="Tahoma"/>
                <a:cs typeface="Tahoma"/>
              </a:rPr>
              <a:t>updated</a:t>
            </a:r>
            <a:r>
              <a:rPr sz="1100" spc="-20" dirty="0">
                <a:solidFill>
                  <a:srgbClr val="22373A"/>
                </a:solidFill>
                <a:latin typeface="Tahoma"/>
                <a:cs typeface="Tahoma"/>
              </a:rPr>
              <a:t> what </a:t>
            </a:r>
            <a:r>
              <a:rPr sz="1100" spc="-105" dirty="0">
                <a:solidFill>
                  <a:srgbClr val="22373A"/>
                </a:solidFill>
                <a:latin typeface="Tahoma"/>
                <a:cs typeface="Tahoma"/>
              </a:rPr>
              <a:t>we</a:t>
            </a:r>
            <a:r>
              <a:rPr sz="1100" spc="20" dirty="0">
                <a:solidFill>
                  <a:srgbClr val="22373A"/>
                </a:solidFill>
                <a:latin typeface="Tahoma"/>
                <a:cs typeface="Tahoma"/>
              </a:rPr>
              <a:t> </a:t>
            </a:r>
            <a:r>
              <a:rPr sz="1100" spc="-20" dirty="0">
                <a:solidFill>
                  <a:srgbClr val="22373A"/>
                </a:solidFill>
                <a:latin typeface="Tahoma"/>
                <a:cs typeface="Tahoma"/>
              </a:rPr>
              <a:t>know!</a:t>
            </a:r>
            <a:r>
              <a:rPr lang="en-GB" sz="1100" spc="-20" dirty="0">
                <a:solidFill>
                  <a:srgbClr val="22373A"/>
                </a:solidFill>
                <a:latin typeface="Tahoma"/>
                <a:cs typeface="Tahoma"/>
              </a:rPr>
              <a:t> </a:t>
            </a:r>
            <a:r>
              <a:rPr lang="en-GB" sz="800" i="1" spc="-20" dirty="0">
                <a:solidFill>
                  <a:srgbClr val="FF0000"/>
                </a:solidFill>
                <a:latin typeface="Tahoma"/>
                <a:cs typeface="Tahoma"/>
              </a:rPr>
              <a:t>Probability of winning was 50/50, but we won our last game, so we have a slightly higher chance of winning the next one. Because winning implies you are good.</a:t>
            </a:r>
            <a:endParaRPr sz="800" dirty="0">
              <a:latin typeface="Tahoma"/>
              <a:cs typeface="Tahoma"/>
            </a:endParaRPr>
          </a:p>
          <a:p>
            <a:pPr marL="289560" indent="-177800">
              <a:lnSpc>
                <a:spcPct val="100000"/>
              </a:lnSpc>
              <a:spcBef>
                <a:spcPts val="240"/>
              </a:spcBef>
              <a:buChar char="•"/>
              <a:tabLst>
                <a:tab pos="290195" algn="l"/>
              </a:tabLst>
            </a:pPr>
            <a:r>
              <a:rPr sz="1100" dirty="0">
                <a:solidFill>
                  <a:srgbClr val="22373A"/>
                </a:solidFill>
                <a:latin typeface="Tahoma"/>
                <a:cs typeface="Tahoma"/>
              </a:rPr>
              <a:t>OUr</a:t>
            </a:r>
            <a:r>
              <a:rPr sz="1100" spc="-40" dirty="0">
                <a:solidFill>
                  <a:srgbClr val="22373A"/>
                </a:solidFill>
                <a:latin typeface="Tahoma"/>
                <a:cs typeface="Tahoma"/>
              </a:rPr>
              <a:t> </a:t>
            </a:r>
            <a:r>
              <a:rPr sz="1100" spc="-25" dirty="0">
                <a:solidFill>
                  <a:srgbClr val="FF0000"/>
                </a:solidFill>
                <a:latin typeface="Tahoma"/>
                <a:cs typeface="Tahoma"/>
              </a:rPr>
              <a:t>likelihood</a:t>
            </a:r>
            <a:r>
              <a:rPr sz="1100" spc="-30" dirty="0">
                <a:solidFill>
                  <a:srgbClr val="FF0000"/>
                </a:solidFill>
                <a:latin typeface="Tahoma"/>
                <a:cs typeface="Tahoma"/>
              </a:rPr>
              <a:t> </a:t>
            </a:r>
            <a:r>
              <a:rPr sz="1100" dirty="0">
                <a:solidFill>
                  <a:srgbClr val="FF0000"/>
                </a:solidFill>
                <a:latin typeface="Tahoma"/>
                <a:cs typeface="Tahoma"/>
              </a:rPr>
              <a:t>is</a:t>
            </a:r>
            <a:r>
              <a:rPr sz="1100" spc="-25" dirty="0">
                <a:solidFill>
                  <a:srgbClr val="FF0000"/>
                </a:solidFill>
                <a:latin typeface="Tahoma"/>
                <a:cs typeface="Tahoma"/>
              </a:rPr>
              <a:t> </a:t>
            </a:r>
            <a:r>
              <a:rPr sz="1100" spc="-20" dirty="0">
                <a:solidFill>
                  <a:srgbClr val="FF0000"/>
                </a:solidFill>
                <a:latin typeface="Tahoma"/>
                <a:cs typeface="Tahoma"/>
              </a:rPr>
              <a:t>the</a:t>
            </a:r>
            <a:r>
              <a:rPr sz="1100" spc="-25" dirty="0">
                <a:solidFill>
                  <a:srgbClr val="FF0000"/>
                </a:solidFill>
                <a:latin typeface="Tahoma"/>
                <a:cs typeface="Tahoma"/>
              </a:rPr>
              <a:t> </a:t>
            </a:r>
            <a:r>
              <a:rPr sz="1100" spc="-65" dirty="0">
                <a:solidFill>
                  <a:srgbClr val="FF0000"/>
                </a:solidFill>
                <a:latin typeface="Tahoma"/>
                <a:cs typeface="Tahoma"/>
              </a:rPr>
              <a:t>same</a:t>
            </a:r>
            <a:r>
              <a:rPr sz="1100" spc="-25" dirty="0">
                <a:solidFill>
                  <a:srgbClr val="FF0000"/>
                </a:solidFill>
                <a:latin typeface="Tahoma"/>
                <a:cs typeface="Tahoma"/>
              </a:rPr>
              <a:t> </a:t>
            </a:r>
            <a:r>
              <a:rPr sz="1100" spc="-30" dirty="0">
                <a:solidFill>
                  <a:srgbClr val="22373A"/>
                </a:solidFill>
                <a:latin typeface="Tahoma"/>
                <a:cs typeface="Tahoma"/>
              </a:rPr>
              <a:t>as</a:t>
            </a:r>
            <a:r>
              <a:rPr sz="1100" spc="-25" dirty="0">
                <a:solidFill>
                  <a:srgbClr val="22373A"/>
                </a:solidFill>
                <a:latin typeface="Tahoma"/>
                <a:cs typeface="Tahoma"/>
              </a:rPr>
              <a:t> </a:t>
            </a:r>
            <a:r>
              <a:rPr sz="1100" spc="-20" dirty="0">
                <a:solidFill>
                  <a:srgbClr val="22373A"/>
                </a:solidFill>
                <a:latin typeface="Tahoma"/>
                <a:cs typeface="Tahoma"/>
              </a:rPr>
              <a:t>for</a:t>
            </a:r>
            <a:r>
              <a:rPr sz="1100" spc="-25" dirty="0">
                <a:solidFill>
                  <a:srgbClr val="22373A"/>
                </a:solidFill>
                <a:latin typeface="Tahoma"/>
                <a:cs typeface="Tahoma"/>
              </a:rPr>
              <a:t> </a:t>
            </a:r>
            <a:r>
              <a:rPr sz="1100" spc="-50" dirty="0">
                <a:solidFill>
                  <a:srgbClr val="22373A"/>
                </a:solidFill>
                <a:latin typeface="Tahoma"/>
                <a:cs typeface="Tahoma"/>
              </a:rPr>
              <a:t>Game</a:t>
            </a:r>
            <a:r>
              <a:rPr sz="1100" spc="-25" dirty="0">
                <a:solidFill>
                  <a:srgbClr val="22373A"/>
                </a:solidFill>
                <a:latin typeface="Tahoma"/>
                <a:cs typeface="Tahoma"/>
              </a:rPr>
              <a:t> </a:t>
            </a:r>
            <a:r>
              <a:rPr sz="1100" spc="-20" dirty="0">
                <a:solidFill>
                  <a:srgbClr val="22373A"/>
                </a:solidFill>
                <a:latin typeface="Tahoma"/>
                <a:cs typeface="Tahoma"/>
              </a:rPr>
              <a:t>One.</a:t>
            </a:r>
            <a:endParaRPr sz="1100" dirty="0">
              <a:latin typeface="Tahoma"/>
              <a:cs typeface="Tahoma"/>
            </a:endParaRPr>
          </a:p>
          <a:p>
            <a:pPr marL="289560" indent="-177800">
              <a:lnSpc>
                <a:spcPct val="100000"/>
              </a:lnSpc>
              <a:spcBef>
                <a:spcPts val="240"/>
              </a:spcBef>
              <a:buChar char="•"/>
              <a:tabLst>
                <a:tab pos="290195" algn="l"/>
              </a:tabLst>
            </a:pPr>
            <a:r>
              <a:rPr sz="1100" dirty="0">
                <a:solidFill>
                  <a:srgbClr val="22373A"/>
                </a:solidFill>
                <a:latin typeface="Tahoma"/>
                <a:cs typeface="Tahoma"/>
              </a:rPr>
              <a:t>We</a:t>
            </a:r>
            <a:r>
              <a:rPr sz="1100" spc="-55" dirty="0">
                <a:solidFill>
                  <a:srgbClr val="22373A"/>
                </a:solidFill>
                <a:latin typeface="Tahoma"/>
                <a:cs typeface="Tahoma"/>
              </a:rPr>
              <a:t> </a:t>
            </a:r>
            <a:r>
              <a:rPr sz="1100" spc="-25" dirty="0">
                <a:solidFill>
                  <a:srgbClr val="22373A"/>
                </a:solidFill>
                <a:latin typeface="Tahoma"/>
                <a:cs typeface="Tahoma"/>
              </a:rPr>
              <a:t>calculate</a:t>
            </a:r>
            <a:r>
              <a:rPr sz="1100" spc="-35" dirty="0">
                <a:solidFill>
                  <a:srgbClr val="22373A"/>
                </a:solidFill>
                <a:latin typeface="Tahoma"/>
                <a:cs typeface="Tahoma"/>
              </a:rPr>
              <a:t> </a:t>
            </a:r>
            <a:r>
              <a:rPr sz="1100" spc="-20" dirty="0">
                <a:solidFill>
                  <a:srgbClr val="22373A"/>
                </a:solidFill>
                <a:latin typeface="Tahoma"/>
                <a:cs typeface="Tahoma"/>
              </a:rPr>
              <a:t>the</a:t>
            </a:r>
            <a:r>
              <a:rPr sz="1100" spc="-30" dirty="0">
                <a:solidFill>
                  <a:srgbClr val="22373A"/>
                </a:solidFill>
                <a:latin typeface="Tahoma"/>
                <a:cs typeface="Tahoma"/>
              </a:rPr>
              <a:t> </a:t>
            </a:r>
            <a:r>
              <a:rPr sz="1100" spc="-75" dirty="0">
                <a:solidFill>
                  <a:srgbClr val="22373A"/>
                </a:solidFill>
                <a:latin typeface="Tahoma"/>
                <a:cs typeface="Tahoma"/>
              </a:rPr>
              <a:t>new</a:t>
            </a:r>
            <a:r>
              <a:rPr sz="1100" spc="-15" dirty="0">
                <a:solidFill>
                  <a:srgbClr val="22373A"/>
                </a:solidFill>
                <a:latin typeface="Tahoma"/>
                <a:cs typeface="Tahoma"/>
              </a:rPr>
              <a:t> </a:t>
            </a:r>
            <a:r>
              <a:rPr sz="1100" spc="-35" dirty="0">
                <a:solidFill>
                  <a:srgbClr val="22373A"/>
                </a:solidFill>
                <a:latin typeface="Tahoma"/>
                <a:cs typeface="Tahoma"/>
              </a:rPr>
              <a:t>posterior </a:t>
            </a:r>
            <a:r>
              <a:rPr sz="1100" spc="-30" dirty="0">
                <a:solidFill>
                  <a:srgbClr val="22373A"/>
                </a:solidFill>
                <a:latin typeface="Tahoma"/>
                <a:cs typeface="Tahoma"/>
              </a:rPr>
              <a:t>as </a:t>
            </a:r>
            <a:r>
              <a:rPr sz="1100" spc="-10" dirty="0">
                <a:solidFill>
                  <a:srgbClr val="22373A"/>
                </a:solidFill>
                <a:latin typeface="Tahoma"/>
                <a:cs typeface="Tahoma"/>
              </a:rPr>
              <a:t>before</a:t>
            </a:r>
            <a:endParaRPr sz="1100" dirty="0">
              <a:latin typeface="Tahoma"/>
              <a:cs typeface="Tahoma"/>
            </a:endParaRPr>
          </a:p>
          <a:p>
            <a:pPr marL="12700">
              <a:lnSpc>
                <a:spcPct val="100000"/>
              </a:lnSpc>
              <a:spcBef>
                <a:spcPts val="695"/>
              </a:spcBef>
            </a:pPr>
            <a:r>
              <a:rPr sz="1100" dirty="0">
                <a:solidFill>
                  <a:srgbClr val="22373A"/>
                </a:solidFill>
                <a:latin typeface="Palatino Linotype"/>
                <a:cs typeface="Palatino Linotype"/>
              </a:rPr>
              <a:t>d</a:t>
            </a:r>
            <a:r>
              <a:rPr sz="1100" spc="155" dirty="0">
                <a:solidFill>
                  <a:srgbClr val="22373A"/>
                </a:solidFill>
                <a:latin typeface="Palatino Linotype"/>
                <a:cs typeface="Palatino Linotype"/>
              </a:rPr>
              <a:t> </a:t>
            </a:r>
            <a:r>
              <a:rPr sz="1100" spc="-175" dirty="0">
                <a:latin typeface="Palatino Linotype"/>
                <a:cs typeface="Palatino Linotype"/>
              </a:rPr>
              <a:t>%&gt;%</a:t>
            </a:r>
            <a:r>
              <a:rPr sz="1100" spc="160" dirty="0">
                <a:latin typeface="Palatino Linotype"/>
                <a:cs typeface="Palatino Linotype"/>
              </a:rPr>
              <a:t> </a:t>
            </a:r>
            <a:r>
              <a:rPr sz="1100" spc="-10" dirty="0">
                <a:latin typeface="Palatino Linotype"/>
                <a:cs typeface="Palatino Linotype"/>
              </a:rPr>
              <a:t>mutate</a:t>
            </a:r>
            <a:r>
              <a:rPr sz="1100" spc="-10" dirty="0">
                <a:solidFill>
                  <a:srgbClr val="22373A"/>
                </a:solidFill>
                <a:latin typeface="Palatino Linotype"/>
                <a:cs typeface="Palatino Linotype"/>
              </a:rPr>
              <a:t>(</a:t>
            </a:r>
            <a:endParaRPr sz="1100" dirty="0">
              <a:latin typeface="Palatino Linotype"/>
              <a:cs typeface="Palatino Linotype"/>
            </a:endParaRPr>
          </a:p>
          <a:p>
            <a:pPr marL="303530" marR="2000885">
              <a:lnSpc>
                <a:spcPct val="118000"/>
              </a:lnSpc>
              <a:tabLst>
                <a:tab pos="739775" algn="l"/>
              </a:tabLst>
            </a:pPr>
            <a:r>
              <a:rPr sz="1100" spc="130" dirty="0">
                <a:solidFill>
                  <a:srgbClr val="C4A000"/>
                </a:solidFill>
                <a:latin typeface="Palatino Linotype"/>
                <a:cs typeface="Palatino Linotype"/>
              </a:rPr>
              <a:t>l2</a:t>
            </a:r>
            <a:r>
              <a:rPr sz="1100" spc="300" dirty="0">
                <a:solidFill>
                  <a:srgbClr val="C4A000"/>
                </a:solidFill>
                <a:latin typeface="Palatino Linotype"/>
                <a:cs typeface="Palatino Linotype"/>
              </a:rPr>
              <a:t> </a:t>
            </a:r>
            <a:r>
              <a:rPr sz="1100" spc="-50" dirty="0">
                <a:solidFill>
                  <a:srgbClr val="C4A000"/>
                </a:solidFill>
                <a:latin typeface="Palatino Linotype"/>
                <a:cs typeface="Palatino Linotype"/>
              </a:rPr>
              <a:t>=</a:t>
            </a:r>
            <a:r>
              <a:rPr sz="1100" dirty="0">
                <a:solidFill>
                  <a:srgbClr val="C4A000"/>
                </a:solidFill>
                <a:latin typeface="Palatino Linotype"/>
                <a:cs typeface="Palatino Linotype"/>
              </a:rPr>
              <a:t>	</a:t>
            </a:r>
            <a:r>
              <a:rPr sz="1100" dirty="0">
                <a:latin typeface="Palatino Linotype"/>
                <a:cs typeface="Palatino Linotype"/>
              </a:rPr>
              <a:t>dbinom</a:t>
            </a:r>
            <a:r>
              <a:rPr sz="1100" dirty="0">
                <a:solidFill>
                  <a:srgbClr val="22373A"/>
                </a:solidFill>
                <a:latin typeface="Palatino Linotype"/>
                <a:cs typeface="Palatino Linotype"/>
              </a:rPr>
              <a:t>(</a:t>
            </a:r>
            <a:r>
              <a:rPr sz="1100" dirty="0">
                <a:solidFill>
                  <a:srgbClr val="0000CE"/>
                </a:solidFill>
                <a:latin typeface="Palatino Linotype"/>
                <a:cs typeface="Palatino Linotype"/>
              </a:rPr>
              <a:t>1</a:t>
            </a:r>
            <a:r>
              <a:rPr sz="1100" dirty="0">
                <a:solidFill>
                  <a:srgbClr val="22373A"/>
                </a:solidFill>
                <a:latin typeface="Palatino Linotype"/>
                <a:cs typeface="Palatino Linotype"/>
              </a:rPr>
              <a:t>,</a:t>
            </a:r>
            <a:r>
              <a:rPr sz="1100" spc="370" dirty="0">
                <a:solidFill>
                  <a:srgbClr val="22373A"/>
                </a:solidFill>
                <a:latin typeface="Palatino Linotype"/>
                <a:cs typeface="Palatino Linotype"/>
              </a:rPr>
              <a:t> </a:t>
            </a:r>
            <a:r>
              <a:rPr sz="1100" spc="155" dirty="0">
                <a:solidFill>
                  <a:srgbClr val="0000CE"/>
                </a:solidFill>
                <a:latin typeface="Palatino Linotype"/>
                <a:cs typeface="Palatino Linotype"/>
              </a:rPr>
              <a:t>1</a:t>
            </a:r>
            <a:r>
              <a:rPr sz="1100" spc="155" dirty="0">
                <a:solidFill>
                  <a:srgbClr val="22373A"/>
                </a:solidFill>
                <a:latin typeface="Palatino Linotype"/>
                <a:cs typeface="Palatino Linotype"/>
              </a:rPr>
              <a:t>,</a:t>
            </a:r>
            <a:r>
              <a:rPr sz="1100" spc="370" dirty="0">
                <a:solidFill>
                  <a:srgbClr val="22373A"/>
                </a:solidFill>
                <a:latin typeface="Palatino Linotype"/>
                <a:cs typeface="Palatino Linotype"/>
              </a:rPr>
              <a:t> </a:t>
            </a:r>
            <a:r>
              <a:rPr sz="1100" spc="105" dirty="0">
                <a:solidFill>
                  <a:srgbClr val="22373A"/>
                </a:solidFill>
                <a:latin typeface="Palatino Linotype"/>
                <a:cs typeface="Palatino Linotype"/>
              </a:rPr>
              <a:t>p), </a:t>
            </a:r>
            <a:r>
              <a:rPr sz="1100" dirty="0">
                <a:solidFill>
                  <a:srgbClr val="C4A000"/>
                </a:solidFill>
                <a:latin typeface="Palatino Linotype"/>
                <a:cs typeface="Palatino Linotype"/>
              </a:rPr>
              <a:t>post2</a:t>
            </a:r>
            <a:r>
              <a:rPr sz="1100" spc="40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405" dirty="0">
                <a:solidFill>
                  <a:srgbClr val="C4A000"/>
                </a:solidFill>
                <a:latin typeface="Palatino Linotype"/>
                <a:cs typeface="Palatino Linotype"/>
              </a:rPr>
              <a:t> </a:t>
            </a:r>
            <a:r>
              <a:rPr sz="1100" dirty="0">
                <a:solidFill>
                  <a:srgbClr val="22373A"/>
                </a:solidFill>
                <a:latin typeface="Palatino Linotype"/>
                <a:cs typeface="Palatino Linotype"/>
              </a:rPr>
              <a:t>post1</a:t>
            </a:r>
            <a:r>
              <a:rPr sz="1100" spc="405" dirty="0">
                <a:solidFill>
                  <a:srgbClr val="22373A"/>
                </a:solidFill>
                <a:latin typeface="Palatino Linotype"/>
                <a:cs typeface="Palatino Linotype"/>
              </a:rPr>
              <a:t> </a:t>
            </a:r>
            <a:r>
              <a:rPr sz="1100" spc="140" dirty="0">
                <a:latin typeface="Palatino Linotype"/>
                <a:cs typeface="Palatino Linotype"/>
              </a:rPr>
              <a:t>*</a:t>
            </a:r>
            <a:r>
              <a:rPr sz="1100" spc="409" dirty="0">
                <a:latin typeface="Palatino Linotype"/>
                <a:cs typeface="Palatino Linotype"/>
              </a:rPr>
              <a:t> </a:t>
            </a:r>
            <a:r>
              <a:rPr sz="1100" spc="165" dirty="0">
                <a:solidFill>
                  <a:srgbClr val="22373A"/>
                </a:solidFill>
                <a:latin typeface="Palatino Linotype"/>
                <a:cs typeface="Palatino Linotype"/>
              </a:rPr>
              <a:t>l2,</a:t>
            </a:r>
            <a:endParaRPr sz="1100" dirty="0">
              <a:latin typeface="Palatino Linotype"/>
              <a:cs typeface="Palatino Linotype"/>
            </a:endParaRPr>
          </a:p>
          <a:p>
            <a:pPr marL="303530">
              <a:lnSpc>
                <a:spcPct val="100000"/>
              </a:lnSpc>
              <a:spcBef>
                <a:spcPts val="240"/>
              </a:spcBef>
            </a:pPr>
            <a:r>
              <a:rPr sz="1100" dirty="0">
                <a:solidFill>
                  <a:srgbClr val="C4A000"/>
                </a:solidFill>
                <a:latin typeface="Palatino Linotype"/>
                <a:cs typeface="Palatino Linotype"/>
              </a:rPr>
              <a:t>post2</a:t>
            </a:r>
            <a:r>
              <a:rPr sz="1100" spc="33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35" dirty="0">
                <a:solidFill>
                  <a:srgbClr val="C4A000"/>
                </a:solidFill>
                <a:latin typeface="Palatino Linotype"/>
                <a:cs typeface="Palatino Linotype"/>
              </a:rPr>
              <a:t> </a:t>
            </a:r>
            <a:r>
              <a:rPr sz="1100" spc="70" dirty="0">
                <a:latin typeface="Palatino Linotype"/>
                <a:cs typeface="Palatino Linotype"/>
              </a:rPr>
              <a:t>length</a:t>
            </a:r>
            <a:r>
              <a:rPr sz="1100" spc="70" dirty="0">
                <a:solidFill>
                  <a:srgbClr val="22373A"/>
                </a:solidFill>
                <a:latin typeface="Palatino Linotype"/>
                <a:cs typeface="Palatino Linotype"/>
              </a:rPr>
              <a:t>(post2)</a:t>
            </a:r>
            <a:r>
              <a:rPr sz="1100" spc="335" dirty="0">
                <a:solidFill>
                  <a:srgbClr val="22373A"/>
                </a:solidFill>
                <a:latin typeface="Palatino Linotype"/>
                <a:cs typeface="Palatino Linotype"/>
              </a:rPr>
              <a:t> </a:t>
            </a:r>
            <a:r>
              <a:rPr sz="1100" spc="140" dirty="0">
                <a:latin typeface="Palatino Linotype"/>
                <a:cs typeface="Palatino Linotype"/>
              </a:rPr>
              <a:t>*</a:t>
            </a:r>
            <a:r>
              <a:rPr sz="1100" spc="335" dirty="0">
                <a:latin typeface="Palatino Linotype"/>
                <a:cs typeface="Palatino Linotype"/>
              </a:rPr>
              <a:t> </a:t>
            </a:r>
            <a:r>
              <a:rPr sz="1100" spc="50" dirty="0">
                <a:solidFill>
                  <a:srgbClr val="22373A"/>
                </a:solidFill>
                <a:latin typeface="Palatino Linotype"/>
                <a:cs typeface="Palatino Linotype"/>
              </a:rPr>
              <a:t>post1</a:t>
            </a:r>
            <a:r>
              <a:rPr sz="1100" spc="50" dirty="0">
                <a:latin typeface="Palatino Linotype"/>
                <a:cs typeface="Palatino Linotype"/>
              </a:rPr>
              <a:t>/sum</a:t>
            </a:r>
            <a:r>
              <a:rPr sz="1100" spc="50" dirty="0">
                <a:solidFill>
                  <a:srgbClr val="22373A"/>
                </a:solidFill>
                <a:latin typeface="Palatino Linotype"/>
                <a:cs typeface="Palatino Linotype"/>
              </a:rPr>
              <a:t>(post2))</a:t>
            </a:r>
            <a:r>
              <a:rPr sz="1100" spc="340" dirty="0">
                <a:solidFill>
                  <a:srgbClr val="22373A"/>
                </a:solidFill>
                <a:latin typeface="Palatino Linotype"/>
                <a:cs typeface="Palatino Linotype"/>
              </a:rPr>
              <a:t> </a:t>
            </a:r>
            <a:r>
              <a:rPr sz="1100" spc="90" dirty="0">
                <a:solidFill>
                  <a:srgbClr val="8E5902"/>
                </a:solidFill>
                <a:latin typeface="Palatino Linotype"/>
                <a:cs typeface="Palatino Linotype"/>
              </a:rPr>
              <a:t>-</a:t>
            </a:r>
            <a:r>
              <a:rPr sz="1100" spc="135" dirty="0">
                <a:solidFill>
                  <a:srgbClr val="8E5902"/>
                </a:solidFill>
                <a:latin typeface="Palatino Linotype"/>
                <a:cs typeface="Palatino Linotype"/>
              </a:rPr>
              <a:t>&gt;</a:t>
            </a:r>
            <a:r>
              <a:rPr sz="1100" spc="335" dirty="0">
                <a:solidFill>
                  <a:srgbClr val="8E5902"/>
                </a:solidFill>
                <a:latin typeface="Palatino Linotype"/>
                <a:cs typeface="Palatino Linotype"/>
              </a:rPr>
              <a:t> </a:t>
            </a:r>
            <a:r>
              <a:rPr sz="1100" spc="-50" dirty="0">
                <a:solidFill>
                  <a:srgbClr val="22373A"/>
                </a:solidFill>
                <a:latin typeface="Palatino Linotype"/>
                <a:cs typeface="Palatino Linotype"/>
              </a:rPr>
              <a:t>d</a:t>
            </a:r>
            <a:endParaRPr sz="1100" dirty="0">
              <a:latin typeface="Palatino Linotype"/>
              <a:cs typeface="Palatino Linotype"/>
            </a:endParaRPr>
          </a:p>
        </p:txBody>
      </p:sp>
      <p:sp>
        <p:nvSpPr>
          <p:cNvPr id="5" name="object 5"/>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52</a:t>
            </a:r>
          </a:p>
        </p:txBody>
      </p:sp>
    </p:spTree>
  </p:cSld>
  <p:clrMapOvr>
    <a:masterClrMapping/>
  </p:clrMapOvr>
  <p:transition>
    <p:cut/>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565150" cy="207645"/>
          </a:xfrm>
          <a:prstGeom prst="rect">
            <a:avLst/>
          </a:prstGeom>
        </p:spPr>
        <p:txBody>
          <a:bodyPr vert="horz" wrap="square" lIns="0" tIns="12065" rIns="0" bIns="0" rtlCol="0">
            <a:spAutoFit/>
          </a:bodyPr>
          <a:lstStyle/>
          <a:p>
            <a:pPr marL="12700">
              <a:lnSpc>
                <a:spcPct val="100000"/>
              </a:lnSpc>
              <a:spcBef>
                <a:spcPts val="95"/>
              </a:spcBef>
            </a:pPr>
            <a:r>
              <a:rPr sz="1200" b="1" spc="-20" dirty="0">
                <a:solidFill>
                  <a:srgbClr val="F9F9F9"/>
                </a:solidFill>
                <a:latin typeface="Arial"/>
                <a:cs typeface="Arial"/>
              </a:rPr>
              <a:t>Game </a:t>
            </a:r>
            <a:r>
              <a:rPr sz="1200" b="1" spc="-50" dirty="0">
                <a:solidFill>
                  <a:srgbClr val="F9F9F9"/>
                </a:solidFill>
                <a:latin typeface="Arial"/>
                <a:cs typeface="Arial"/>
              </a:rPr>
              <a:t>2</a:t>
            </a:r>
            <a:endParaRPr sz="1200">
              <a:latin typeface="Arial"/>
              <a:cs typeface="Arial"/>
            </a:endParaRPr>
          </a:p>
        </p:txBody>
      </p:sp>
      <p:grpSp>
        <p:nvGrpSpPr>
          <p:cNvPr id="4" name="object 4"/>
          <p:cNvGrpSpPr/>
          <p:nvPr/>
        </p:nvGrpSpPr>
        <p:grpSpPr>
          <a:xfrm>
            <a:off x="359994" y="423106"/>
            <a:ext cx="3888740" cy="2691130"/>
            <a:chOff x="359994" y="423106"/>
            <a:chExt cx="3888740" cy="2691130"/>
          </a:xfrm>
        </p:grpSpPr>
        <p:sp>
          <p:nvSpPr>
            <p:cNvPr id="5" name="object 5"/>
            <p:cNvSpPr/>
            <p:nvPr/>
          </p:nvSpPr>
          <p:spPr>
            <a:xfrm>
              <a:off x="359994" y="423667"/>
              <a:ext cx="3888104" cy="2690495"/>
            </a:xfrm>
            <a:custGeom>
              <a:avLst/>
              <a:gdLst/>
              <a:ahLst/>
              <a:cxnLst/>
              <a:rect l="l" t="t" r="r" b="b"/>
              <a:pathLst>
                <a:path w="3888104" h="2690495">
                  <a:moveTo>
                    <a:pt x="3888000" y="0"/>
                  </a:moveTo>
                  <a:lnTo>
                    <a:pt x="0" y="0"/>
                  </a:lnTo>
                  <a:lnTo>
                    <a:pt x="0" y="2690017"/>
                  </a:lnTo>
                  <a:lnTo>
                    <a:pt x="3888000" y="2690017"/>
                  </a:lnTo>
                  <a:lnTo>
                    <a:pt x="3888000" y="0"/>
                  </a:lnTo>
                  <a:close/>
                </a:path>
              </a:pathLst>
            </a:custGeom>
            <a:solidFill>
              <a:srgbClr val="FFFFFF"/>
            </a:solidFill>
          </p:spPr>
          <p:txBody>
            <a:bodyPr wrap="square" lIns="0" tIns="0" rIns="0" bIns="0" rtlCol="0"/>
            <a:lstStyle/>
            <a:p>
              <a:endParaRPr/>
            </a:p>
          </p:txBody>
        </p:sp>
        <p:sp>
          <p:nvSpPr>
            <p:cNvPr id="6" name="object 6"/>
            <p:cNvSpPr/>
            <p:nvPr/>
          </p:nvSpPr>
          <p:spPr>
            <a:xfrm>
              <a:off x="550473" y="426281"/>
              <a:ext cx="3695065" cy="2541270"/>
            </a:xfrm>
            <a:custGeom>
              <a:avLst/>
              <a:gdLst/>
              <a:ahLst/>
              <a:cxnLst/>
              <a:rect l="l" t="t" r="r" b="b"/>
              <a:pathLst>
                <a:path w="3695065" h="2541270">
                  <a:moveTo>
                    <a:pt x="0" y="2192799"/>
                  </a:moveTo>
                  <a:lnTo>
                    <a:pt x="3694907" y="2192799"/>
                  </a:lnTo>
                </a:path>
                <a:path w="3695065" h="2541270">
                  <a:moveTo>
                    <a:pt x="0" y="1727709"/>
                  </a:moveTo>
                  <a:lnTo>
                    <a:pt x="3694907" y="1727709"/>
                  </a:lnTo>
                </a:path>
                <a:path w="3695065" h="2541270">
                  <a:moveTo>
                    <a:pt x="0" y="1262620"/>
                  </a:moveTo>
                  <a:lnTo>
                    <a:pt x="3694907" y="1262620"/>
                  </a:lnTo>
                </a:path>
                <a:path w="3695065" h="2541270">
                  <a:moveTo>
                    <a:pt x="0" y="797530"/>
                  </a:moveTo>
                  <a:lnTo>
                    <a:pt x="3694907" y="797530"/>
                  </a:lnTo>
                </a:path>
                <a:path w="3695065" h="2541270">
                  <a:moveTo>
                    <a:pt x="0" y="332440"/>
                  </a:moveTo>
                  <a:lnTo>
                    <a:pt x="3694907" y="332440"/>
                  </a:lnTo>
                </a:path>
                <a:path w="3695065" h="2541270">
                  <a:moveTo>
                    <a:pt x="587828" y="2540868"/>
                  </a:moveTo>
                  <a:lnTo>
                    <a:pt x="587828" y="0"/>
                  </a:lnTo>
                </a:path>
                <a:path w="3695065" h="2541270">
                  <a:moveTo>
                    <a:pt x="1427560" y="2540868"/>
                  </a:moveTo>
                  <a:lnTo>
                    <a:pt x="1427560" y="0"/>
                  </a:lnTo>
                </a:path>
                <a:path w="3695065" h="2541270">
                  <a:moveTo>
                    <a:pt x="2267346" y="2540868"/>
                  </a:moveTo>
                  <a:lnTo>
                    <a:pt x="2267346" y="0"/>
                  </a:lnTo>
                </a:path>
                <a:path w="3695065" h="2541270">
                  <a:moveTo>
                    <a:pt x="3107078" y="2540868"/>
                  </a:moveTo>
                  <a:lnTo>
                    <a:pt x="3107078" y="0"/>
                  </a:lnTo>
                </a:path>
              </a:pathLst>
            </a:custGeom>
            <a:ln w="3175">
              <a:solidFill>
                <a:srgbClr val="EBEBEB"/>
              </a:solidFill>
            </a:ln>
          </p:spPr>
          <p:txBody>
            <a:bodyPr wrap="square" lIns="0" tIns="0" rIns="0" bIns="0" rtlCol="0"/>
            <a:lstStyle/>
            <a:p>
              <a:endParaRPr/>
            </a:p>
          </p:txBody>
        </p:sp>
        <p:sp>
          <p:nvSpPr>
            <p:cNvPr id="7" name="object 7"/>
            <p:cNvSpPr/>
            <p:nvPr/>
          </p:nvSpPr>
          <p:spPr>
            <a:xfrm>
              <a:off x="550473" y="426281"/>
              <a:ext cx="3695065" cy="2541270"/>
            </a:xfrm>
            <a:custGeom>
              <a:avLst/>
              <a:gdLst/>
              <a:ahLst/>
              <a:cxnLst/>
              <a:rect l="l" t="t" r="r" b="b"/>
              <a:pathLst>
                <a:path w="3695065" h="2541270">
                  <a:moveTo>
                    <a:pt x="0" y="2425371"/>
                  </a:moveTo>
                  <a:lnTo>
                    <a:pt x="3694907" y="2425371"/>
                  </a:lnTo>
                </a:path>
                <a:path w="3695065" h="2541270">
                  <a:moveTo>
                    <a:pt x="0" y="1960282"/>
                  </a:moveTo>
                  <a:lnTo>
                    <a:pt x="3694907" y="1960282"/>
                  </a:lnTo>
                </a:path>
                <a:path w="3695065" h="2541270">
                  <a:moveTo>
                    <a:pt x="0" y="1495192"/>
                  </a:moveTo>
                  <a:lnTo>
                    <a:pt x="3694907" y="1495192"/>
                  </a:lnTo>
                </a:path>
                <a:path w="3695065" h="2541270">
                  <a:moveTo>
                    <a:pt x="0" y="1030047"/>
                  </a:moveTo>
                  <a:lnTo>
                    <a:pt x="3694907" y="1030047"/>
                  </a:lnTo>
                </a:path>
                <a:path w="3695065" h="2541270">
                  <a:moveTo>
                    <a:pt x="0" y="564958"/>
                  </a:moveTo>
                  <a:lnTo>
                    <a:pt x="3694907" y="564958"/>
                  </a:lnTo>
                </a:path>
                <a:path w="3695065" h="2541270">
                  <a:moveTo>
                    <a:pt x="0" y="99868"/>
                  </a:moveTo>
                  <a:lnTo>
                    <a:pt x="3694907" y="99868"/>
                  </a:lnTo>
                </a:path>
                <a:path w="3695065" h="2541270">
                  <a:moveTo>
                    <a:pt x="167935" y="2540868"/>
                  </a:moveTo>
                  <a:lnTo>
                    <a:pt x="167935" y="0"/>
                  </a:lnTo>
                </a:path>
                <a:path w="3695065" h="2541270">
                  <a:moveTo>
                    <a:pt x="1007721" y="2540868"/>
                  </a:moveTo>
                  <a:lnTo>
                    <a:pt x="1007721" y="0"/>
                  </a:lnTo>
                </a:path>
                <a:path w="3695065" h="2541270">
                  <a:moveTo>
                    <a:pt x="1847453" y="2540868"/>
                  </a:moveTo>
                  <a:lnTo>
                    <a:pt x="1847453" y="0"/>
                  </a:lnTo>
                </a:path>
                <a:path w="3695065" h="2541270">
                  <a:moveTo>
                    <a:pt x="2687185" y="2540868"/>
                  </a:moveTo>
                  <a:lnTo>
                    <a:pt x="2687185" y="0"/>
                  </a:lnTo>
                </a:path>
                <a:path w="3695065" h="2541270">
                  <a:moveTo>
                    <a:pt x="3526972" y="2540868"/>
                  </a:moveTo>
                  <a:lnTo>
                    <a:pt x="3526972" y="0"/>
                  </a:lnTo>
                </a:path>
              </a:pathLst>
            </a:custGeom>
            <a:ln w="5826">
              <a:solidFill>
                <a:srgbClr val="EBEBEB"/>
              </a:solidFill>
            </a:ln>
          </p:spPr>
          <p:txBody>
            <a:bodyPr wrap="square" lIns="0" tIns="0" rIns="0" bIns="0" rtlCol="0"/>
            <a:lstStyle/>
            <a:p>
              <a:endParaRPr/>
            </a:p>
          </p:txBody>
        </p:sp>
        <p:sp>
          <p:nvSpPr>
            <p:cNvPr id="8" name="object 8"/>
            <p:cNvSpPr/>
            <p:nvPr/>
          </p:nvSpPr>
          <p:spPr>
            <a:xfrm>
              <a:off x="718409" y="996139"/>
              <a:ext cx="3359150" cy="1774189"/>
            </a:xfrm>
            <a:custGeom>
              <a:avLst/>
              <a:gdLst/>
              <a:ahLst/>
              <a:cxnLst/>
              <a:rect l="l" t="t" r="r" b="b"/>
              <a:pathLst>
                <a:path w="3359150" h="1774189">
                  <a:moveTo>
                    <a:pt x="0" y="1773995"/>
                  </a:moveTo>
                  <a:lnTo>
                    <a:pt x="167935" y="1707888"/>
                  </a:lnTo>
                  <a:lnTo>
                    <a:pt x="335925" y="1604372"/>
                  </a:lnTo>
                  <a:lnTo>
                    <a:pt x="503860" y="1454242"/>
                  </a:lnTo>
                  <a:lnTo>
                    <a:pt x="671796" y="1253145"/>
                  </a:lnTo>
                  <a:lnTo>
                    <a:pt x="839786" y="1006033"/>
                  </a:lnTo>
                  <a:lnTo>
                    <a:pt x="1007721" y="730116"/>
                  </a:lnTo>
                  <a:lnTo>
                    <a:pt x="1175657" y="454906"/>
                  </a:lnTo>
                  <a:lnTo>
                    <a:pt x="1343592" y="218032"/>
                  </a:lnTo>
                  <a:lnTo>
                    <a:pt x="1511582" y="57122"/>
                  </a:lnTo>
                  <a:lnTo>
                    <a:pt x="1679518" y="0"/>
                  </a:lnTo>
                  <a:lnTo>
                    <a:pt x="1847453" y="57122"/>
                  </a:lnTo>
                  <a:lnTo>
                    <a:pt x="2015443" y="218032"/>
                  </a:lnTo>
                  <a:lnTo>
                    <a:pt x="2183379" y="454906"/>
                  </a:lnTo>
                  <a:lnTo>
                    <a:pt x="2351314" y="730116"/>
                  </a:lnTo>
                  <a:lnTo>
                    <a:pt x="2519250" y="1006033"/>
                  </a:lnTo>
                  <a:lnTo>
                    <a:pt x="2687240" y="1253145"/>
                  </a:lnTo>
                  <a:lnTo>
                    <a:pt x="2855175" y="1454242"/>
                  </a:lnTo>
                  <a:lnTo>
                    <a:pt x="3023111" y="1604372"/>
                  </a:lnTo>
                  <a:lnTo>
                    <a:pt x="3191046" y="1707888"/>
                  </a:lnTo>
                  <a:lnTo>
                    <a:pt x="3359036" y="1773995"/>
                  </a:lnTo>
                </a:path>
              </a:pathLst>
            </a:custGeom>
            <a:ln w="11598">
              <a:solidFill>
                <a:srgbClr val="BEBEBE"/>
              </a:solidFill>
            </a:ln>
          </p:spPr>
          <p:txBody>
            <a:bodyPr wrap="square" lIns="0" tIns="0" rIns="0" bIns="0" rtlCol="0"/>
            <a:lstStyle/>
            <a:p>
              <a:endParaRPr/>
            </a:p>
          </p:txBody>
        </p:sp>
        <p:sp>
          <p:nvSpPr>
            <p:cNvPr id="9" name="object 9"/>
            <p:cNvSpPr/>
            <p:nvPr/>
          </p:nvSpPr>
          <p:spPr>
            <a:xfrm>
              <a:off x="718409" y="756706"/>
              <a:ext cx="3359150" cy="2095500"/>
            </a:xfrm>
            <a:custGeom>
              <a:avLst/>
              <a:gdLst/>
              <a:ahLst/>
              <a:cxnLst/>
              <a:rect l="l" t="t" r="r" b="b"/>
              <a:pathLst>
                <a:path w="3359150" h="2095500">
                  <a:moveTo>
                    <a:pt x="0" y="2094946"/>
                  </a:moveTo>
                  <a:lnTo>
                    <a:pt x="167935" y="2079317"/>
                  </a:lnTo>
                  <a:lnTo>
                    <a:pt x="335925" y="2041744"/>
                  </a:lnTo>
                  <a:lnTo>
                    <a:pt x="503860" y="1967469"/>
                  </a:lnTo>
                  <a:lnTo>
                    <a:pt x="671796" y="1839775"/>
                  </a:lnTo>
                  <a:lnTo>
                    <a:pt x="839786" y="1645157"/>
                  </a:lnTo>
                  <a:lnTo>
                    <a:pt x="1007721" y="1379859"/>
                  </a:lnTo>
                  <a:lnTo>
                    <a:pt x="1175657" y="1056675"/>
                  </a:lnTo>
                  <a:lnTo>
                    <a:pt x="1343592" y="707681"/>
                  </a:lnTo>
                  <a:lnTo>
                    <a:pt x="1511582" y="380904"/>
                  </a:lnTo>
                  <a:lnTo>
                    <a:pt x="1679518" y="129981"/>
                  </a:lnTo>
                  <a:lnTo>
                    <a:pt x="1847453" y="0"/>
                  </a:lnTo>
                  <a:lnTo>
                    <a:pt x="2015443" y="14049"/>
                  </a:lnTo>
                  <a:lnTo>
                    <a:pt x="2183379" y="166737"/>
                  </a:lnTo>
                  <a:lnTo>
                    <a:pt x="2351314" y="426427"/>
                  </a:lnTo>
                  <a:lnTo>
                    <a:pt x="2519250" y="745526"/>
                  </a:lnTo>
                  <a:lnTo>
                    <a:pt x="2687240" y="1074264"/>
                  </a:lnTo>
                  <a:lnTo>
                    <a:pt x="2855175" y="1372507"/>
                  </a:lnTo>
                  <a:lnTo>
                    <a:pt x="3023111" y="1616297"/>
                  </a:lnTo>
                  <a:lnTo>
                    <a:pt x="3191046" y="1797900"/>
                  </a:lnTo>
                  <a:lnTo>
                    <a:pt x="3359036" y="1922273"/>
                  </a:lnTo>
                </a:path>
              </a:pathLst>
            </a:custGeom>
            <a:ln w="23251">
              <a:solidFill>
                <a:srgbClr val="A020F0"/>
              </a:solidFill>
            </a:ln>
          </p:spPr>
          <p:txBody>
            <a:bodyPr wrap="square" lIns="0" tIns="0" rIns="0" bIns="0" rtlCol="0"/>
            <a:lstStyle/>
            <a:p>
              <a:endParaRPr/>
            </a:p>
          </p:txBody>
        </p:sp>
        <p:sp>
          <p:nvSpPr>
            <p:cNvPr id="10" name="object 10"/>
            <p:cNvSpPr/>
            <p:nvPr/>
          </p:nvSpPr>
          <p:spPr>
            <a:xfrm>
              <a:off x="718409" y="1921473"/>
              <a:ext cx="3359150" cy="930275"/>
            </a:xfrm>
            <a:custGeom>
              <a:avLst/>
              <a:gdLst/>
              <a:ahLst/>
              <a:cxnLst/>
              <a:rect l="l" t="t" r="r" b="b"/>
              <a:pathLst>
                <a:path w="3359150" h="930275">
                  <a:moveTo>
                    <a:pt x="0" y="0"/>
                  </a:moveTo>
                  <a:lnTo>
                    <a:pt x="167935" y="46503"/>
                  </a:lnTo>
                  <a:lnTo>
                    <a:pt x="335925" y="93007"/>
                  </a:lnTo>
                  <a:lnTo>
                    <a:pt x="503860" y="139510"/>
                  </a:lnTo>
                  <a:lnTo>
                    <a:pt x="671796" y="186014"/>
                  </a:lnTo>
                  <a:lnTo>
                    <a:pt x="839786" y="232517"/>
                  </a:lnTo>
                  <a:lnTo>
                    <a:pt x="1007721" y="279021"/>
                  </a:lnTo>
                  <a:lnTo>
                    <a:pt x="1175657" y="325524"/>
                  </a:lnTo>
                  <a:lnTo>
                    <a:pt x="1343592" y="372082"/>
                  </a:lnTo>
                  <a:lnTo>
                    <a:pt x="1511582" y="418586"/>
                  </a:lnTo>
                  <a:lnTo>
                    <a:pt x="1679518" y="465089"/>
                  </a:lnTo>
                  <a:lnTo>
                    <a:pt x="1847453" y="511593"/>
                  </a:lnTo>
                  <a:lnTo>
                    <a:pt x="2015443" y="558096"/>
                  </a:lnTo>
                  <a:lnTo>
                    <a:pt x="2183379" y="604600"/>
                  </a:lnTo>
                  <a:lnTo>
                    <a:pt x="2351314" y="651103"/>
                  </a:lnTo>
                  <a:lnTo>
                    <a:pt x="2519250" y="697607"/>
                  </a:lnTo>
                  <a:lnTo>
                    <a:pt x="2687240" y="744111"/>
                  </a:lnTo>
                  <a:lnTo>
                    <a:pt x="2855175" y="790669"/>
                  </a:lnTo>
                  <a:lnTo>
                    <a:pt x="3023111" y="837172"/>
                  </a:lnTo>
                  <a:lnTo>
                    <a:pt x="3191046" y="883676"/>
                  </a:lnTo>
                  <a:lnTo>
                    <a:pt x="3359036" y="930179"/>
                  </a:lnTo>
                </a:path>
              </a:pathLst>
            </a:custGeom>
            <a:ln w="23251">
              <a:solidFill>
                <a:srgbClr val="FFA500"/>
              </a:solidFill>
            </a:ln>
          </p:spPr>
          <p:txBody>
            <a:bodyPr wrap="square" lIns="0" tIns="0" rIns="0" bIns="0" rtlCol="0"/>
            <a:lstStyle/>
            <a:p>
              <a:endParaRPr/>
            </a:p>
          </p:txBody>
        </p:sp>
        <p:sp>
          <p:nvSpPr>
            <p:cNvPr id="11" name="object 11"/>
            <p:cNvSpPr/>
            <p:nvPr/>
          </p:nvSpPr>
          <p:spPr>
            <a:xfrm>
              <a:off x="718409" y="541777"/>
              <a:ext cx="3359150" cy="2310130"/>
            </a:xfrm>
            <a:custGeom>
              <a:avLst/>
              <a:gdLst/>
              <a:ahLst/>
              <a:cxnLst/>
              <a:rect l="l" t="t" r="r" b="b"/>
              <a:pathLst>
                <a:path w="3359150" h="2310130">
                  <a:moveTo>
                    <a:pt x="0" y="2309875"/>
                  </a:moveTo>
                  <a:lnTo>
                    <a:pt x="167935" y="2274970"/>
                  </a:lnTo>
                  <a:lnTo>
                    <a:pt x="335925" y="2197319"/>
                  </a:lnTo>
                  <a:lnTo>
                    <a:pt x="503860" y="2055086"/>
                  </a:lnTo>
                  <a:lnTo>
                    <a:pt x="671796" y="1829919"/>
                  </a:lnTo>
                  <a:lnTo>
                    <a:pt x="839786" y="1516701"/>
                  </a:lnTo>
                  <a:lnTo>
                    <a:pt x="1007721" y="1133020"/>
                  </a:lnTo>
                  <a:lnTo>
                    <a:pt x="1175657" y="723200"/>
                  </a:lnTo>
                  <a:lnTo>
                    <a:pt x="1343592" y="352969"/>
                  </a:lnTo>
                  <a:lnTo>
                    <a:pt x="1511582" y="93442"/>
                  </a:lnTo>
                  <a:lnTo>
                    <a:pt x="1679518" y="0"/>
                  </a:lnTo>
                  <a:lnTo>
                    <a:pt x="1847453" y="93442"/>
                  </a:lnTo>
                  <a:lnTo>
                    <a:pt x="2015443" y="352969"/>
                  </a:lnTo>
                  <a:lnTo>
                    <a:pt x="2183379" y="723200"/>
                  </a:lnTo>
                  <a:lnTo>
                    <a:pt x="2351314" y="1133020"/>
                  </a:lnTo>
                  <a:lnTo>
                    <a:pt x="2519250" y="1516701"/>
                  </a:lnTo>
                  <a:lnTo>
                    <a:pt x="2687240" y="1829919"/>
                  </a:lnTo>
                  <a:lnTo>
                    <a:pt x="2855175" y="2055086"/>
                  </a:lnTo>
                  <a:lnTo>
                    <a:pt x="3023111" y="2197319"/>
                  </a:lnTo>
                  <a:lnTo>
                    <a:pt x="3191046" y="2274970"/>
                  </a:lnTo>
                  <a:lnTo>
                    <a:pt x="3359036" y="2309875"/>
                  </a:lnTo>
                </a:path>
              </a:pathLst>
            </a:custGeom>
            <a:ln w="23251">
              <a:solidFill>
                <a:srgbClr val="00FF00"/>
              </a:solidFill>
            </a:ln>
          </p:spPr>
          <p:txBody>
            <a:bodyPr wrap="square" lIns="0" tIns="0" rIns="0" bIns="0" rtlCol="0"/>
            <a:lstStyle/>
            <a:p>
              <a:endParaRPr/>
            </a:p>
          </p:txBody>
        </p:sp>
        <p:sp>
          <p:nvSpPr>
            <p:cNvPr id="12" name="object 12"/>
            <p:cNvSpPr/>
            <p:nvPr/>
          </p:nvSpPr>
          <p:spPr>
            <a:xfrm>
              <a:off x="550473" y="426281"/>
              <a:ext cx="3695065" cy="2541270"/>
            </a:xfrm>
            <a:custGeom>
              <a:avLst/>
              <a:gdLst/>
              <a:ahLst/>
              <a:cxnLst/>
              <a:rect l="l" t="t" r="r" b="b"/>
              <a:pathLst>
                <a:path w="3695065" h="2541270">
                  <a:moveTo>
                    <a:pt x="0" y="2540868"/>
                  </a:moveTo>
                  <a:lnTo>
                    <a:pt x="3694907" y="2540868"/>
                  </a:lnTo>
                  <a:lnTo>
                    <a:pt x="3694907" y="0"/>
                  </a:lnTo>
                  <a:lnTo>
                    <a:pt x="0" y="0"/>
                  </a:lnTo>
                  <a:lnTo>
                    <a:pt x="0" y="2540868"/>
                  </a:lnTo>
                  <a:close/>
                </a:path>
              </a:pathLst>
            </a:custGeom>
            <a:ln w="5826">
              <a:solidFill>
                <a:srgbClr val="333333"/>
              </a:solidFill>
            </a:ln>
          </p:spPr>
          <p:txBody>
            <a:bodyPr wrap="square" lIns="0" tIns="0" rIns="0" bIns="0" rtlCol="0"/>
            <a:lstStyle/>
            <a:p>
              <a:endParaRPr/>
            </a:p>
          </p:txBody>
        </p:sp>
      </p:grpSp>
      <p:sp>
        <p:nvSpPr>
          <p:cNvPr id="13" name="object 13"/>
          <p:cNvSpPr txBox="1"/>
          <p:nvPr/>
        </p:nvSpPr>
        <p:spPr>
          <a:xfrm>
            <a:off x="442806" y="2807533"/>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0.0</a:t>
            </a:r>
            <a:endParaRPr sz="350">
              <a:latin typeface="Arial"/>
              <a:cs typeface="Arial"/>
            </a:endParaRPr>
          </a:p>
        </p:txBody>
      </p:sp>
      <p:sp>
        <p:nvSpPr>
          <p:cNvPr id="14" name="object 14"/>
          <p:cNvSpPr txBox="1"/>
          <p:nvPr/>
        </p:nvSpPr>
        <p:spPr>
          <a:xfrm>
            <a:off x="442806" y="2342443"/>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0.5</a:t>
            </a:r>
            <a:endParaRPr sz="350">
              <a:latin typeface="Arial"/>
              <a:cs typeface="Arial"/>
            </a:endParaRPr>
          </a:p>
        </p:txBody>
      </p:sp>
      <p:sp>
        <p:nvSpPr>
          <p:cNvPr id="15" name="object 15"/>
          <p:cNvSpPr txBox="1"/>
          <p:nvPr/>
        </p:nvSpPr>
        <p:spPr>
          <a:xfrm>
            <a:off x="442806" y="1877353"/>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1.0</a:t>
            </a:r>
            <a:endParaRPr sz="350">
              <a:latin typeface="Arial"/>
              <a:cs typeface="Arial"/>
            </a:endParaRPr>
          </a:p>
        </p:txBody>
      </p:sp>
      <p:sp>
        <p:nvSpPr>
          <p:cNvPr id="16" name="object 16"/>
          <p:cNvSpPr txBox="1"/>
          <p:nvPr/>
        </p:nvSpPr>
        <p:spPr>
          <a:xfrm>
            <a:off x="442806" y="1412209"/>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1.5</a:t>
            </a:r>
            <a:endParaRPr sz="350">
              <a:latin typeface="Arial"/>
              <a:cs typeface="Arial"/>
            </a:endParaRPr>
          </a:p>
        </p:txBody>
      </p:sp>
      <p:sp>
        <p:nvSpPr>
          <p:cNvPr id="17" name="object 17"/>
          <p:cNvSpPr txBox="1"/>
          <p:nvPr/>
        </p:nvSpPr>
        <p:spPr>
          <a:xfrm>
            <a:off x="442806" y="947119"/>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2.0</a:t>
            </a:r>
            <a:endParaRPr sz="350">
              <a:latin typeface="Arial"/>
              <a:cs typeface="Arial"/>
            </a:endParaRPr>
          </a:p>
        </p:txBody>
      </p:sp>
      <p:sp>
        <p:nvSpPr>
          <p:cNvPr id="18" name="object 18"/>
          <p:cNvSpPr txBox="1"/>
          <p:nvPr/>
        </p:nvSpPr>
        <p:spPr>
          <a:xfrm>
            <a:off x="442806" y="482029"/>
            <a:ext cx="93980" cy="84455"/>
          </a:xfrm>
          <a:prstGeom prst="rect">
            <a:avLst/>
          </a:prstGeom>
        </p:spPr>
        <p:txBody>
          <a:bodyPr vert="horz" wrap="square" lIns="0" tIns="17145" rIns="0" bIns="0" rtlCol="0">
            <a:spAutoFit/>
          </a:bodyPr>
          <a:lstStyle/>
          <a:p>
            <a:pPr marL="12700">
              <a:lnSpc>
                <a:spcPct val="100000"/>
              </a:lnSpc>
              <a:spcBef>
                <a:spcPts val="135"/>
              </a:spcBef>
            </a:pPr>
            <a:r>
              <a:rPr sz="350" spc="-25" dirty="0">
                <a:solidFill>
                  <a:srgbClr val="4D4D4D"/>
                </a:solidFill>
                <a:latin typeface="Arial"/>
                <a:cs typeface="Arial"/>
              </a:rPr>
              <a:t>2.5</a:t>
            </a:r>
            <a:endParaRPr sz="350">
              <a:latin typeface="Arial"/>
              <a:cs typeface="Arial"/>
            </a:endParaRPr>
          </a:p>
        </p:txBody>
      </p:sp>
      <p:sp>
        <p:nvSpPr>
          <p:cNvPr id="19" name="object 19"/>
          <p:cNvSpPr/>
          <p:nvPr/>
        </p:nvSpPr>
        <p:spPr>
          <a:xfrm>
            <a:off x="535553" y="526149"/>
            <a:ext cx="3542029" cy="2456180"/>
          </a:xfrm>
          <a:custGeom>
            <a:avLst/>
            <a:gdLst/>
            <a:ahLst/>
            <a:cxnLst/>
            <a:rect l="l" t="t" r="r" b="b"/>
            <a:pathLst>
              <a:path w="3542029" h="2456180">
                <a:moveTo>
                  <a:pt x="0" y="2325503"/>
                </a:moveTo>
                <a:lnTo>
                  <a:pt x="14920" y="2325503"/>
                </a:lnTo>
              </a:path>
              <a:path w="3542029" h="2456180">
                <a:moveTo>
                  <a:pt x="0" y="1860413"/>
                </a:moveTo>
                <a:lnTo>
                  <a:pt x="14920" y="1860413"/>
                </a:lnTo>
              </a:path>
              <a:path w="3542029" h="2456180">
                <a:moveTo>
                  <a:pt x="0" y="1395323"/>
                </a:moveTo>
                <a:lnTo>
                  <a:pt x="14920" y="1395323"/>
                </a:lnTo>
              </a:path>
              <a:path w="3542029" h="2456180">
                <a:moveTo>
                  <a:pt x="0" y="930179"/>
                </a:moveTo>
                <a:lnTo>
                  <a:pt x="14920" y="930179"/>
                </a:lnTo>
              </a:path>
              <a:path w="3542029" h="2456180">
                <a:moveTo>
                  <a:pt x="0" y="465089"/>
                </a:moveTo>
                <a:lnTo>
                  <a:pt x="14920" y="465089"/>
                </a:lnTo>
              </a:path>
              <a:path w="3542029" h="2456180">
                <a:moveTo>
                  <a:pt x="0" y="0"/>
                </a:moveTo>
                <a:lnTo>
                  <a:pt x="14920" y="0"/>
                </a:lnTo>
              </a:path>
              <a:path w="3542029" h="2456180">
                <a:moveTo>
                  <a:pt x="182855" y="2455920"/>
                </a:moveTo>
                <a:lnTo>
                  <a:pt x="182855" y="2441000"/>
                </a:lnTo>
              </a:path>
              <a:path w="3542029" h="2456180">
                <a:moveTo>
                  <a:pt x="1022642" y="2455920"/>
                </a:moveTo>
                <a:lnTo>
                  <a:pt x="1022642" y="2441000"/>
                </a:lnTo>
              </a:path>
              <a:path w="3542029" h="2456180">
                <a:moveTo>
                  <a:pt x="1862374" y="2455920"/>
                </a:moveTo>
                <a:lnTo>
                  <a:pt x="1862374" y="2441000"/>
                </a:lnTo>
              </a:path>
              <a:path w="3542029" h="2456180">
                <a:moveTo>
                  <a:pt x="2702106" y="2455920"/>
                </a:moveTo>
                <a:lnTo>
                  <a:pt x="2702106" y="2441000"/>
                </a:lnTo>
              </a:path>
              <a:path w="3542029" h="2456180">
                <a:moveTo>
                  <a:pt x="3541892" y="2455920"/>
                </a:moveTo>
                <a:lnTo>
                  <a:pt x="3541892" y="2441000"/>
                </a:lnTo>
              </a:path>
            </a:pathLst>
          </a:custGeom>
          <a:ln w="5826">
            <a:solidFill>
              <a:srgbClr val="333333"/>
            </a:solidFill>
          </a:ln>
        </p:spPr>
        <p:txBody>
          <a:bodyPr wrap="square" lIns="0" tIns="0" rIns="0" bIns="0" rtlCol="0"/>
          <a:lstStyle/>
          <a:p>
            <a:endParaRPr/>
          </a:p>
        </p:txBody>
      </p:sp>
      <p:sp>
        <p:nvSpPr>
          <p:cNvPr id="20" name="object 20"/>
          <p:cNvSpPr txBox="1"/>
          <p:nvPr/>
        </p:nvSpPr>
        <p:spPr>
          <a:xfrm>
            <a:off x="658007"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0.00</a:t>
            </a:r>
            <a:endParaRPr sz="350">
              <a:latin typeface="Arial"/>
              <a:cs typeface="Arial"/>
            </a:endParaRPr>
          </a:p>
        </p:txBody>
      </p:sp>
      <p:sp>
        <p:nvSpPr>
          <p:cNvPr id="26" name="object 26"/>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53</a:t>
            </a:r>
          </a:p>
        </p:txBody>
      </p:sp>
      <p:sp>
        <p:nvSpPr>
          <p:cNvPr id="21" name="object 21"/>
          <p:cNvSpPr txBox="1"/>
          <p:nvPr/>
        </p:nvSpPr>
        <p:spPr>
          <a:xfrm>
            <a:off x="1497793"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0.25</a:t>
            </a:r>
            <a:endParaRPr sz="350">
              <a:latin typeface="Arial"/>
              <a:cs typeface="Arial"/>
            </a:endParaRPr>
          </a:p>
        </p:txBody>
      </p:sp>
      <p:sp>
        <p:nvSpPr>
          <p:cNvPr id="22" name="object 22"/>
          <p:cNvSpPr txBox="1"/>
          <p:nvPr/>
        </p:nvSpPr>
        <p:spPr>
          <a:xfrm>
            <a:off x="3177312"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0.75</a:t>
            </a:r>
            <a:endParaRPr sz="350">
              <a:latin typeface="Arial"/>
              <a:cs typeface="Arial"/>
            </a:endParaRPr>
          </a:p>
        </p:txBody>
      </p:sp>
      <p:sp>
        <p:nvSpPr>
          <p:cNvPr id="23" name="object 23"/>
          <p:cNvSpPr txBox="1"/>
          <p:nvPr/>
        </p:nvSpPr>
        <p:spPr>
          <a:xfrm>
            <a:off x="4017043" y="2967463"/>
            <a:ext cx="12128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1.00</a:t>
            </a:r>
            <a:endParaRPr sz="350">
              <a:latin typeface="Arial"/>
              <a:cs typeface="Arial"/>
            </a:endParaRPr>
          </a:p>
        </p:txBody>
      </p:sp>
      <p:sp>
        <p:nvSpPr>
          <p:cNvPr id="24" name="object 24"/>
          <p:cNvSpPr txBox="1"/>
          <p:nvPr/>
        </p:nvSpPr>
        <p:spPr>
          <a:xfrm>
            <a:off x="2337525" y="2967463"/>
            <a:ext cx="121285" cy="155575"/>
          </a:xfrm>
          <a:prstGeom prst="rect">
            <a:avLst/>
          </a:prstGeom>
        </p:spPr>
        <p:txBody>
          <a:bodyPr vert="horz" wrap="square" lIns="0" tIns="17145" rIns="0" bIns="0" rtlCol="0">
            <a:spAutoFit/>
          </a:bodyPr>
          <a:lstStyle/>
          <a:p>
            <a:pPr algn="ctr">
              <a:lnSpc>
                <a:spcPct val="100000"/>
              </a:lnSpc>
              <a:spcBef>
                <a:spcPts val="135"/>
              </a:spcBef>
            </a:pPr>
            <a:r>
              <a:rPr sz="350" spc="-20" dirty="0">
                <a:solidFill>
                  <a:srgbClr val="4D4D4D"/>
                </a:solidFill>
                <a:latin typeface="Arial"/>
                <a:cs typeface="Arial"/>
              </a:rPr>
              <a:t>0.50</a:t>
            </a:r>
            <a:endParaRPr sz="350">
              <a:latin typeface="Arial"/>
              <a:cs typeface="Arial"/>
            </a:endParaRPr>
          </a:p>
          <a:p>
            <a:pPr algn="ctr">
              <a:lnSpc>
                <a:spcPct val="100000"/>
              </a:lnSpc>
              <a:spcBef>
                <a:spcPts val="20"/>
              </a:spcBef>
            </a:pPr>
            <a:r>
              <a:rPr sz="450" spc="10" dirty="0">
                <a:latin typeface="Arial"/>
                <a:cs typeface="Arial"/>
              </a:rPr>
              <a:t>p</a:t>
            </a:r>
            <a:endParaRPr sz="450">
              <a:latin typeface="Arial"/>
              <a:cs typeface="Arial"/>
            </a:endParaRPr>
          </a:p>
        </p:txBody>
      </p:sp>
      <p:sp>
        <p:nvSpPr>
          <p:cNvPr id="25" name="object 25"/>
          <p:cNvSpPr txBox="1"/>
          <p:nvPr/>
        </p:nvSpPr>
        <p:spPr>
          <a:xfrm>
            <a:off x="360482" y="1444236"/>
            <a:ext cx="92710" cy="505459"/>
          </a:xfrm>
          <a:prstGeom prst="rect">
            <a:avLst/>
          </a:prstGeom>
        </p:spPr>
        <p:txBody>
          <a:bodyPr vert="vert270" wrap="square" lIns="0" tIns="9525" rIns="0" bIns="0" rtlCol="0">
            <a:spAutoFit/>
          </a:bodyPr>
          <a:lstStyle/>
          <a:p>
            <a:pPr marL="12700">
              <a:lnSpc>
                <a:spcPct val="100000"/>
              </a:lnSpc>
              <a:spcBef>
                <a:spcPts val="75"/>
              </a:spcBef>
            </a:pPr>
            <a:r>
              <a:rPr sz="450" dirty="0">
                <a:latin typeface="Arial"/>
                <a:cs typeface="Arial"/>
              </a:rPr>
              <a:t>probability</a:t>
            </a:r>
            <a:r>
              <a:rPr sz="450" spc="85" dirty="0">
                <a:latin typeface="Arial"/>
                <a:cs typeface="Arial"/>
              </a:rPr>
              <a:t> </a:t>
            </a:r>
            <a:r>
              <a:rPr sz="450" spc="-10" dirty="0">
                <a:latin typeface="Arial"/>
                <a:cs typeface="Arial"/>
              </a:rPr>
              <a:t>density</a:t>
            </a:r>
            <a:endParaRPr sz="450">
              <a:latin typeface="Arial"/>
              <a:cs typeface="Arial"/>
            </a:endParaRPr>
          </a:p>
        </p:txBody>
      </p:sp>
      <p:sp>
        <p:nvSpPr>
          <p:cNvPr id="27" name="TextBox 26">
            <a:extLst>
              <a:ext uri="{FF2B5EF4-FFF2-40B4-BE49-F238E27FC236}">
                <a16:creationId xmlns:a16="http://schemas.microsoft.com/office/drawing/2014/main" id="{AA8B27BE-BD45-4F52-8D1A-A9EEE5380B54}"/>
              </a:ext>
            </a:extLst>
          </p:cNvPr>
          <p:cNvSpPr txBox="1"/>
          <p:nvPr/>
        </p:nvSpPr>
        <p:spPr>
          <a:xfrm>
            <a:off x="122770" y="3000986"/>
            <a:ext cx="4267201" cy="584775"/>
          </a:xfrm>
          <a:prstGeom prst="rect">
            <a:avLst/>
          </a:prstGeom>
          <a:noFill/>
        </p:spPr>
        <p:txBody>
          <a:bodyPr wrap="square" rtlCol="0">
            <a:spAutoFit/>
          </a:bodyPr>
          <a:lstStyle/>
          <a:p>
            <a:r>
              <a:rPr lang="en-GB" sz="800" dirty="0">
                <a:latin typeface="+mn-lt"/>
              </a:rPr>
              <a:t>Purple  = current prior, but old posterior, probability of winning = outcome being 1 -&gt; was 50% (p=0.5, grey graph), but we updated it based on a  previous win, so now p ~ 0.56 </a:t>
            </a:r>
            <a:br>
              <a:rPr lang="en-GB" sz="800" dirty="0">
                <a:latin typeface="+mn-lt"/>
              </a:rPr>
            </a:br>
            <a:r>
              <a:rPr lang="en-GB" sz="800" dirty="0">
                <a:latin typeface="+mn-lt"/>
              </a:rPr>
              <a:t>green = posterior = prior * likelihood of your observed results/ data in the case here, the event = they LOST. So posterior is now bit to the left of the prior, previously was to the right</a:t>
            </a:r>
          </a:p>
        </p:txBody>
      </p:sp>
    </p:spTree>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dirty="0"/>
          </a:p>
        </p:txBody>
      </p:sp>
      <p:sp>
        <p:nvSpPr>
          <p:cNvPr id="3" name="object 3"/>
          <p:cNvSpPr txBox="1"/>
          <p:nvPr/>
        </p:nvSpPr>
        <p:spPr>
          <a:xfrm>
            <a:off x="122770" y="76375"/>
            <a:ext cx="2720340" cy="207645"/>
          </a:xfrm>
          <a:prstGeom prst="rect">
            <a:avLst/>
          </a:prstGeom>
        </p:spPr>
        <p:txBody>
          <a:bodyPr vert="horz" wrap="square" lIns="0" tIns="12065" rIns="0" bIns="0" rtlCol="0">
            <a:spAutoFit/>
          </a:bodyPr>
          <a:lstStyle/>
          <a:p>
            <a:pPr marL="12700">
              <a:lnSpc>
                <a:spcPct val="100000"/>
              </a:lnSpc>
              <a:spcBef>
                <a:spcPts val="95"/>
              </a:spcBef>
            </a:pPr>
            <a:r>
              <a:rPr sz="1200" b="1" spc="-55" dirty="0">
                <a:solidFill>
                  <a:srgbClr val="F9F9F9"/>
                </a:solidFill>
                <a:latin typeface="Arial"/>
                <a:cs typeface="Arial"/>
              </a:rPr>
              <a:t>Bayesian</a:t>
            </a:r>
            <a:r>
              <a:rPr sz="1200" b="1" spc="-10" dirty="0">
                <a:solidFill>
                  <a:srgbClr val="F9F9F9"/>
                </a:solidFill>
                <a:latin typeface="Arial"/>
                <a:cs typeface="Arial"/>
              </a:rPr>
              <a:t> Memes</a:t>
            </a:r>
            <a:r>
              <a:rPr sz="1200" b="1" spc="-15" dirty="0">
                <a:solidFill>
                  <a:srgbClr val="F9F9F9"/>
                </a:solidFill>
                <a:latin typeface="Arial"/>
                <a:cs typeface="Arial"/>
              </a:rPr>
              <a:t> </a:t>
            </a:r>
            <a:r>
              <a:rPr sz="1200" b="1" dirty="0">
                <a:solidFill>
                  <a:srgbClr val="F9F9F9"/>
                </a:solidFill>
                <a:latin typeface="Arial"/>
                <a:cs typeface="Arial"/>
              </a:rPr>
              <a:t>for</a:t>
            </a:r>
            <a:r>
              <a:rPr sz="1200" b="1" spc="-15" dirty="0">
                <a:solidFill>
                  <a:srgbClr val="F9F9F9"/>
                </a:solidFill>
                <a:latin typeface="Arial"/>
                <a:cs typeface="Arial"/>
              </a:rPr>
              <a:t> </a:t>
            </a:r>
            <a:r>
              <a:rPr sz="1200" b="1" spc="-30" dirty="0">
                <a:solidFill>
                  <a:srgbClr val="F9F9F9"/>
                </a:solidFill>
                <a:latin typeface="Arial"/>
                <a:cs typeface="Arial"/>
              </a:rPr>
              <a:t>Frequentist</a:t>
            </a:r>
            <a:r>
              <a:rPr sz="1200" b="1" spc="-10" dirty="0">
                <a:solidFill>
                  <a:srgbClr val="F9F9F9"/>
                </a:solidFill>
                <a:latin typeface="Arial"/>
                <a:cs typeface="Arial"/>
              </a:rPr>
              <a:t> </a:t>
            </a:r>
            <a:r>
              <a:rPr sz="1200" b="1" spc="-35" dirty="0">
                <a:solidFill>
                  <a:srgbClr val="F9F9F9"/>
                </a:solidFill>
                <a:latin typeface="Arial"/>
                <a:cs typeface="Arial"/>
              </a:rPr>
              <a:t>Teens</a:t>
            </a:r>
            <a:endParaRPr sz="1200" dirty="0">
              <a:latin typeface="Arial"/>
              <a:cs typeface="Arial"/>
            </a:endParaRPr>
          </a:p>
        </p:txBody>
      </p:sp>
      <p:pic>
        <p:nvPicPr>
          <p:cNvPr id="4" name="object 4"/>
          <p:cNvPicPr/>
          <p:nvPr/>
        </p:nvPicPr>
        <p:blipFill>
          <a:blip r:embed="rId2" cstate="print"/>
          <a:stretch>
            <a:fillRect/>
          </a:stretch>
        </p:blipFill>
        <p:spPr>
          <a:xfrm>
            <a:off x="1535811" y="423654"/>
            <a:ext cx="1536370" cy="2327089"/>
          </a:xfrm>
          <a:prstGeom prst="rect">
            <a:avLst/>
          </a:prstGeom>
        </p:spPr>
      </p:pic>
      <p:sp>
        <p:nvSpPr>
          <p:cNvPr id="5" name="object 5"/>
          <p:cNvSpPr txBox="1"/>
          <p:nvPr/>
        </p:nvSpPr>
        <p:spPr>
          <a:xfrm>
            <a:off x="1222082" y="2897967"/>
            <a:ext cx="2164715" cy="177800"/>
          </a:xfrm>
          <a:prstGeom prst="rect">
            <a:avLst/>
          </a:prstGeom>
        </p:spPr>
        <p:txBody>
          <a:bodyPr vert="horz" wrap="square" lIns="0" tIns="12065" rIns="0" bIns="0" rtlCol="0">
            <a:spAutoFit/>
          </a:bodyPr>
          <a:lstStyle/>
          <a:p>
            <a:pPr marL="12700">
              <a:lnSpc>
                <a:spcPct val="100000"/>
              </a:lnSpc>
              <a:spcBef>
                <a:spcPts val="95"/>
              </a:spcBef>
            </a:pPr>
            <a:r>
              <a:rPr sz="1000" b="1" spc="-20" dirty="0">
                <a:solidFill>
                  <a:srgbClr val="22373A"/>
                </a:solidFill>
                <a:latin typeface="Arial"/>
                <a:cs typeface="Arial"/>
              </a:rPr>
              <a:t>Figure</a:t>
            </a:r>
            <a:r>
              <a:rPr sz="1000" b="1" spc="25" dirty="0">
                <a:solidFill>
                  <a:srgbClr val="22373A"/>
                </a:solidFill>
                <a:latin typeface="Arial"/>
                <a:cs typeface="Arial"/>
              </a:rPr>
              <a:t> </a:t>
            </a:r>
            <a:r>
              <a:rPr sz="1000" b="1" dirty="0">
                <a:solidFill>
                  <a:srgbClr val="22373A"/>
                </a:solidFill>
                <a:latin typeface="Arial"/>
                <a:cs typeface="Arial"/>
              </a:rPr>
              <a:t>1:</a:t>
            </a:r>
            <a:r>
              <a:rPr sz="1000" b="1" spc="155" dirty="0">
                <a:solidFill>
                  <a:srgbClr val="22373A"/>
                </a:solidFill>
                <a:latin typeface="Arial"/>
                <a:cs typeface="Arial"/>
              </a:rPr>
              <a:t> </a:t>
            </a:r>
            <a:r>
              <a:rPr sz="1000" dirty="0">
                <a:solidFill>
                  <a:srgbClr val="22373A"/>
                </a:solidFill>
                <a:latin typeface="Tahoma"/>
                <a:cs typeface="Tahoma"/>
              </a:rPr>
              <a:t>R</a:t>
            </a:r>
            <a:r>
              <a:rPr sz="1000" spc="-20" dirty="0">
                <a:solidFill>
                  <a:srgbClr val="22373A"/>
                </a:solidFill>
                <a:latin typeface="Tahoma"/>
                <a:cs typeface="Tahoma"/>
              </a:rPr>
              <a:t> </a:t>
            </a:r>
            <a:r>
              <a:rPr sz="1000" spc="-70" dirty="0">
                <a:solidFill>
                  <a:srgbClr val="22373A"/>
                </a:solidFill>
                <a:latin typeface="Tahoma"/>
                <a:cs typeface="Tahoma"/>
              </a:rPr>
              <a:t>memes</a:t>
            </a:r>
            <a:r>
              <a:rPr sz="1000" spc="-10" dirty="0">
                <a:solidFill>
                  <a:srgbClr val="22373A"/>
                </a:solidFill>
                <a:latin typeface="Tahoma"/>
                <a:cs typeface="Tahoma"/>
              </a:rPr>
              <a:t> </a:t>
            </a:r>
            <a:r>
              <a:rPr sz="1000" spc="-20" dirty="0">
                <a:solidFill>
                  <a:srgbClr val="22373A"/>
                </a:solidFill>
                <a:latin typeface="Tahoma"/>
                <a:cs typeface="Tahoma"/>
              </a:rPr>
              <a:t>for </a:t>
            </a:r>
            <a:r>
              <a:rPr sz="1000" spc="-10" dirty="0">
                <a:solidFill>
                  <a:srgbClr val="22373A"/>
                </a:solidFill>
                <a:latin typeface="Tahoma"/>
                <a:cs typeface="Tahoma"/>
              </a:rPr>
              <a:t>statistical</a:t>
            </a:r>
            <a:r>
              <a:rPr sz="1000" spc="-15" dirty="0">
                <a:solidFill>
                  <a:srgbClr val="22373A"/>
                </a:solidFill>
                <a:latin typeface="Tahoma"/>
                <a:cs typeface="Tahoma"/>
              </a:rPr>
              <a:t> </a:t>
            </a:r>
            <a:r>
              <a:rPr sz="1000" spc="-20" dirty="0">
                <a:solidFill>
                  <a:srgbClr val="22373A"/>
                </a:solidFill>
                <a:latin typeface="Tahoma"/>
                <a:cs typeface="Tahoma"/>
              </a:rPr>
              <a:t>fiends</a:t>
            </a:r>
            <a:endParaRPr sz="1000" dirty="0">
              <a:latin typeface="Tahoma"/>
              <a:cs typeface="Tahoma"/>
            </a:endParaRPr>
          </a:p>
        </p:txBody>
      </p:sp>
      <p:sp>
        <p:nvSpPr>
          <p:cNvPr id="6" name="object 6"/>
          <p:cNvSpPr txBox="1">
            <a:spLocks noGrp="1"/>
          </p:cNvSpPr>
          <p:nvPr>
            <p:ph type="sldNum" sz="quarter" idx="7"/>
          </p:nvPr>
        </p:nvSpPr>
        <p:spPr>
          <a:prstGeom prst="rect">
            <a:avLst/>
          </a:prstGeom>
        </p:spPr>
        <p:txBody>
          <a:bodyPr vert="horz" wrap="square" lIns="0" tIns="27939" rIns="0" bIns="0" rtlCol="0">
            <a:spAutoFit/>
          </a:bodyPr>
          <a:lstStyle/>
          <a:p>
            <a:pPr marL="91440">
              <a:lnSpc>
                <a:spcPct val="100000"/>
              </a:lnSpc>
              <a:spcBef>
                <a:spcPts val="219"/>
              </a:spcBef>
            </a:pPr>
            <a:r>
              <a:rPr dirty="0"/>
              <a:t>4</a:t>
            </a:r>
          </a:p>
        </p:txBody>
      </p:sp>
    </p:spTree>
  </p:cSld>
  <p:clrMapOvr>
    <a:masterClrMapping/>
  </p:clrMapOvr>
  <p:transition>
    <p:cut/>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2480945" cy="573405"/>
          </a:xfrm>
          <a:prstGeom prst="rect">
            <a:avLst/>
          </a:prstGeom>
        </p:spPr>
        <p:txBody>
          <a:bodyPr vert="horz" wrap="square" lIns="0" tIns="12065" rIns="0" bIns="0" rtlCol="0">
            <a:spAutoFit/>
          </a:bodyPr>
          <a:lstStyle/>
          <a:p>
            <a:pPr marL="12700">
              <a:lnSpc>
                <a:spcPct val="100000"/>
              </a:lnSpc>
              <a:spcBef>
                <a:spcPts val="95"/>
              </a:spcBef>
            </a:pPr>
            <a:r>
              <a:rPr sz="1200" b="1" spc="-20" dirty="0">
                <a:solidFill>
                  <a:srgbClr val="F9F9F9"/>
                </a:solidFill>
                <a:latin typeface="Arial"/>
                <a:cs typeface="Arial"/>
              </a:rPr>
              <a:t>Game </a:t>
            </a:r>
            <a:r>
              <a:rPr sz="1200" b="1" spc="-50" dirty="0">
                <a:solidFill>
                  <a:srgbClr val="F9F9F9"/>
                </a:solidFill>
                <a:latin typeface="Arial"/>
                <a:cs typeface="Arial"/>
              </a:rPr>
              <a:t>3</a:t>
            </a:r>
            <a:endParaRPr sz="1200">
              <a:latin typeface="Arial"/>
              <a:cs typeface="Arial"/>
            </a:endParaRPr>
          </a:p>
          <a:p>
            <a:pPr>
              <a:lnSpc>
                <a:spcPct val="100000"/>
              </a:lnSpc>
              <a:spcBef>
                <a:spcPts val="5"/>
              </a:spcBef>
            </a:pPr>
            <a:endParaRPr sz="1350">
              <a:latin typeface="Arial"/>
              <a:cs typeface="Arial"/>
            </a:endParaRPr>
          </a:p>
          <a:p>
            <a:pPr marL="232410">
              <a:lnSpc>
                <a:spcPct val="100000"/>
              </a:lnSpc>
            </a:pPr>
            <a:r>
              <a:rPr sz="1100" spc="-10" dirty="0">
                <a:solidFill>
                  <a:srgbClr val="22373A"/>
                </a:solidFill>
                <a:latin typeface="Tahoma"/>
                <a:cs typeface="Tahoma"/>
              </a:rPr>
              <a:t>They</a:t>
            </a:r>
            <a:r>
              <a:rPr sz="1100" spc="-20" dirty="0">
                <a:solidFill>
                  <a:srgbClr val="22373A"/>
                </a:solidFill>
                <a:latin typeface="Tahoma"/>
                <a:cs typeface="Tahoma"/>
              </a:rPr>
              <a:t> </a:t>
            </a:r>
            <a:r>
              <a:rPr sz="1100" spc="-65" dirty="0">
                <a:solidFill>
                  <a:srgbClr val="22373A"/>
                </a:solidFill>
                <a:latin typeface="Tahoma"/>
                <a:cs typeface="Tahoma"/>
              </a:rPr>
              <a:t>managed</a:t>
            </a:r>
            <a:r>
              <a:rPr sz="1100" spc="-10" dirty="0">
                <a:solidFill>
                  <a:srgbClr val="22373A"/>
                </a:solidFill>
                <a:latin typeface="Tahoma"/>
                <a:cs typeface="Tahoma"/>
              </a:rPr>
              <a:t> </a:t>
            </a:r>
            <a:r>
              <a:rPr sz="1100" dirty="0">
                <a:solidFill>
                  <a:srgbClr val="22373A"/>
                </a:solidFill>
                <a:latin typeface="Tahoma"/>
                <a:cs typeface="Tahoma"/>
              </a:rPr>
              <a:t>to</a:t>
            </a:r>
            <a:r>
              <a:rPr sz="1100" spc="-15" dirty="0">
                <a:solidFill>
                  <a:srgbClr val="22373A"/>
                </a:solidFill>
                <a:latin typeface="Tahoma"/>
                <a:cs typeface="Tahoma"/>
              </a:rPr>
              <a:t> </a:t>
            </a:r>
            <a:r>
              <a:rPr sz="1100" spc="-20" dirty="0">
                <a:solidFill>
                  <a:srgbClr val="22373A"/>
                </a:solidFill>
                <a:latin typeface="Tahoma"/>
                <a:cs typeface="Tahoma"/>
              </a:rPr>
              <a:t>beat</a:t>
            </a:r>
            <a:r>
              <a:rPr sz="1100" spc="-10" dirty="0">
                <a:solidFill>
                  <a:srgbClr val="22373A"/>
                </a:solidFill>
                <a:latin typeface="Tahoma"/>
                <a:cs typeface="Tahoma"/>
              </a:rPr>
              <a:t> </a:t>
            </a:r>
            <a:r>
              <a:rPr sz="1100" dirty="0">
                <a:solidFill>
                  <a:srgbClr val="22373A"/>
                </a:solidFill>
                <a:latin typeface="Tahoma"/>
                <a:cs typeface="Tahoma"/>
              </a:rPr>
              <a:t>King’s</a:t>
            </a:r>
            <a:r>
              <a:rPr sz="1100" spc="-10" dirty="0">
                <a:solidFill>
                  <a:srgbClr val="22373A"/>
                </a:solidFill>
                <a:latin typeface="Tahoma"/>
                <a:cs typeface="Tahoma"/>
              </a:rPr>
              <a:t> </a:t>
            </a:r>
            <a:r>
              <a:rPr sz="1100" spc="-25" dirty="0">
                <a:solidFill>
                  <a:srgbClr val="22373A"/>
                </a:solidFill>
                <a:latin typeface="Tahoma"/>
                <a:cs typeface="Tahoma"/>
              </a:rPr>
              <a:t>College!</a:t>
            </a:r>
            <a:endParaRPr sz="1100">
              <a:latin typeface="Tahoma"/>
              <a:cs typeface="Tahoma"/>
            </a:endParaRPr>
          </a:p>
        </p:txBody>
      </p:sp>
      <p:grpSp>
        <p:nvGrpSpPr>
          <p:cNvPr id="4" name="object 4"/>
          <p:cNvGrpSpPr/>
          <p:nvPr/>
        </p:nvGrpSpPr>
        <p:grpSpPr>
          <a:xfrm>
            <a:off x="359994" y="733963"/>
            <a:ext cx="3888740" cy="2691130"/>
            <a:chOff x="359994" y="733963"/>
            <a:chExt cx="3888740" cy="2691130"/>
          </a:xfrm>
        </p:grpSpPr>
        <p:sp>
          <p:nvSpPr>
            <p:cNvPr id="5" name="object 5"/>
            <p:cNvSpPr/>
            <p:nvPr/>
          </p:nvSpPr>
          <p:spPr>
            <a:xfrm>
              <a:off x="359994" y="734525"/>
              <a:ext cx="3888104" cy="2690495"/>
            </a:xfrm>
            <a:custGeom>
              <a:avLst/>
              <a:gdLst/>
              <a:ahLst/>
              <a:cxnLst/>
              <a:rect l="l" t="t" r="r" b="b"/>
              <a:pathLst>
                <a:path w="3888104" h="2690495">
                  <a:moveTo>
                    <a:pt x="3888000" y="0"/>
                  </a:moveTo>
                  <a:lnTo>
                    <a:pt x="0" y="0"/>
                  </a:lnTo>
                  <a:lnTo>
                    <a:pt x="0" y="2690017"/>
                  </a:lnTo>
                  <a:lnTo>
                    <a:pt x="3888000" y="2690017"/>
                  </a:lnTo>
                  <a:lnTo>
                    <a:pt x="3888000" y="0"/>
                  </a:lnTo>
                  <a:close/>
                </a:path>
              </a:pathLst>
            </a:custGeom>
            <a:solidFill>
              <a:srgbClr val="FFFFFF"/>
            </a:solidFill>
          </p:spPr>
          <p:txBody>
            <a:bodyPr wrap="square" lIns="0" tIns="0" rIns="0" bIns="0" rtlCol="0"/>
            <a:lstStyle/>
            <a:p>
              <a:endParaRPr/>
            </a:p>
          </p:txBody>
        </p:sp>
        <p:sp>
          <p:nvSpPr>
            <p:cNvPr id="6" name="object 6"/>
            <p:cNvSpPr/>
            <p:nvPr/>
          </p:nvSpPr>
          <p:spPr>
            <a:xfrm>
              <a:off x="509578" y="737138"/>
              <a:ext cx="3736340" cy="2541270"/>
            </a:xfrm>
            <a:custGeom>
              <a:avLst/>
              <a:gdLst/>
              <a:ahLst/>
              <a:cxnLst/>
              <a:rect l="l" t="t" r="r" b="b"/>
              <a:pathLst>
                <a:path w="3736340" h="2541270">
                  <a:moveTo>
                    <a:pt x="0" y="1984731"/>
                  </a:moveTo>
                  <a:lnTo>
                    <a:pt x="3735802" y="1984731"/>
                  </a:lnTo>
                </a:path>
                <a:path w="3736340" h="2541270">
                  <a:moveTo>
                    <a:pt x="0" y="1103451"/>
                  </a:moveTo>
                  <a:lnTo>
                    <a:pt x="3735802" y="1103451"/>
                  </a:lnTo>
                </a:path>
                <a:path w="3736340" h="2541270">
                  <a:moveTo>
                    <a:pt x="0" y="222117"/>
                  </a:moveTo>
                  <a:lnTo>
                    <a:pt x="3735802" y="222117"/>
                  </a:lnTo>
                </a:path>
                <a:path w="3736340" h="2541270">
                  <a:moveTo>
                    <a:pt x="594363" y="2540868"/>
                  </a:moveTo>
                  <a:lnTo>
                    <a:pt x="594363" y="0"/>
                  </a:lnTo>
                </a:path>
                <a:path w="3736340" h="2541270">
                  <a:moveTo>
                    <a:pt x="1443406" y="2540868"/>
                  </a:moveTo>
                  <a:lnTo>
                    <a:pt x="1443406" y="0"/>
                  </a:lnTo>
                </a:path>
                <a:path w="3736340" h="2541270">
                  <a:moveTo>
                    <a:pt x="2292450" y="2540868"/>
                  </a:moveTo>
                  <a:lnTo>
                    <a:pt x="2292450" y="0"/>
                  </a:lnTo>
                </a:path>
                <a:path w="3736340" h="2541270">
                  <a:moveTo>
                    <a:pt x="3141493" y="2540868"/>
                  </a:moveTo>
                  <a:lnTo>
                    <a:pt x="3141493" y="0"/>
                  </a:lnTo>
                </a:path>
              </a:pathLst>
            </a:custGeom>
            <a:ln w="3175">
              <a:solidFill>
                <a:srgbClr val="EBEBEB"/>
              </a:solidFill>
            </a:ln>
          </p:spPr>
          <p:txBody>
            <a:bodyPr wrap="square" lIns="0" tIns="0" rIns="0" bIns="0" rtlCol="0"/>
            <a:lstStyle/>
            <a:p>
              <a:endParaRPr/>
            </a:p>
          </p:txBody>
        </p:sp>
        <p:sp>
          <p:nvSpPr>
            <p:cNvPr id="7" name="object 7"/>
            <p:cNvSpPr/>
            <p:nvPr/>
          </p:nvSpPr>
          <p:spPr>
            <a:xfrm>
              <a:off x="509578" y="737138"/>
              <a:ext cx="3736340" cy="2541270"/>
            </a:xfrm>
            <a:custGeom>
              <a:avLst/>
              <a:gdLst/>
              <a:ahLst/>
              <a:cxnLst/>
              <a:rect l="l" t="t" r="r" b="b"/>
              <a:pathLst>
                <a:path w="3736340" h="2541270">
                  <a:moveTo>
                    <a:pt x="0" y="2425371"/>
                  </a:moveTo>
                  <a:lnTo>
                    <a:pt x="3735802" y="2425371"/>
                  </a:lnTo>
                </a:path>
                <a:path w="3736340" h="2541270">
                  <a:moveTo>
                    <a:pt x="0" y="1544091"/>
                  </a:moveTo>
                  <a:lnTo>
                    <a:pt x="3735802" y="1544091"/>
                  </a:lnTo>
                </a:path>
                <a:path w="3736340" h="2541270">
                  <a:moveTo>
                    <a:pt x="0" y="662757"/>
                  </a:moveTo>
                  <a:lnTo>
                    <a:pt x="3735802" y="662757"/>
                  </a:lnTo>
                </a:path>
                <a:path w="3736340" h="2541270">
                  <a:moveTo>
                    <a:pt x="169841" y="2540868"/>
                  </a:moveTo>
                  <a:lnTo>
                    <a:pt x="169841" y="0"/>
                  </a:lnTo>
                </a:path>
                <a:path w="3736340" h="2541270">
                  <a:moveTo>
                    <a:pt x="1018884" y="2540868"/>
                  </a:moveTo>
                  <a:lnTo>
                    <a:pt x="1018884" y="0"/>
                  </a:lnTo>
                </a:path>
                <a:path w="3736340" h="2541270">
                  <a:moveTo>
                    <a:pt x="1867928" y="2540868"/>
                  </a:moveTo>
                  <a:lnTo>
                    <a:pt x="1867928" y="0"/>
                  </a:lnTo>
                </a:path>
                <a:path w="3736340" h="2541270">
                  <a:moveTo>
                    <a:pt x="2716971" y="2540868"/>
                  </a:moveTo>
                  <a:lnTo>
                    <a:pt x="2716971" y="0"/>
                  </a:lnTo>
                </a:path>
                <a:path w="3736340" h="2541270">
                  <a:moveTo>
                    <a:pt x="3566015" y="2540868"/>
                  </a:moveTo>
                  <a:lnTo>
                    <a:pt x="3566015" y="0"/>
                  </a:lnTo>
                </a:path>
              </a:pathLst>
            </a:custGeom>
            <a:ln w="5826">
              <a:solidFill>
                <a:srgbClr val="EBEBEB"/>
              </a:solidFill>
            </a:ln>
          </p:spPr>
          <p:txBody>
            <a:bodyPr wrap="square" lIns="0" tIns="0" rIns="0" bIns="0" rtlCol="0"/>
            <a:lstStyle/>
            <a:p>
              <a:endParaRPr/>
            </a:p>
          </p:txBody>
        </p:sp>
        <p:sp>
          <p:nvSpPr>
            <p:cNvPr id="8" name="object 8"/>
            <p:cNvSpPr/>
            <p:nvPr/>
          </p:nvSpPr>
          <p:spPr>
            <a:xfrm>
              <a:off x="679420" y="1404579"/>
              <a:ext cx="3396615" cy="1680845"/>
            </a:xfrm>
            <a:custGeom>
              <a:avLst/>
              <a:gdLst/>
              <a:ahLst/>
              <a:cxnLst/>
              <a:rect l="l" t="t" r="r" b="b"/>
              <a:pathLst>
                <a:path w="3396615" h="1680845">
                  <a:moveTo>
                    <a:pt x="0" y="1680716"/>
                  </a:moveTo>
                  <a:lnTo>
                    <a:pt x="169786" y="1618094"/>
                  </a:lnTo>
                  <a:lnTo>
                    <a:pt x="339573" y="1520023"/>
                  </a:lnTo>
                  <a:lnTo>
                    <a:pt x="509415" y="1377735"/>
                  </a:lnTo>
                  <a:lnTo>
                    <a:pt x="679202" y="1187201"/>
                  </a:lnTo>
                  <a:lnTo>
                    <a:pt x="849043" y="953104"/>
                  </a:lnTo>
                  <a:lnTo>
                    <a:pt x="1018830" y="691672"/>
                  </a:lnTo>
                  <a:lnTo>
                    <a:pt x="1188617" y="431001"/>
                  </a:lnTo>
                  <a:lnTo>
                    <a:pt x="1358458" y="206543"/>
                  </a:lnTo>
                  <a:lnTo>
                    <a:pt x="1528245" y="54072"/>
                  </a:lnTo>
                  <a:lnTo>
                    <a:pt x="1698087" y="0"/>
                  </a:lnTo>
                  <a:lnTo>
                    <a:pt x="1867873" y="54072"/>
                  </a:lnTo>
                  <a:lnTo>
                    <a:pt x="2037660" y="206543"/>
                  </a:lnTo>
                  <a:lnTo>
                    <a:pt x="2207502" y="431001"/>
                  </a:lnTo>
                  <a:lnTo>
                    <a:pt x="2377289" y="691672"/>
                  </a:lnTo>
                  <a:lnTo>
                    <a:pt x="2547130" y="953104"/>
                  </a:lnTo>
                  <a:lnTo>
                    <a:pt x="2716917" y="1187201"/>
                  </a:lnTo>
                  <a:lnTo>
                    <a:pt x="2886704" y="1377735"/>
                  </a:lnTo>
                  <a:lnTo>
                    <a:pt x="3056545" y="1520023"/>
                  </a:lnTo>
                  <a:lnTo>
                    <a:pt x="3226332" y="1618094"/>
                  </a:lnTo>
                  <a:lnTo>
                    <a:pt x="3396174" y="1680716"/>
                  </a:lnTo>
                </a:path>
              </a:pathLst>
            </a:custGeom>
            <a:ln w="11598">
              <a:solidFill>
                <a:srgbClr val="BEBEBE"/>
              </a:solidFill>
            </a:ln>
          </p:spPr>
          <p:txBody>
            <a:bodyPr wrap="square" lIns="0" tIns="0" rIns="0" bIns="0" rtlCol="0"/>
            <a:lstStyle/>
            <a:p>
              <a:endParaRPr/>
            </a:p>
          </p:txBody>
        </p:sp>
        <p:sp>
          <p:nvSpPr>
            <p:cNvPr id="9" name="object 9"/>
            <p:cNvSpPr/>
            <p:nvPr/>
          </p:nvSpPr>
          <p:spPr>
            <a:xfrm>
              <a:off x="679420" y="974067"/>
              <a:ext cx="3396615" cy="2188845"/>
            </a:xfrm>
            <a:custGeom>
              <a:avLst/>
              <a:gdLst/>
              <a:ahLst/>
              <a:cxnLst/>
              <a:rect l="l" t="t" r="r" b="b"/>
              <a:pathLst>
                <a:path w="3396615" h="2188845">
                  <a:moveTo>
                    <a:pt x="0" y="2188443"/>
                  </a:moveTo>
                  <a:lnTo>
                    <a:pt x="169786" y="2155335"/>
                  </a:lnTo>
                  <a:lnTo>
                    <a:pt x="339573" y="2081822"/>
                  </a:lnTo>
                  <a:lnTo>
                    <a:pt x="509415" y="1947049"/>
                  </a:lnTo>
                  <a:lnTo>
                    <a:pt x="679202" y="1733754"/>
                  </a:lnTo>
                  <a:lnTo>
                    <a:pt x="849043" y="1436981"/>
                  </a:lnTo>
                  <a:lnTo>
                    <a:pt x="1018830" y="1073447"/>
                  </a:lnTo>
                  <a:lnTo>
                    <a:pt x="1188617" y="685192"/>
                  </a:lnTo>
                  <a:lnTo>
                    <a:pt x="1358458" y="334400"/>
                  </a:lnTo>
                  <a:lnTo>
                    <a:pt x="1528245" y="88541"/>
                  </a:lnTo>
                  <a:lnTo>
                    <a:pt x="1698087" y="0"/>
                  </a:lnTo>
                  <a:lnTo>
                    <a:pt x="1867873" y="88541"/>
                  </a:lnTo>
                  <a:lnTo>
                    <a:pt x="2037660" y="334400"/>
                  </a:lnTo>
                  <a:lnTo>
                    <a:pt x="2207502" y="685192"/>
                  </a:lnTo>
                  <a:lnTo>
                    <a:pt x="2377289" y="1073447"/>
                  </a:lnTo>
                  <a:lnTo>
                    <a:pt x="2547130" y="1436981"/>
                  </a:lnTo>
                  <a:lnTo>
                    <a:pt x="2716917" y="1733754"/>
                  </a:lnTo>
                  <a:lnTo>
                    <a:pt x="2886704" y="1947049"/>
                  </a:lnTo>
                  <a:lnTo>
                    <a:pt x="3056545" y="2081822"/>
                  </a:lnTo>
                  <a:lnTo>
                    <a:pt x="3226332" y="2155335"/>
                  </a:lnTo>
                  <a:lnTo>
                    <a:pt x="3396174" y="2188443"/>
                  </a:lnTo>
                </a:path>
              </a:pathLst>
            </a:custGeom>
            <a:ln w="23251">
              <a:solidFill>
                <a:srgbClr val="A020F0"/>
              </a:solidFill>
            </a:ln>
          </p:spPr>
          <p:txBody>
            <a:bodyPr wrap="square" lIns="0" tIns="0" rIns="0" bIns="0" rtlCol="0"/>
            <a:lstStyle/>
            <a:p>
              <a:endParaRPr/>
            </a:p>
          </p:txBody>
        </p:sp>
        <p:sp>
          <p:nvSpPr>
            <p:cNvPr id="10" name="object 10"/>
            <p:cNvSpPr/>
            <p:nvPr/>
          </p:nvSpPr>
          <p:spPr>
            <a:xfrm>
              <a:off x="679420" y="2281230"/>
              <a:ext cx="3396615" cy="881380"/>
            </a:xfrm>
            <a:custGeom>
              <a:avLst/>
              <a:gdLst/>
              <a:ahLst/>
              <a:cxnLst/>
              <a:rect l="l" t="t" r="r" b="b"/>
              <a:pathLst>
                <a:path w="3396615" h="881380">
                  <a:moveTo>
                    <a:pt x="0" y="881280"/>
                  </a:moveTo>
                  <a:lnTo>
                    <a:pt x="169786" y="837227"/>
                  </a:lnTo>
                  <a:lnTo>
                    <a:pt x="339573" y="793173"/>
                  </a:lnTo>
                  <a:lnTo>
                    <a:pt x="509415" y="749066"/>
                  </a:lnTo>
                  <a:lnTo>
                    <a:pt x="679202" y="705013"/>
                  </a:lnTo>
                  <a:lnTo>
                    <a:pt x="849043" y="660960"/>
                  </a:lnTo>
                  <a:lnTo>
                    <a:pt x="1018830" y="616906"/>
                  </a:lnTo>
                  <a:lnTo>
                    <a:pt x="1188617" y="572799"/>
                  </a:lnTo>
                  <a:lnTo>
                    <a:pt x="1358458" y="528746"/>
                  </a:lnTo>
                  <a:lnTo>
                    <a:pt x="1528245" y="484693"/>
                  </a:lnTo>
                  <a:lnTo>
                    <a:pt x="1698087" y="440640"/>
                  </a:lnTo>
                  <a:lnTo>
                    <a:pt x="1867873" y="396586"/>
                  </a:lnTo>
                  <a:lnTo>
                    <a:pt x="2037660" y="352479"/>
                  </a:lnTo>
                  <a:lnTo>
                    <a:pt x="2207502" y="308426"/>
                  </a:lnTo>
                  <a:lnTo>
                    <a:pt x="2377289" y="264373"/>
                  </a:lnTo>
                  <a:lnTo>
                    <a:pt x="2547130" y="220320"/>
                  </a:lnTo>
                  <a:lnTo>
                    <a:pt x="2716917" y="176266"/>
                  </a:lnTo>
                  <a:lnTo>
                    <a:pt x="2886704" y="132159"/>
                  </a:lnTo>
                  <a:lnTo>
                    <a:pt x="3056545" y="88106"/>
                  </a:lnTo>
                  <a:lnTo>
                    <a:pt x="3226332" y="44053"/>
                  </a:lnTo>
                  <a:lnTo>
                    <a:pt x="3396174" y="0"/>
                  </a:lnTo>
                </a:path>
              </a:pathLst>
            </a:custGeom>
            <a:ln w="23251">
              <a:solidFill>
                <a:srgbClr val="FFA500"/>
              </a:solidFill>
            </a:ln>
          </p:spPr>
          <p:txBody>
            <a:bodyPr wrap="square" lIns="0" tIns="0" rIns="0" bIns="0" rtlCol="0"/>
            <a:lstStyle/>
            <a:p>
              <a:endParaRPr/>
            </a:p>
          </p:txBody>
        </p:sp>
        <p:sp>
          <p:nvSpPr>
            <p:cNvPr id="11" name="object 11"/>
            <p:cNvSpPr/>
            <p:nvPr/>
          </p:nvSpPr>
          <p:spPr>
            <a:xfrm>
              <a:off x="679420" y="852635"/>
              <a:ext cx="3396615" cy="2310130"/>
            </a:xfrm>
            <a:custGeom>
              <a:avLst/>
              <a:gdLst/>
              <a:ahLst/>
              <a:cxnLst/>
              <a:rect l="l" t="t" r="r" b="b"/>
              <a:pathLst>
                <a:path w="3396615" h="2310130">
                  <a:moveTo>
                    <a:pt x="0" y="2309875"/>
                  </a:moveTo>
                  <a:lnTo>
                    <a:pt x="169786" y="2306553"/>
                  </a:lnTo>
                  <a:lnTo>
                    <a:pt x="339573" y="2288529"/>
                  </a:lnTo>
                  <a:lnTo>
                    <a:pt x="509415" y="2237451"/>
                  </a:lnTo>
                  <a:lnTo>
                    <a:pt x="679202" y="2127999"/>
                  </a:lnTo>
                  <a:lnTo>
                    <a:pt x="849043" y="1934144"/>
                  </a:lnTo>
                  <a:lnTo>
                    <a:pt x="1018830" y="1640910"/>
                  </a:lnTo>
                  <a:lnTo>
                    <a:pt x="1188617" y="1257610"/>
                  </a:lnTo>
                  <a:lnTo>
                    <a:pt x="1358458" y="826662"/>
                  </a:lnTo>
                  <a:lnTo>
                    <a:pt x="1528245" y="419947"/>
                  </a:lnTo>
                  <a:lnTo>
                    <a:pt x="1698087" y="121431"/>
                  </a:lnTo>
                  <a:lnTo>
                    <a:pt x="1867873" y="0"/>
                  </a:lnTo>
                  <a:lnTo>
                    <a:pt x="2037660" y="85056"/>
                  </a:lnTo>
                  <a:lnTo>
                    <a:pt x="2207502" y="355637"/>
                  </a:lnTo>
                  <a:lnTo>
                    <a:pt x="2377289" y="748902"/>
                  </a:lnTo>
                  <a:lnTo>
                    <a:pt x="2547130" y="1182681"/>
                  </a:lnTo>
                  <a:lnTo>
                    <a:pt x="2716917" y="1582318"/>
                  </a:lnTo>
                  <a:lnTo>
                    <a:pt x="2886704" y="1899566"/>
                  </a:lnTo>
                  <a:lnTo>
                    <a:pt x="3056545" y="2117980"/>
                  </a:lnTo>
                  <a:lnTo>
                    <a:pt x="3226332" y="2247035"/>
                  </a:lnTo>
                  <a:lnTo>
                    <a:pt x="3396174" y="2309875"/>
                  </a:lnTo>
                </a:path>
              </a:pathLst>
            </a:custGeom>
            <a:ln w="23251">
              <a:solidFill>
                <a:srgbClr val="00FF00"/>
              </a:solidFill>
            </a:ln>
          </p:spPr>
          <p:txBody>
            <a:bodyPr wrap="square" lIns="0" tIns="0" rIns="0" bIns="0" rtlCol="0"/>
            <a:lstStyle/>
            <a:p>
              <a:endParaRPr/>
            </a:p>
          </p:txBody>
        </p:sp>
        <p:sp>
          <p:nvSpPr>
            <p:cNvPr id="12" name="object 12"/>
            <p:cNvSpPr/>
            <p:nvPr/>
          </p:nvSpPr>
          <p:spPr>
            <a:xfrm>
              <a:off x="509578" y="737138"/>
              <a:ext cx="3736340" cy="2541270"/>
            </a:xfrm>
            <a:custGeom>
              <a:avLst/>
              <a:gdLst/>
              <a:ahLst/>
              <a:cxnLst/>
              <a:rect l="l" t="t" r="r" b="b"/>
              <a:pathLst>
                <a:path w="3736340" h="2541270">
                  <a:moveTo>
                    <a:pt x="0" y="2540868"/>
                  </a:moveTo>
                  <a:lnTo>
                    <a:pt x="3735802" y="2540868"/>
                  </a:lnTo>
                  <a:lnTo>
                    <a:pt x="3735802" y="0"/>
                  </a:lnTo>
                  <a:lnTo>
                    <a:pt x="0" y="0"/>
                  </a:lnTo>
                  <a:lnTo>
                    <a:pt x="0" y="2540868"/>
                  </a:lnTo>
                  <a:close/>
                </a:path>
              </a:pathLst>
            </a:custGeom>
            <a:ln w="5826">
              <a:solidFill>
                <a:srgbClr val="333333"/>
              </a:solidFill>
            </a:ln>
          </p:spPr>
          <p:txBody>
            <a:bodyPr wrap="square" lIns="0" tIns="0" rIns="0" bIns="0" rtlCol="0"/>
            <a:lstStyle/>
            <a:p>
              <a:endParaRPr/>
            </a:p>
          </p:txBody>
        </p:sp>
      </p:grpSp>
      <p:sp>
        <p:nvSpPr>
          <p:cNvPr id="13" name="object 13"/>
          <p:cNvSpPr txBox="1"/>
          <p:nvPr/>
        </p:nvSpPr>
        <p:spPr>
          <a:xfrm>
            <a:off x="442806" y="2237110"/>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a:t>
            </a:r>
            <a:endParaRPr sz="350">
              <a:latin typeface="Arial"/>
              <a:cs typeface="Arial"/>
            </a:endParaRPr>
          </a:p>
        </p:txBody>
      </p:sp>
      <p:sp>
        <p:nvSpPr>
          <p:cNvPr id="14" name="object 14"/>
          <p:cNvSpPr txBox="1"/>
          <p:nvPr/>
        </p:nvSpPr>
        <p:spPr>
          <a:xfrm>
            <a:off x="442806" y="1355830"/>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2</a:t>
            </a:r>
            <a:endParaRPr sz="350">
              <a:latin typeface="Arial"/>
              <a:cs typeface="Arial"/>
            </a:endParaRPr>
          </a:p>
        </p:txBody>
      </p:sp>
      <p:sp>
        <p:nvSpPr>
          <p:cNvPr id="15" name="object 15"/>
          <p:cNvSpPr/>
          <p:nvPr/>
        </p:nvSpPr>
        <p:spPr>
          <a:xfrm>
            <a:off x="494658" y="1399896"/>
            <a:ext cx="3581400" cy="1893570"/>
          </a:xfrm>
          <a:custGeom>
            <a:avLst/>
            <a:gdLst/>
            <a:ahLst/>
            <a:cxnLst/>
            <a:rect l="l" t="t" r="r" b="b"/>
            <a:pathLst>
              <a:path w="3581400" h="1893570">
                <a:moveTo>
                  <a:pt x="0" y="1762614"/>
                </a:moveTo>
                <a:lnTo>
                  <a:pt x="14920" y="1762614"/>
                </a:lnTo>
              </a:path>
              <a:path w="3581400" h="1893570">
                <a:moveTo>
                  <a:pt x="0" y="881334"/>
                </a:moveTo>
                <a:lnTo>
                  <a:pt x="14920" y="881334"/>
                </a:lnTo>
              </a:path>
              <a:path w="3581400" h="1893570">
                <a:moveTo>
                  <a:pt x="0" y="0"/>
                </a:moveTo>
                <a:lnTo>
                  <a:pt x="14920" y="0"/>
                </a:lnTo>
              </a:path>
              <a:path w="3581400" h="1893570">
                <a:moveTo>
                  <a:pt x="184761" y="1893031"/>
                </a:moveTo>
                <a:lnTo>
                  <a:pt x="184761" y="1878111"/>
                </a:lnTo>
              </a:path>
              <a:path w="3581400" h="1893570">
                <a:moveTo>
                  <a:pt x="1033805" y="1893031"/>
                </a:moveTo>
                <a:lnTo>
                  <a:pt x="1033805" y="1878111"/>
                </a:lnTo>
              </a:path>
              <a:path w="3581400" h="1893570">
                <a:moveTo>
                  <a:pt x="1882848" y="1893031"/>
                </a:moveTo>
                <a:lnTo>
                  <a:pt x="1882848" y="1878111"/>
                </a:lnTo>
              </a:path>
              <a:path w="3581400" h="1893570">
                <a:moveTo>
                  <a:pt x="2731892" y="1893031"/>
                </a:moveTo>
                <a:lnTo>
                  <a:pt x="2731892" y="1878111"/>
                </a:lnTo>
              </a:path>
              <a:path w="3581400" h="1893570">
                <a:moveTo>
                  <a:pt x="3580935" y="1893031"/>
                </a:moveTo>
                <a:lnTo>
                  <a:pt x="3580935" y="1878111"/>
                </a:lnTo>
              </a:path>
            </a:pathLst>
          </a:custGeom>
          <a:ln w="5826">
            <a:solidFill>
              <a:srgbClr val="333333"/>
            </a:solidFill>
          </a:ln>
        </p:spPr>
        <p:txBody>
          <a:bodyPr wrap="square" lIns="0" tIns="0" rIns="0" bIns="0" rtlCol="0"/>
          <a:lstStyle/>
          <a:p>
            <a:endParaRPr/>
          </a:p>
        </p:txBody>
      </p:sp>
      <p:sp>
        <p:nvSpPr>
          <p:cNvPr id="16" name="object 16"/>
          <p:cNvSpPr txBox="1"/>
          <p:nvPr/>
        </p:nvSpPr>
        <p:spPr>
          <a:xfrm>
            <a:off x="360482" y="1755094"/>
            <a:ext cx="92710" cy="505459"/>
          </a:xfrm>
          <a:prstGeom prst="rect">
            <a:avLst/>
          </a:prstGeom>
        </p:spPr>
        <p:txBody>
          <a:bodyPr vert="vert270" wrap="square" lIns="0" tIns="9525" rIns="0" bIns="0" rtlCol="0">
            <a:spAutoFit/>
          </a:bodyPr>
          <a:lstStyle/>
          <a:p>
            <a:pPr marL="12700">
              <a:lnSpc>
                <a:spcPct val="100000"/>
              </a:lnSpc>
              <a:spcBef>
                <a:spcPts val="75"/>
              </a:spcBef>
            </a:pPr>
            <a:r>
              <a:rPr sz="450" dirty="0">
                <a:latin typeface="Arial"/>
                <a:cs typeface="Arial"/>
              </a:rPr>
              <a:t>probability</a:t>
            </a:r>
            <a:r>
              <a:rPr sz="450" spc="85" dirty="0">
                <a:latin typeface="Arial"/>
                <a:cs typeface="Arial"/>
              </a:rPr>
              <a:t> </a:t>
            </a:r>
            <a:r>
              <a:rPr sz="450" spc="-10" dirty="0">
                <a:latin typeface="Arial"/>
                <a:cs typeface="Arial"/>
              </a:rPr>
              <a:t>density</a:t>
            </a:r>
            <a:endParaRPr sz="450">
              <a:latin typeface="Arial"/>
              <a:cs typeface="Arial"/>
            </a:endParaRPr>
          </a:p>
        </p:txBody>
      </p:sp>
      <p:sp>
        <p:nvSpPr>
          <p:cNvPr id="17" name="object 17"/>
          <p:cNvSpPr txBox="1"/>
          <p:nvPr/>
        </p:nvSpPr>
        <p:spPr>
          <a:xfrm>
            <a:off x="442806" y="3123033"/>
            <a:ext cx="5270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a:t>
            </a:r>
            <a:endParaRPr sz="350">
              <a:latin typeface="Arial"/>
              <a:cs typeface="Arial"/>
            </a:endParaRPr>
          </a:p>
        </p:txBody>
      </p:sp>
      <p:sp>
        <p:nvSpPr>
          <p:cNvPr id="18" name="object 18"/>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54</a:t>
            </a:r>
          </a:p>
        </p:txBody>
      </p:sp>
      <p:sp>
        <p:nvSpPr>
          <p:cNvPr id="19" name="object 19"/>
          <p:cNvSpPr txBox="1"/>
          <p:nvPr/>
        </p:nvSpPr>
        <p:spPr>
          <a:xfrm>
            <a:off x="619018"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0.00</a:t>
            </a:r>
            <a:endParaRPr sz="350">
              <a:latin typeface="Arial"/>
              <a:cs typeface="Arial"/>
            </a:endParaRPr>
          </a:p>
        </p:txBody>
      </p:sp>
      <p:sp>
        <p:nvSpPr>
          <p:cNvPr id="20" name="object 20"/>
          <p:cNvSpPr txBox="1"/>
          <p:nvPr/>
        </p:nvSpPr>
        <p:spPr>
          <a:xfrm>
            <a:off x="146806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0.25</a:t>
            </a:r>
            <a:endParaRPr sz="350">
              <a:latin typeface="Arial"/>
              <a:cs typeface="Arial"/>
            </a:endParaRPr>
          </a:p>
        </p:txBody>
      </p:sp>
      <p:sp>
        <p:nvSpPr>
          <p:cNvPr id="21" name="object 21"/>
          <p:cNvSpPr txBox="1"/>
          <p:nvPr/>
        </p:nvSpPr>
        <p:spPr>
          <a:xfrm>
            <a:off x="2317105" y="3282963"/>
            <a:ext cx="121285" cy="151765"/>
          </a:xfrm>
          <a:prstGeom prst="rect">
            <a:avLst/>
          </a:prstGeom>
        </p:spPr>
        <p:txBody>
          <a:bodyPr vert="horz" wrap="square" lIns="0" tIns="12700" rIns="0" bIns="0" rtlCol="0">
            <a:spAutoFit/>
          </a:bodyPr>
          <a:lstStyle/>
          <a:p>
            <a:pPr algn="ctr">
              <a:lnSpc>
                <a:spcPct val="100000"/>
              </a:lnSpc>
              <a:spcBef>
                <a:spcPts val="100"/>
              </a:spcBef>
            </a:pPr>
            <a:r>
              <a:rPr sz="350" spc="-20" dirty="0">
                <a:solidFill>
                  <a:srgbClr val="4D4D4D"/>
                </a:solidFill>
                <a:latin typeface="Arial"/>
                <a:cs typeface="Arial"/>
              </a:rPr>
              <a:t>0.50</a:t>
            </a:r>
            <a:endParaRPr sz="350">
              <a:latin typeface="Arial"/>
              <a:cs typeface="Arial"/>
            </a:endParaRPr>
          </a:p>
          <a:p>
            <a:pPr algn="ctr">
              <a:lnSpc>
                <a:spcPct val="100000"/>
              </a:lnSpc>
              <a:spcBef>
                <a:spcPts val="20"/>
              </a:spcBef>
            </a:pPr>
            <a:r>
              <a:rPr sz="450" spc="10" dirty="0">
                <a:latin typeface="Arial"/>
                <a:cs typeface="Arial"/>
              </a:rPr>
              <a:t>p</a:t>
            </a:r>
            <a:endParaRPr sz="450">
              <a:latin typeface="Arial"/>
              <a:cs typeface="Arial"/>
            </a:endParaRPr>
          </a:p>
        </p:txBody>
      </p:sp>
      <p:sp>
        <p:nvSpPr>
          <p:cNvPr id="22" name="object 22"/>
          <p:cNvSpPr txBox="1"/>
          <p:nvPr/>
        </p:nvSpPr>
        <p:spPr>
          <a:xfrm>
            <a:off x="3166149"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0.75</a:t>
            </a:r>
            <a:endParaRPr sz="350">
              <a:latin typeface="Arial"/>
              <a:cs typeface="Arial"/>
            </a:endParaRPr>
          </a:p>
        </p:txBody>
      </p:sp>
      <p:sp>
        <p:nvSpPr>
          <p:cNvPr id="23" name="object 23"/>
          <p:cNvSpPr txBox="1"/>
          <p:nvPr/>
        </p:nvSpPr>
        <p:spPr>
          <a:xfrm>
            <a:off x="401519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1.00</a:t>
            </a:r>
            <a:endParaRPr sz="350">
              <a:latin typeface="Arial"/>
              <a:cs typeface="Arial"/>
            </a:endParaRPr>
          </a:p>
        </p:txBody>
      </p:sp>
    </p:spTree>
  </p:cSld>
  <p:clrMapOvr>
    <a:masterClrMapping/>
  </p:clrMapOvr>
  <p:transition>
    <p:cut/>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3357245" cy="573405"/>
          </a:xfrm>
          <a:prstGeom prst="rect">
            <a:avLst/>
          </a:prstGeom>
        </p:spPr>
        <p:txBody>
          <a:bodyPr vert="horz" wrap="square" lIns="0" tIns="12065" rIns="0" bIns="0" rtlCol="0">
            <a:spAutoFit/>
          </a:bodyPr>
          <a:lstStyle/>
          <a:p>
            <a:pPr marL="12700">
              <a:lnSpc>
                <a:spcPct val="100000"/>
              </a:lnSpc>
              <a:spcBef>
                <a:spcPts val="95"/>
              </a:spcBef>
            </a:pPr>
            <a:r>
              <a:rPr sz="1200" b="1" spc="-20" dirty="0">
                <a:solidFill>
                  <a:srgbClr val="F9F9F9"/>
                </a:solidFill>
                <a:latin typeface="Arial"/>
                <a:cs typeface="Arial"/>
              </a:rPr>
              <a:t>Game </a:t>
            </a:r>
            <a:r>
              <a:rPr sz="1200" b="1" spc="-50" dirty="0">
                <a:solidFill>
                  <a:srgbClr val="F9F9F9"/>
                </a:solidFill>
                <a:latin typeface="Arial"/>
                <a:cs typeface="Arial"/>
              </a:rPr>
              <a:t>4</a:t>
            </a:r>
            <a:endParaRPr sz="1200">
              <a:latin typeface="Arial"/>
              <a:cs typeface="Arial"/>
            </a:endParaRPr>
          </a:p>
          <a:p>
            <a:pPr>
              <a:lnSpc>
                <a:spcPct val="100000"/>
              </a:lnSpc>
              <a:spcBef>
                <a:spcPts val="5"/>
              </a:spcBef>
            </a:pPr>
            <a:endParaRPr sz="1350">
              <a:latin typeface="Arial"/>
              <a:cs typeface="Arial"/>
            </a:endParaRPr>
          </a:p>
          <a:p>
            <a:pPr marL="232410">
              <a:lnSpc>
                <a:spcPct val="100000"/>
              </a:lnSpc>
            </a:pPr>
            <a:r>
              <a:rPr sz="1100" spc="-25" dirty="0">
                <a:solidFill>
                  <a:srgbClr val="22373A"/>
                </a:solidFill>
                <a:latin typeface="Tahoma"/>
                <a:cs typeface="Tahoma"/>
              </a:rPr>
              <a:t>Another</a:t>
            </a:r>
            <a:r>
              <a:rPr sz="1100" spc="-45" dirty="0">
                <a:solidFill>
                  <a:srgbClr val="22373A"/>
                </a:solidFill>
                <a:latin typeface="Tahoma"/>
                <a:cs typeface="Tahoma"/>
              </a:rPr>
              <a:t> </a:t>
            </a:r>
            <a:r>
              <a:rPr sz="1100" spc="-60" dirty="0">
                <a:solidFill>
                  <a:srgbClr val="22373A"/>
                </a:solidFill>
                <a:latin typeface="Tahoma"/>
                <a:cs typeface="Tahoma"/>
              </a:rPr>
              <a:t>game</a:t>
            </a:r>
            <a:r>
              <a:rPr sz="1100" spc="-25" dirty="0">
                <a:solidFill>
                  <a:srgbClr val="22373A"/>
                </a:solidFill>
                <a:latin typeface="Tahoma"/>
                <a:cs typeface="Tahoma"/>
              </a:rPr>
              <a:t> </a:t>
            </a:r>
            <a:r>
              <a:rPr sz="1100" spc="-35" dirty="0">
                <a:solidFill>
                  <a:srgbClr val="22373A"/>
                </a:solidFill>
                <a:latin typeface="Tahoma"/>
                <a:cs typeface="Tahoma"/>
              </a:rPr>
              <a:t>against </a:t>
            </a:r>
            <a:r>
              <a:rPr sz="1100" spc="-55" dirty="0">
                <a:solidFill>
                  <a:srgbClr val="22373A"/>
                </a:solidFill>
                <a:latin typeface="Tahoma"/>
                <a:cs typeface="Tahoma"/>
              </a:rPr>
              <a:t>Queen</a:t>
            </a:r>
            <a:r>
              <a:rPr sz="1100" spc="-30" dirty="0">
                <a:solidFill>
                  <a:srgbClr val="22373A"/>
                </a:solidFill>
                <a:latin typeface="Tahoma"/>
                <a:cs typeface="Tahoma"/>
              </a:rPr>
              <a:t> </a:t>
            </a:r>
            <a:r>
              <a:rPr sz="1100" spc="-10" dirty="0">
                <a:solidFill>
                  <a:srgbClr val="22373A"/>
                </a:solidFill>
                <a:latin typeface="Tahoma"/>
                <a:cs typeface="Tahoma"/>
              </a:rPr>
              <a:t>Marys</a:t>
            </a:r>
            <a:r>
              <a:rPr sz="1100" spc="-30" dirty="0">
                <a:solidFill>
                  <a:srgbClr val="22373A"/>
                </a:solidFill>
                <a:latin typeface="Tahoma"/>
                <a:cs typeface="Tahoma"/>
              </a:rPr>
              <a:t> </a:t>
            </a:r>
            <a:r>
              <a:rPr sz="1100" spc="-40" dirty="0">
                <a:solidFill>
                  <a:srgbClr val="22373A"/>
                </a:solidFill>
                <a:latin typeface="Tahoma"/>
                <a:cs typeface="Tahoma"/>
              </a:rPr>
              <a:t>and</a:t>
            </a:r>
            <a:r>
              <a:rPr sz="1100" spc="-35" dirty="0">
                <a:solidFill>
                  <a:srgbClr val="22373A"/>
                </a:solidFill>
                <a:latin typeface="Tahoma"/>
                <a:cs typeface="Tahoma"/>
              </a:rPr>
              <a:t> </a:t>
            </a:r>
            <a:r>
              <a:rPr sz="1100" spc="-40" dirty="0">
                <a:solidFill>
                  <a:srgbClr val="22373A"/>
                </a:solidFill>
                <a:latin typeface="Tahoma"/>
                <a:cs typeface="Tahoma"/>
              </a:rPr>
              <a:t>another</a:t>
            </a:r>
            <a:r>
              <a:rPr sz="1100" spc="-35" dirty="0">
                <a:solidFill>
                  <a:srgbClr val="22373A"/>
                </a:solidFill>
                <a:latin typeface="Tahoma"/>
                <a:cs typeface="Tahoma"/>
              </a:rPr>
              <a:t> </a:t>
            </a:r>
            <a:r>
              <a:rPr sz="1100" spc="-20" dirty="0">
                <a:solidFill>
                  <a:srgbClr val="22373A"/>
                </a:solidFill>
                <a:latin typeface="Tahoma"/>
                <a:cs typeface="Tahoma"/>
              </a:rPr>
              <a:t>win!</a:t>
            </a:r>
            <a:endParaRPr sz="1100">
              <a:latin typeface="Tahoma"/>
              <a:cs typeface="Tahoma"/>
            </a:endParaRPr>
          </a:p>
        </p:txBody>
      </p:sp>
      <p:grpSp>
        <p:nvGrpSpPr>
          <p:cNvPr id="4" name="object 4"/>
          <p:cNvGrpSpPr/>
          <p:nvPr/>
        </p:nvGrpSpPr>
        <p:grpSpPr>
          <a:xfrm>
            <a:off x="359994" y="733963"/>
            <a:ext cx="3888740" cy="2691130"/>
            <a:chOff x="359994" y="733963"/>
            <a:chExt cx="3888740" cy="2691130"/>
          </a:xfrm>
        </p:grpSpPr>
        <p:sp>
          <p:nvSpPr>
            <p:cNvPr id="5" name="object 5"/>
            <p:cNvSpPr/>
            <p:nvPr/>
          </p:nvSpPr>
          <p:spPr>
            <a:xfrm>
              <a:off x="359994" y="734525"/>
              <a:ext cx="3888104" cy="2690495"/>
            </a:xfrm>
            <a:custGeom>
              <a:avLst/>
              <a:gdLst/>
              <a:ahLst/>
              <a:cxnLst/>
              <a:rect l="l" t="t" r="r" b="b"/>
              <a:pathLst>
                <a:path w="3888104" h="2690495">
                  <a:moveTo>
                    <a:pt x="3888000" y="0"/>
                  </a:moveTo>
                  <a:lnTo>
                    <a:pt x="0" y="0"/>
                  </a:lnTo>
                  <a:lnTo>
                    <a:pt x="0" y="2690017"/>
                  </a:lnTo>
                  <a:lnTo>
                    <a:pt x="3888000" y="2690017"/>
                  </a:lnTo>
                  <a:lnTo>
                    <a:pt x="3888000" y="0"/>
                  </a:lnTo>
                  <a:close/>
                </a:path>
              </a:pathLst>
            </a:custGeom>
            <a:solidFill>
              <a:srgbClr val="FFFFFF"/>
            </a:solidFill>
          </p:spPr>
          <p:txBody>
            <a:bodyPr wrap="square" lIns="0" tIns="0" rIns="0" bIns="0" rtlCol="0"/>
            <a:lstStyle/>
            <a:p>
              <a:endParaRPr/>
            </a:p>
          </p:txBody>
        </p:sp>
        <p:sp>
          <p:nvSpPr>
            <p:cNvPr id="6" name="object 6"/>
            <p:cNvSpPr/>
            <p:nvPr/>
          </p:nvSpPr>
          <p:spPr>
            <a:xfrm>
              <a:off x="509578" y="737138"/>
              <a:ext cx="3736340" cy="2541270"/>
            </a:xfrm>
            <a:custGeom>
              <a:avLst/>
              <a:gdLst/>
              <a:ahLst/>
              <a:cxnLst/>
              <a:rect l="l" t="t" r="r" b="b"/>
              <a:pathLst>
                <a:path w="3736340" h="2541270">
                  <a:moveTo>
                    <a:pt x="0" y="2004008"/>
                  </a:moveTo>
                  <a:lnTo>
                    <a:pt x="3735802" y="2004008"/>
                  </a:lnTo>
                </a:path>
                <a:path w="3736340" h="2541270">
                  <a:moveTo>
                    <a:pt x="0" y="1161281"/>
                  </a:moveTo>
                  <a:lnTo>
                    <a:pt x="3735802" y="1161281"/>
                  </a:lnTo>
                </a:path>
                <a:path w="3736340" h="2541270">
                  <a:moveTo>
                    <a:pt x="0" y="318554"/>
                  </a:moveTo>
                  <a:lnTo>
                    <a:pt x="3735802" y="318554"/>
                  </a:lnTo>
                </a:path>
                <a:path w="3736340" h="2541270">
                  <a:moveTo>
                    <a:pt x="594363" y="2540868"/>
                  </a:moveTo>
                  <a:lnTo>
                    <a:pt x="594363" y="0"/>
                  </a:lnTo>
                </a:path>
                <a:path w="3736340" h="2541270">
                  <a:moveTo>
                    <a:pt x="1443406" y="2540868"/>
                  </a:moveTo>
                  <a:lnTo>
                    <a:pt x="1443406" y="0"/>
                  </a:lnTo>
                </a:path>
                <a:path w="3736340" h="2541270">
                  <a:moveTo>
                    <a:pt x="2292450" y="2540868"/>
                  </a:moveTo>
                  <a:lnTo>
                    <a:pt x="2292450" y="0"/>
                  </a:lnTo>
                </a:path>
                <a:path w="3736340" h="2541270">
                  <a:moveTo>
                    <a:pt x="3141493" y="2540868"/>
                  </a:moveTo>
                  <a:lnTo>
                    <a:pt x="3141493" y="0"/>
                  </a:lnTo>
                </a:path>
              </a:pathLst>
            </a:custGeom>
            <a:ln w="3175">
              <a:solidFill>
                <a:srgbClr val="EBEBEB"/>
              </a:solidFill>
            </a:ln>
          </p:spPr>
          <p:txBody>
            <a:bodyPr wrap="square" lIns="0" tIns="0" rIns="0" bIns="0" rtlCol="0"/>
            <a:lstStyle/>
            <a:p>
              <a:endParaRPr/>
            </a:p>
          </p:txBody>
        </p:sp>
        <p:sp>
          <p:nvSpPr>
            <p:cNvPr id="7" name="object 7"/>
            <p:cNvSpPr/>
            <p:nvPr/>
          </p:nvSpPr>
          <p:spPr>
            <a:xfrm>
              <a:off x="509578" y="737138"/>
              <a:ext cx="3736340" cy="2541270"/>
            </a:xfrm>
            <a:custGeom>
              <a:avLst/>
              <a:gdLst/>
              <a:ahLst/>
              <a:cxnLst/>
              <a:rect l="l" t="t" r="r" b="b"/>
              <a:pathLst>
                <a:path w="3736340" h="2541270">
                  <a:moveTo>
                    <a:pt x="0" y="2425371"/>
                  </a:moveTo>
                  <a:lnTo>
                    <a:pt x="3735802" y="2425371"/>
                  </a:lnTo>
                </a:path>
                <a:path w="3736340" h="2541270">
                  <a:moveTo>
                    <a:pt x="0" y="1582644"/>
                  </a:moveTo>
                  <a:lnTo>
                    <a:pt x="3735802" y="1582644"/>
                  </a:lnTo>
                </a:path>
                <a:path w="3736340" h="2541270">
                  <a:moveTo>
                    <a:pt x="0" y="739918"/>
                  </a:moveTo>
                  <a:lnTo>
                    <a:pt x="3735802" y="739918"/>
                  </a:lnTo>
                </a:path>
                <a:path w="3736340" h="2541270">
                  <a:moveTo>
                    <a:pt x="169841" y="2540868"/>
                  </a:moveTo>
                  <a:lnTo>
                    <a:pt x="169841" y="0"/>
                  </a:lnTo>
                </a:path>
                <a:path w="3736340" h="2541270">
                  <a:moveTo>
                    <a:pt x="1018884" y="2540868"/>
                  </a:moveTo>
                  <a:lnTo>
                    <a:pt x="1018884" y="0"/>
                  </a:lnTo>
                </a:path>
                <a:path w="3736340" h="2541270">
                  <a:moveTo>
                    <a:pt x="1867928" y="2540868"/>
                  </a:moveTo>
                  <a:lnTo>
                    <a:pt x="1867928" y="0"/>
                  </a:lnTo>
                </a:path>
                <a:path w="3736340" h="2541270">
                  <a:moveTo>
                    <a:pt x="2716971" y="2540868"/>
                  </a:moveTo>
                  <a:lnTo>
                    <a:pt x="2716971" y="0"/>
                  </a:lnTo>
                </a:path>
                <a:path w="3736340" h="2541270">
                  <a:moveTo>
                    <a:pt x="3566015" y="2540868"/>
                  </a:moveTo>
                  <a:lnTo>
                    <a:pt x="3566015" y="0"/>
                  </a:lnTo>
                </a:path>
              </a:pathLst>
            </a:custGeom>
            <a:ln w="5826">
              <a:solidFill>
                <a:srgbClr val="EBEBEB"/>
              </a:solidFill>
            </a:ln>
          </p:spPr>
          <p:txBody>
            <a:bodyPr wrap="square" lIns="0" tIns="0" rIns="0" bIns="0" rtlCol="0"/>
            <a:lstStyle/>
            <a:p>
              <a:endParaRPr/>
            </a:p>
          </p:txBody>
        </p:sp>
        <p:sp>
          <p:nvSpPr>
            <p:cNvPr id="8" name="object 8"/>
            <p:cNvSpPr/>
            <p:nvPr/>
          </p:nvSpPr>
          <p:spPr>
            <a:xfrm>
              <a:off x="679420" y="1481522"/>
              <a:ext cx="3396615" cy="1607185"/>
            </a:xfrm>
            <a:custGeom>
              <a:avLst/>
              <a:gdLst/>
              <a:ahLst/>
              <a:cxnLst/>
              <a:rect l="l" t="t" r="r" b="b"/>
              <a:pathLst>
                <a:path w="3396615" h="1607185">
                  <a:moveTo>
                    <a:pt x="0" y="1607149"/>
                  </a:moveTo>
                  <a:lnTo>
                    <a:pt x="169786" y="1547250"/>
                  </a:lnTo>
                  <a:lnTo>
                    <a:pt x="339573" y="1453480"/>
                  </a:lnTo>
                  <a:lnTo>
                    <a:pt x="509415" y="1317455"/>
                  </a:lnTo>
                  <a:lnTo>
                    <a:pt x="679202" y="1135252"/>
                  </a:lnTo>
                  <a:lnTo>
                    <a:pt x="849043" y="911393"/>
                  </a:lnTo>
                  <a:lnTo>
                    <a:pt x="1018830" y="661450"/>
                  </a:lnTo>
                  <a:lnTo>
                    <a:pt x="1188617" y="412106"/>
                  </a:lnTo>
                  <a:lnTo>
                    <a:pt x="1358458" y="197558"/>
                  </a:lnTo>
                  <a:lnTo>
                    <a:pt x="1528245" y="51731"/>
                  </a:lnTo>
                  <a:lnTo>
                    <a:pt x="1698087" y="0"/>
                  </a:lnTo>
                  <a:lnTo>
                    <a:pt x="1867873" y="51731"/>
                  </a:lnTo>
                  <a:lnTo>
                    <a:pt x="2037660" y="197558"/>
                  </a:lnTo>
                  <a:lnTo>
                    <a:pt x="2207502" y="412106"/>
                  </a:lnTo>
                  <a:lnTo>
                    <a:pt x="2377289" y="661450"/>
                  </a:lnTo>
                  <a:lnTo>
                    <a:pt x="2547130" y="911393"/>
                  </a:lnTo>
                  <a:lnTo>
                    <a:pt x="2716917" y="1135252"/>
                  </a:lnTo>
                  <a:lnTo>
                    <a:pt x="2886704" y="1317455"/>
                  </a:lnTo>
                  <a:lnTo>
                    <a:pt x="3056545" y="1453480"/>
                  </a:lnTo>
                  <a:lnTo>
                    <a:pt x="3226332" y="1547250"/>
                  </a:lnTo>
                  <a:lnTo>
                    <a:pt x="3396174" y="1607149"/>
                  </a:lnTo>
                </a:path>
              </a:pathLst>
            </a:custGeom>
            <a:ln w="11598">
              <a:solidFill>
                <a:srgbClr val="BEBEBE"/>
              </a:solidFill>
            </a:ln>
          </p:spPr>
          <p:txBody>
            <a:bodyPr wrap="square" lIns="0" tIns="0" rIns="0" bIns="0" rtlCol="0"/>
            <a:lstStyle/>
            <a:p>
              <a:endParaRPr/>
            </a:p>
          </p:txBody>
        </p:sp>
        <p:sp>
          <p:nvSpPr>
            <p:cNvPr id="9" name="object 9"/>
            <p:cNvSpPr/>
            <p:nvPr/>
          </p:nvSpPr>
          <p:spPr>
            <a:xfrm>
              <a:off x="679420" y="953756"/>
              <a:ext cx="3396615" cy="2209165"/>
            </a:xfrm>
            <a:custGeom>
              <a:avLst/>
              <a:gdLst/>
              <a:ahLst/>
              <a:cxnLst/>
              <a:rect l="l" t="t" r="r" b="b"/>
              <a:pathLst>
                <a:path w="3396615" h="2209165">
                  <a:moveTo>
                    <a:pt x="0" y="2208754"/>
                  </a:moveTo>
                  <a:lnTo>
                    <a:pt x="169786" y="2205596"/>
                  </a:lnTo>
                  <a:lnTo>
                    <a:pt x="339573" y="2188388"/>
                  </a:lnTo>
                  <a:lnTo>
                    <a:pt x="509415" y="2139489"/>
                  </a:lnTo>
                  <a:lnTo>
                    <a:pt x="679202" y="2034829"/>
                  </a:lnTo>
                  <a:lnTo>
                    <a:pt x="849043" y="1849468"/>
                  </a:lnTo>
                  <a:lnTo>
                    <a:pt x="1018830" y="1569031"/>
                  </a:lnTo>
                  <a:lnTo>
                    <a:pt x="1188617" y="1202557"/>
                  </a:lnTo>
                  <a:lnTo>
                    <a:pt x="1358458" y="790451"/>
                  </a:lnTo>
                  <a:lnTo>
                    <a:pt x="1528245" y="401596"/>
                  </a:lnTo>
                  <a:lnTo>
                    <a:pt x="1698087" y="116095"/>
                  </a:lnTo>
                  <a:lnTo>
                    <a:pt x="1867873" y="0"/>
                  </a:lnTo>
                  <a:lnTo>
                    <a:pt x="2037660" y="81299"/>
                  </a:lnTo>
                  <a:lnTo>
                    <a:pt x="2207502" y="340063"/>
                  </a:lnTo>
                  <a:lnTo>
                    <a:pt x="2377289" y="716121"/>
                  </a:lnTo>
                  <a:lnTo>
                    <a:pt x="2547130" y="1130896"/>
                  </a:lnTo>
                  <a:lnTo>
                    <a:pt x="2716917" y="1513053"/>
                  </a:lnTo>
                  <a:lnTo>
                    <a:pt x="2886704" y="1816360"/>
                  </a:lnTo>
                  <a:lnTo>
                    <a:pt x="3056545" y="2025245"/>
                  </a:lnTo>
                  <a:lnTo>
                    <a:pt x="3226332" y="2148637"/>
                  </a:lnTo>
                  <a:lnTo>
                    <a:pt x="3396174" y="2208754"/>
                  </a:lnTo>
                </a:path>
              </a:pathLst>
            </a:custGeom>
            <a:ln w="23251">
              <a:solidFill>
                <a:srgbClr val="A020F0"/>
              </a:solidFill>
            </a:ln>
          </p:spPr>
          <p:txBody>
            <a:bodyPr wrap="square" lIns="0" tIns="0" rIns="0" bIns="0" rtlCol="0"/>
            <a:lstStyle/>
            <a:p>
              <a:endParaRPr/>
            </a:p>
          </p:txBody>
        </p:sp>
        <p:sp>
          <p:nvSpPr>
            <p:cNvPr id="10" name="object 10"/>
            <p:cNvSpPr/>
            <p:nvPr/>
          </p:nvSpPr>
          <p:spPr>
            <a:xfrm>
              <a:off x="679420" y="2319783"/>
              <a:ext cx="3396615" cy="843280"/>
            </a:xfrm>
            <a:custGeom>
              <a:avLst/>
              <a:gdLst/>
              <a:ahLst/>
              <a:cxnLst/>
              <a:rect l="l" t="t" r="r" b="b"/>
              <a:pathLst>
                <a:path w="3396615" h="843280">
                  <a:moveTo>
                    <a:pt x="0" y="842726"/>
                  </a:moveTo>
                  <a:lnTo>
                    <a:pt x="169786" y="800579"/>
                  </a:lnTo>
                  <a:lnTo>
                    <a:pt x="339573" y="758432"/>
                  </a:lnTo>
                  <a:lnTo>
                    <a:pt x="509415" y="716339"/>
                  </a:lnTo>
                  <a:lnTo>
                    <a:pt x="679202" y="674192"/>
                  </a:lnTo>
                  <a:lnTo>
                    <a:pt x="849043" y="632045"/>
                  </a:lnTo>
                  <a:lnTo>
                    <a:pt x="1018830" y="589897"/>
                  </a:lnTo>
                  <a:lnTo>
                    <a:pt x="1188617" y="547750"/>
                  </a:lnTo>
                  <a:lnTo>
                    <a:pt x="1358458" y="505657"/>
                  </a:lnTo>
                  <a:lnTo>
                    <a:pt x="1528245" y="463510"/>
                  </a:lnTo>
                  <a:lnTo>
                    <a:pt x="1698087" y="421363"/>
                  </a:lnTo>
                  <a:lnTo>
                    <a:pt x="1867873" y="379216"/>
                  </a:lnTo>
                  <a:lnTo>
                    <a:pt x="2037660" y="337068"/>
                  </a:lnTo>
                  <a:lnTo>
                    <a:pt x="2207502" y="294976"/>
                  </a:lnTo>
                  <a:lnTo>
                    <a:pt x="2377289" y="252828"/>
                  </a:lnTo>
                  <a:lnTo>
                    <a:pt x="2547130" y="210681"/>
                  </a:lnTo>
                  <a:lnTo>
                    <a:pt x="2716917" y="168534"/>
                  </a:lnTo>
                  <a:lnTo>
                    <a:pt x="2886704" y="126441"/>
                  </a:lnTo>
                  <a:lnTo>
                    <a:pt x="3056545" y="84294"/>
                  </a:lnTo>
                  <a:lnTo>
                    <a:pt x="3226332" y="42147"/>
                  </a:lnTo>
                  <a:lnTo>
                    <a:pt x="3396174" y="0"/>
                  </a:lnTo>
                </a:path>
              </a:pathLst>
            </a:custGeom>
            <a:ln w="23251">
              <a:solidFill>
                <a:srgbClr val="FFA500"/>
              </a:solidFill>
            </a:ln>
          </p:spPr>
          <p:txBody>
            <a:bodyPr wrap="square" lIns="0" tIns="0" rIns="0" bIns="0" rtlCol="0"/>
            <a:lstStyle/>
            <a:p>
              <a:endParaRPr/>
            </a:p>
          </p:txBody>
        </p:sp>
        <p:sp>
          <p:nvSpPr>
            <p:cNvPr id="11" name="object 11"/>
            <p:cNvSpPr/>
            <p:nvPr/>
          </p:nvSpPr>
          <p:spPr>
            <a:xfrm>
              <a:off x="679420" y="852635"/>
              <a:ext cx="3396615" cy="2310130"/>
            </a:xfrm>
            <a:custGeom>
              <a:avLst/>
              <a:gdLst/>
              <a:ahLst/>
              <a:cxnLst/>
              <a:rect l="l" t="t" r="r" b="b"/>
              <a:pathLst>
                <a:path w="3396615" h="2310130">
                  <a:moveTo>
                    <a:pt x="0" y="2309875"/>
                  </a:moveTo>
                  <a:lnTo>
                    <a:pt x="169786" y="2309603"/>
                  </a:lnTo>
                  <a:lnTo>
                    <a:pt x="339573" y="2306172"/>
                  </a:lnTo>
                  <a:lnTo>
                    <a:pt x="509415" y="2291088"/>
                  </a:lnTo>
                  <a:lnTo>
                    <a:pt x="679202" y="2246926"/>
                  </a:lnTo>
                  <a:lnTo>
                    <a:pt x="849043" y="2147330"/>
                  </a:lnTo>
                  <a:lnTo>
                    <a:pt x="1018830" y="1962623"/>
                  </a:lnTo>
                  <a:lnTo>
                    <a:pt x="1188617" y="1672602"/>
                  </a:lnTo>
                  <a:lnTo>
                    <a:pt x="1358458" y="1283258"/>
                  </a:lnTo>
                  <a:lnTo>
                    <a:pt x="1528245" y="838261"/>
                  </a:lnTo>
                  <a:lnTo>
                    <a:pt x="1698087" y="416462"/>
                  </a:lnTo>
                  <a:lnTo>
                    <a:pt x="1867873" y="111575"/>
                  </a:lnTo>
                  <a:lnTo>
                    <a:pt x="2037660" y="0"/>
                  </a:lnTo>
                  <a:lnTo>
                    <a:pt x="2207502" y="111902"/>
                  </a:lnTo>
                  <a:lnTo>
                    <a:pt x="2377289" y="419130"/>
                  </a:lnTo>
                  <a:lnTo>
                    <a:pt x="2547130" y="847028"/>
                  </a:lnTo>
                  <a:lnTo>
                    <a:pt x="2716917" y="1302752"/>
                  </a:lnTo>
                  <a:lnTo>
                    <a:pt x="2886704" y="1706363"/>
                  </a:lnTo>
                  <a:lnTo>
                    <a:pt x="3056545" y="2010978"/>
                  </a:lnTo>
                  <a:lnTo>
                    <a:pt x="3226332" y="2206576"/>
                  </a:lnTo>
                  <a:lnTo>
                    <a:pt x="3396174" y="2309875"/>
                  </a:lnTo>
                </a:path>
              </a:pathLst>
            </a:custGeom>
            <a:ln w="23251">
              <a:solidFill>
                <a:srgbClr val="00FF00"/>
              </a:solidFill>
            </a:ln>
          </p:spPr>
          <p:txBody>
            <a:bodyPr wrap="square" lIns="0" tIns="0" rIns="0" bIns="0" rtlCol="0"/>
            <a:lstStyle/>
            <a:p>
              <a:endParaRPr/>
            </a:p>
          </p:txBody>
        </p:sp>
        <p:sp>
          <p:nvSpPr>
            <p:cNvPr id="12" name="object 12"/>
            <p:cNvSpPr/>
            <p:nvPr/>
          </p:nvSpPr>
          <p:spPr>
            <a:xfrm>
              <a:off x="509578" y="737138"/>
              <a:ext cx="3736340" cy="2541270"/>
            </a:xfrm>
            <a:custGeom>
              <a:avLst/>
              <a:gdLst/>
              <a:ahLst/>
              <a:cxnLst/>
              <a:rect l="l" t="t" r="r" b="b"/>
              <a:pathLst>
                <a:path w="3736340" h="2541270">
                  <a:moveTo>
                    <a:pt x="0" y="2540868"/>
                  </a:moveTo>
                  <a:lnTo>
                    <a:pt x="3735802" y="2540868"/>
                  </a:lnTo>
                  <a:lnTo>
                    <a:pt x="3735802" y="0"/>
                  </a:lnTo>
                  <a:lnTo>
                    <a:pt x="0" y="0"/>
                  </a:lnTo>
                  <a:lnTo>
                    <a:pt x="0" y="2540868"/>
                  </a:lnTo>
                  <a:close/>
                </a:path>
              </a:pathLst>
            </a:custGeom>
            <a:ln w="5826">
              <a:solidFill>
                <a:srgbClr val="333333"/>
              </a:solidFill>
            </a:ln>
          </p:spPr>
          <p:txBody>
            <a:bodyPr wrap="square" lIns="0" tIns="0" rIns="0" bIns="0" rtlCol="0"/>
            <a:lstStyle/>
            <a:p>
              <a:endParaRPr/>
            </a:p>
          </p:txBody>
        </p:sp>
      </p:grpSp>
      <p:sp>
        <p:nvSpPr>
          <p:cNvPr id="13" name="object 13"/>
          <p:cNvSpPr txBox="1"/>
          <p:nvPr/>
        </p:nvSpPr>
        <p:spPr>
          <a:xfrm>
            <a:off x="442806" y="2275664"/>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a:t>
            </a:r>
            <a:endParaRPr sz="350">
              <a:latin typeface="Arial"/>
              <a:cs typeface="Arial"/>
            </a:endParaRPr>
          </a:p>
        </p:txBody>
      </p:sp>
      <p:sp>
        <p:nvSpPr>
          <p:cNvPr id="14" name="object 14"/>
          <p:cNvSpPr txBox="1"/>
          <p:nvPr/>
        </p:nvSpPr>
        <p:spPr>
          <a:xfrm>
            <a:off x="442806" y="1432937"/>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2</a:t>
            </a:r>
            <a:endParaRPr sz="350">
              <a:latin typeface="Arial"/>
              <a:cs typeface="Arial"/>
            </a:endParaRPr>
          </a:p>
        </p:txBody>
      </p:sp>
      <p:sp>
        <p:nvSpPr>
          <p:cNvPr id="15" name="object 15"/>
          <p:cNvSpPr/>
          <p:nvPr/>
        </p:nvSpPr>
        <p:spPr>
          <a:xfrm>
            <a:off x="494658" y="1477057"/>
            <a:ext cx="3581400" cy="1816100"/>
          </a:xfrm>
          <a:custGeom>
            <a:avLst/>
            <a:gdLst/>
            <a:ahLst/>
            <a:cxnLst/>
            <a:rect l="l" t="t" r="r" b="b"/>
            <a:pathLst>
              <a:path w="3581400" h="1816100">
                <a:moveTo>
                  <a:pt x="0" y="1685453"/>
                </a:moveTo>
                <a:lnTo>
                  <a:pt x="14920" y="1685453"/>
                </a:lnTo>
              </a:path>
              <a:path w="3581400" h="1816100">
                <a:moveTo>
                  <a:pt x="0" y="842726"/>
                </a:moveTo>
                <a:lnTo>
                  <a:pt x="14920" y="842726"/>
                </a:lnTo>
              </a:path>
              <a:path w="3581400" h="1816100">
                <a:moveTo>
                  <a:pt x="0" y="0"/>
                </a:moveTo>
                <a:lnTo>
                  <a:pt x="14920" y="0"/>
                </a:lnTo>
              </a:path>
              <a:path w="3581400" h="1816100">
                <a:moveTo>
                  <a:pt x="184761" y="1815870"/>
                </a:moveTo>
                <a:lnTo>
                  <a:pt x="184761" y="1800950"/>
                </a:lnTo>
              </a:path>
              <a:path w="3581400" h="1816100">
                <a:moveTo>
                  <a:pt x="1033805" y="1815870"/>
                </a:moveTo>
                <a:lnTo>
                  <a:pt x="1033805" y="1800950"/>
                </a:lnTo>
              </a:path>
              <a:path w="3581400" h="1816100">
                <a:moveTo>
                  <a:pt x="1882848" y="1815870"/>
                </a:moveTo>
                <a:lnTo>
                  <a:pt x="1882848" y="1800950"/>
                </a:lnTo>
              </a:path>
              <a:path w="3581400" h="1816100">
                <a:moveTo>
                  <a:pt x="2731892" y="1815870"/>
                </a:moveTo>
                <a:lnTo>
                  <a:pt x="2731892" y="1800950"/>
                </a:lnTo>
              </a:path>
              <a:path w="3581400" h="1816100">
                <a:moveTo>
                  <a:pt x="3580935" y="1815870"/>
                </a:moveTo>
                <a:lnTo>
                  <a:pt x="3580935" y="1800950"/>
                </a:lnTo>
              </a:path>
            </a:pathLst>
          </a:custGeom>
          <a:ln w="5826">
            <a:solidFill>
              <a:srgbClr val="333333"/>
            </a:solidFill>
          </a:ln>
        </p:spPr>
        <p:txBody>
          <a:bodyPr wrap="square" lIns="0" tIns="0" rIns="0" bIns="0" rtlCol="0"/>
          <a:lstStyle/>
          <a:p>
            <a:endParaRPr/>
          </a:p>
        </p:txBody>
      </p:sp>
      <p:sp>
        <p:nvSpPr>
          <p:cNvPr id="16" name="object 16"/>
          <p:cNvSpPr txBox="1"/>
          <p:nvPr/>
        </p:nvSpPr>
        <p:spPr>
          <a:xfrm>
            <a:off x="360482" y="1755094"/>
            <a:ext cx="92710" cy="505459"/>
          </a:xfrm>
          <a:prstGeom prst="rect">
            <a:avLst/>
          </a:prstGeom>
        </p:spPr>
        <p:txBody>
          <a:bodyPr vert="vert270" wrap="square" lIns="0" tIns="9525" rIns="0" bIns="0" rtlCol="0">
            <a:spAutoFit/>
          </a:bodyPr>
          <a:lstStyle/>
          <a:p>
            <a:pPr marL="12700">
              <a:lnSpc>
                <a:spcPct val="100000"/>
              </a:lnSpc>
              <a:spcBef>
                <a:spcPts val="75"/>
              </a:spcBef>
            </a:pPr>
            <a:r>
              <a:rPr sz="450" dirty="0">
                <a:latin typeface="Arial"/>
                <a:cs typeface="Arial"/>
              </a:rPr>
              <a:t>probability</a:t>
            </a:r>
            <a:r>
              <a:rPr sz="450" spc="85" dirty="0">
                <a:latin typeface="Arial"/>
                <a:cs typeface="Arial"/>
              </a:rPr>
              <a:t> </a:t>
            </a:r>
            <a:r>
              <a:rPr sz="450" spc="-10" dirty="0">
                <a:latin typeface="Arial"/>
                <a:cs typeface="Arial"/>
              </a:rPr>
              <a:t>density</a:t>
            </a:r>
            <a:endParaRPr sz="450">
              <a:latin typeface="Arial"/>
              <a:cs typeface="Arial"/>
            </a:endParaRPr>
          </a:p>
        </p:txBody>
      </p:sp>
      <p:sp>
        <p:nvSpPr>
          <p:cNvPr id="17" name="object 17"/>
          <p:cNvSpPr txBox="1"/>
          <p:nvPr/>
        </p:nvSpPr>
        <p:spPr>
          <a:xfrm>
            <a:off x="442806" y="3123033"/>
            <a:ext cx="5270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a:t>
            </a:r>
            <a:endParaRPr sz="350">
              <a:latin typeface="Arial"/>
              <a:cs typeface="Arial"/>
            </a:endParaRPr>
          </a:p>
        </p:txBody>
      </p:sp>
      <p:sp>
        <p:nvSpPr>
          <p:cNvPr id="18" name="object 18"/>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55</a:t>
            </a:r>
          </a:p>
        </p:txBody>
      </p:sp>
      <p:sp>
        <p:nvSpPr>
          <p:cNvPr id="19" name="object 19"/>
          <p:cNvSpPr txBox="1"/>
          <p:nvPr/>
        </p:nvSpPr>
        <p:spPr>
          <a:xfrm>
            <a:off x="619018"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0.00</a:t>
            </a:r>
            <a:endParaRPr sz="350">
              <a:latin typeface="Arial"/>
              <a:cs typeface="Arial"/>
            </a:endParaRPr>
          </a:p>
        </p:txBody>
      </p:sp>
      <p:sp>
        <p:nvSpPr>
          <p:cNvPr id="20" name="object 20"/>
          <p:cNvSpPr txBox="1"/>
          <p:nvPr/>
        </p:nvSpPr>
        <p:spPr>
          <a:xfrm>
            <a:off x="146806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0.25</a:t>
            </a:r>
            <a:endParaRPr sz="350">
              <a:latin typeface="Arial"/>
              <a:cs typeface="Arial"/>
            </a:endParaRPr>
          </a:p>
        </p:txBody>
      </p:sp>
      <p:sp>
        <p:nvSpPr>
          <p:cNvPr id="21" name="object 21"/>
          <p:cNvSpPr txBox="1"/>
          <p:nvPr/>
        </p:nvSpPr>
        <p:spPr>
          <a:xfrm>
            <a:off x="2317105" y="3282963"/>
            <a:ext cx="121285" cy="151765"/>
          </a:xfrm>
          <a:prstGeom prst="rect">
            <a:avLst/>
          </a:prstGeom>
        </p:spPr>
        <p:txBody>
          <a:bodyPr vert="horz" wrap="square" lIns="0" tIns="12700" rIns="0" bIns="0" rtlCol="0">
            <a:spAutoFit/>
          </a:bodyPr>
          <a:lstStyle/>
          <a:p>
            <a:pPr algn="ctr">
              <a:lnSpc>
                <a:spcPct val="100000"/>
              </a:lnSpc>
              <a:spcBef>
                <a:spcPts val="100"/>
              </a:spcBef>
            </a:pPr>
            <a:r>
              <a:rPr sz="350" spc="-20" dirty="0">
                <a:solidFill>
                  <a:srgbClr val="4D4D4D"/>
                </a:solidFill>
                <a:latin typeface="Arial"/>
                <a:cs typeface="Arial"/>
              </a:rPr>
              <a:t>0.50</a:t>
            </a:r>
            <a:endParaRPr sz="350">
              <a:latin typeface="Arial"/>
              <a:cs typeface="Arial"/>
            </a:endParaRPr>
          </a:p>
          <a:p>
            <a:pPr algn="ctr">
              <a:lnSpc>
                <a:spcPct val="100000"/>
              </a:lnSpc>
              <a:spcBef>
                <a:spcPts val="20"/>
              </a:spcBef>
            </a:pPr>
            <a:r>
              <a:rPr sz="450" spc="10" dirty="0">
                <a:latin typeface="Arial"/>
                <a:cs typeface="Arial"/>
              </a:rPr>
              <a:t>p</a:t>
            </a:r>
            <a:endParaRPr sz="450">
              <a:latin typeface="Arial"/>
              <a:cs typeface="Arial"/>
            </a:endParaRPr>
          </a:p>
        </p:txBody>
      </p:sp>
      <p:sp>
        <p:nvSpPr>
          <p:cNvPr id="22" name="object 22"/>
          <p:cNvSpPr txBox="1"/>
          <p:nvPr/>
        </p:nvSpPr>
        <p:spPr>
          <a:xfrm>
            <a:off x="3166149"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0.75</a:t>
            </a:r>
            <a:endParaRPr sz="350">
              <a:latin typeface="Arial"/>
              <a:cs typeface="Arial"/>
            </a:endParaRPr>
          </a:p>
        </p:txBody>
      </p:sp>
      <p:sp>
        <p:nvSpPr>
          <p:cNvPr id="23" name="object 23"/>
          <p:cNvSpPr txBox="1"/>
          <p:nvPr/>
        </p:nvSpPr>
        <p:spPr>
          <a:xfrm>
            <a:off x="401519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1.00</a:t>
            </a:r>
            <a:endParaRPr sz="350">
              <a:latin typeface="Arial"/>
              <a:cs typeface="Arial"/>
            </a:endParaRPr>
          </a:p>
        </p:txBody>
      </p:sp>
    </p:spTree>
  </p:cSld>
  <p:clrMapOvr>
    <a:masterClrMapping/>
  </p:clrMapOvr>
  <p:transition>
    <p:cut/>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1904364" cy="573405"/>
          </a:xfrm>
          <a:prstGeom prst="rect">
            <a:avLst/>
          </a:prstGeom>
        </p:spPr>
        <p:txBody>
          <a:bodyPr vert="horz" wrap="square" lIns="0" tIns="12065" rIns="0" bIns="0" rtlCol="0">
            <a:spAutoFit/>
          </a:bodyPr>
          <a:lstStyle/>
          <a:p>
            <a:pPr marL="12700">
              <a:lnSpc>
                <a:spcPct val="100000"/>
              </a:lnSpc>
              <a:spcBef>
                <a:spcPts val="95"/>
              </a:spcBef>
            </a:pPr>
            <a:r>
              <a:rPr sz="1200" b="1" spc="-20" dirty="0">
                <a:solidFill>
                  <a:srgbClr val="F9F9F9"/>
                </a:solidFill>
                <a:latin typeface="Arial"/>
                <a:cs typeface="Arial"/>
              </a:rPr>
              <a:t>Game </a:t>
            </a:r>
            <a:r>
              <a:rPr sz="1200" b="1" spc="-50" dirty="0">
                <a:solidFill>
                  <a:srgbClr val="F9F9F9"/>
                </a:solidFill>
                <a:latin typeface="Arial"/>
                <a:cs typeface="Arial"/>
              </a:rPr>
              <a:t>5</a:t>
            </a:r>
            <a:endParaRPr sz="1200">
              <a:latin typeface="Arial"/>
              <a:cs typeface="Arial"/>
            </a:endParaRPr>
          </a:p>
          <a:p>
            <a:pPr>
              <a:lnSpc>
                <a:spcPct val="100000"/>
              </a:lnSpc>
              <a:spcBef>
                <a:spcPts val="5"/>
              </a:spcBef>
            </a:pPr>
            <a:endParaRPr sz="1350">
              <a:latin typeface="Arial"/>
              <a:cs typeface="Arial"/>
            </a:endParaRPr>
          </a:p>
          <a:p>
            <a:pPr marL="232410">
              <a:lnSpc>
                <a:spcPct val="100000"/>
              </a:lnSpc>
            </a:pPr>
            <a:r>
              <a:rPr sz="1100" spc="65" dirty="0">
                <a:solidFill>
                  <a:srgbClr val="22373A"/>
                </a:solidFill>
                <a:latin typeface="Tahoma"/>
                <a:cs typeface="Tahoma"/>
              </a:rPr>
              <a:t>A</a:t>
            </a:r>
            <a:r>
              <a:rPr sz="1100" spc="-25" dirty="0">
                <a:solidFill>
                  <a:srgbClr val="22373A"/>
                </a:solidFill>
                <a:latin typeface="Tahoma"/>
                <a:cs typeface="Tahoma"/>
              </a:rPr>
              <a:t> </a:t>
            </a:r>
            <a:r>
              <a:rPr sz="1100" spc="-55" dirty="0">
                <a:solidFill>
                  <a:srgbClr val="22373A"/>
                </a:solidFill>
                <a:latin typeface="Tahoma"/>
                <a:cs typeface="Tahoma"/>
              </a:rPr>
              <a:t>narrow</a:t>
            </a:r>
            <a:r>
              <a:rPr sz="1100" spc="-25" dirty="0">
                <a:solidFill>
                  <a:srgbClr val="22373A"/>
                </a:solidFill>
                <a:latin typeface="Tahoma"/>
                <a:cs typeface="Tahoma"/>
              </a:rPr>
              <a:t> </a:t>
            </a:r>
            <a:r>
              <a:rPr sz="1100" spc="-45" dirty="0">
                <a:solidFill>
                  <a:srgbClr val="22373A"/>
                </a:solidFill>
                <a:latin typeface="Tahoma"/>
                <a:cs typeface="Tahoma"/>
              </a:rPr>
              <a:t>loss</a:t>
            </a:r>
            <a:r>
              <a:rPr sz="1100" spc="-20"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dirty="0">
                <a:solidFill>
                  <a:srgbClr val="22373A"/>
                </a:solidFill>
                <a:latin typeface="Tahoma"/>
                <a:cs typeface="Tahoma"/>
              </a:rPr>
              <a:t>East</a:t>
            </a:r>
            <a:r>
              <a:rPr sz="1100" spc="-20" dirty="0">
                <a:solidFill>
                  <a:srgbClr val="22373A"/>
                </a:solidFill>
                <a:latin typeface="Tahoma"/>
                <a:cs typeface="Tahoma"/>
              </a:rPr>
              <a:t> </a:t>
            </a:r>
            <a:r>
              <a:rPr sz="1100" spc="-10" dirty="0">
                <a:solidFill>
                  <a:srgbClr val="22373A"/>
                </a:solidFill>
                <a:latin typeface="Tahoma"/>
                <a:cs typeface="Tahoma"/>
              </a:rPr>
              <a:t>Anglia</a:t>
            </a:r>
            <a:endParaRPr sz="1100">
              <a:latin typeface="Tahoma"/>
              <a:cs typeface="Tahoma"/>
            </a:endParaRPr>
          </a:p>
        </p:txBody>
      </p:sp>
      <p:grpSp>
        <p:nvGrpSpPr>
          <p:cNvPr id="4" name="object 4"/>
          <p:cNvGrpSpPr/>
          <p:nvPr/>
        </p:nvGrpSpPr>
        <p:grpSpPr>
          <a:xfrm>
            <a:off x="359994" y="733963"/>
            <a:ext cx="3888740" cy="2691130"/>
            <a:chOff x="359994" y="733963"/>
            <a:chExt cx="3888740" cy="2691130"/>
          </a:xfrm>
        </p:grpSpPr>
        <p:sp>
          <p:nvSpPr>
            <p:cNvPr id="5" name="object 5"/>
            <p:cNvSpPr/>
            <p:nvPr/>
          </p:nvSpPr>
          <p:spPr>
            <a:xfrm>
              <a:off x="359994" y="734525"/>
              <a:ext cx="3888104" cy="2690495"/>
            </a:xfrm>
            <a:custGeom>
              <a:avLst/>
              <a:gdLst/>
              <a:ahLst/>
              <a:cxnLst/>
              <a:rect l="l" t="t" r="r" b="b"/>
              <a:pathLst>
                <a:path w="3888104" h="2690495">
                  <a:moveTo>
                    <a:pt x="3888000" y="0"/>
                  </a:moveTo>
                  <a:lnTo>
                    <a:pt x="0" y="0"/>
                  </a:lnTo>
                  <a:lnTo>
                    <a:pt x="0" y="2690017"/>
                  </a:lnTo>
                  <a:lnTo>
                    <a:pt x="3888000" y="2690017"/>
                  </a:lnTo>
                  <a:lnTo>
                    <a:pt x="3888000" y="0"/>
                  </a:lnTo>
                  <a:close/>
                </a:path>
              </a:pathLst>
            </a:custGeom>
            <a:solidFill>
              <a:srgbClr val="FFFFFF"/>
            </a:solidFill>
          </p:spPr>
          <p:txBody>
            <a:bodyPr wrap="square" lIns="0" tIns="0" rIns="0" bIns="0" rtlCol="0"/>
            <a:lstStyle/>
            <a:p>
              <a:endParaRPr/>
            </a:p>
          </p:txBody>
        </p:sp>
        <p:sp>
          <p:nvSpPr>
            <p:cNvPr id="6" name="object 6"/>
            <p:cNvSpPr/>
            <p:nvPr/>
          </p:nvSpPr>
          <p:spPr>
            <a:xfrm>
              <a:off x="509578" y="737138"/>
              <a:ext cx="3736340" cy="2541270"/>
            </a:xfrm>
            <a:custGeom>
              <a:avLst/>
              <a:gdLst/>
              <a:ahLst/>
              <a:cxnLst/>
              <a:rect l="l" t="t" r="r" b="b"/>
              <a:pathLst>
                <a:path w="3736340" h="2541270">
                  <a:moveTo>
                    <a:pt x="0" y="2027096"/>
                  </a:moveTo>
                  <a:lnTo>
                    <a:pt x="3735802" y="2027096"/>
                  </a:lnTo>
                </a:path>
                <a:path w="3736340" h="2541270">
                  <a:moveTo>
                    <a:pt x="0" y="1230601"/>
                  </a:moveTo>
                  <a:lnTo>
                    <a:pt x="3735802" y="1230601"/>
                  </a:lnTo>
                </a:path>
                <a:path w="3736340" h="2541270">
                  <a:moveTo>
                    <a:pt x="0" y="434051"/>
                  </a:moveTo>
                  <a:lnTo>
                    <a:pt x="3735802" y="434051"/>
                  </a:lnTo>
                </a:path>
                <a:path w="3736340" h="2541270">
                  <a:moveTo>
                    <a:pt x="594363" y="2540868"/>
                  </a:moveTo>
                  <a:lnTo>
                    <a:pt x="594363" y="0"/>
                  </a:lnTo>
                </a:path>
                <a:path w="3736340" h="2541270">
                  <a:moveTo>
                    <a:pt x="1443406" y="2540868"/>
                  </a:moveTo>
                  <a:lnTo>
                    <a:pt x="1443406" y="0"/>
                  </a:lnTo>
                </a:path>
                <a:path w="3736340" h="2541270">
                  <a:moveTo>
                    <a:pt x="2292450" y="2540868"/>
                  </a:moveTo>
                  <a:lnTo>
                    <a:pt x="2292450" y="0"/>
                  </a:lnTo>
                </a:path>
                <a:path w="3736340" h="2541270">
                  <a:moveTo>
                    <a:pt x="3141493" y="2540868"/>
                  </a:moveTo>
                  <a:lnTo>
                    <a:pt x="3141493" y="0"/>
                  </a:lnTo>
                </a:path>
              </a:pathLst>
            </a:custGeom>
            <a:ln w="3175">
              <a:solidFill>
                <a:srgbClr val="EBEBEB"/>
              </a:solidFill>
            </a:ln>
          </p:spPr>
          <p:txBody>
            <a:bodyPr wrap="square" lIns="0" tIns="0" rIns="0" bIns="0" rtlCol="0"/>
            <a:lstStyle/>
            <a:p>
              <a:endParaRPr/>
            </a:p>
          </p:txBody>
        </p:sp>
        <p:sp>
          <p:nvSpPr>
            <p:cNvPr id="7" name="object 7"/>
            <p:cNvSpPr/>
            <p:nvPr/>
          </p:nvSpPr>
          <p:spPr>
            <a:xfrm>
              <a:off x="509578" y="737138"/>
              <a:ext cx="3736340" cy="2541270"/>
            </a:xfrm>
            <a:custGeom>
              <a:avLst/>
              <a:gdLst/>
              <a:ahLst/>
              <a:cxnLst/>
              <a:rect l="l" t="t" r="r" b="b"/>
              <a:pathLst>
                <a:path w="3736340" h="2541270">
                  <a:moveTo>
                    <a:pt x="0" y="2425371"/>
                  </a:moveTo>
                  <a:lnTo>
                    <a:pt x="3735802" y="2425371"/>
                  </a:lnTo>
                </a:path>
                <a:path w="3736340" h="2541270">
                  <a:moveTo>
                    <a:pt x="0" y="1628821"/>
                  </a:moveTo>
                  <a:lnTo>
                    <a:pt x="3735802" y="1628821"/>
                  </a:lnTo>
                </a:path>
                <a:path w="3736340" h="2541270">
                  <a:moveTo>
                    <a:pt x="0" y="832326"/>
                  </a:moveTo>
                  <a:lnTo>
                    <a:pt x="3735802" y="832326"/>
                  </a:lnTo>
                </a:path>
                <a:path w="3736340" h="2541270">
                  <a:moveTo>
                    <a:pt x="0" y="35776"/>
                  </a:moveTo>
                  <a:lnTo>
                    <a:pt x="3735802" y="35776"/>
                  </a:lnTo>
                </a:path>
                <a:path w="3736340" h="2541270">
                  <a:moveTo>
                    <a:pt x="169841" y="2540868"/>
                  </a:moveTo>
                  <a:lnTo>
                    <a:pt x="169841" y="0"/>
                  </a:lnTo>
                </a:path>
                <a:path w="3736340" h="2541270">
                  <a:moveTo>
                    <a:pt x="1018884" y="2540868"/>
                  </a:moveTo>
                  <a:lnTo>
                    <a:pt x="1018884" y="0"/>
                  </a:lnTo>
                </a:path>
                <a:path w="3736340" h="2541270">
                  <a:moveTo>
                    <a:pt x="1867928" y="2540868"/>
                  </a:moveTo>
                  <a:lnTo>
                    <a:pt x="1867928" y="0"/>
                  </a:lnTo>
                </a:path>
                <a:path w="3736340" h="2541270">
                  <a:moveTo>
                    <a:pt x="2716971" y="2540868"/>
                  </a:moveTo>
                  <a:lnTo>
                    <a:pt x="2716971" y="0"/>
                  </a:lnTo>
                </a:path>
                <a:path w="3736340" h="2541270">
                  <a:moveTo>
                    <a:pt x="3566015" y="2540868"/>
                  </a:moveTo>
                  <a:lnTo>
                    <a:pt x="3566015" y="0"/>
                  </a:lnTo>
                </a:path>
              </a:pathLst>
            </a:custGeom>
            <a:ln w="5826">
              <a:solidFill>
                <a:srgbClr val="EBEBEB"/>
              </a:solidFill>
            </a:ln>
          </p:spPr>
          <p:txBody>
            <a:bodyPr wrap="square" lIns="0" tIns="0" rIns="0" bIns="0" rtlCol="0"/>
            <a:lstStyle/>
            <a:p>
              <a:endParaRPr/>
            </a:p>
          </p:txBody>
        </p:sp>
        <p:sp>
          <p:nvSpPr>
            <p:cNvPr id="8" name="object 8"/>
            <p:cNvSpPr/>
            <p:nvPr/>
          </p:nvSpPr>
          <p:spPr>
            <a:xfrm>
              <a:off x="679420" y="1573658"/>
              <a:ext cx="3396615" cy="1519555"/>
            </a:xfrm>
            <a:custGeom>
              <a:avLst/>
              <a:gdLst/>
              <a:ahLst/>
              <a:cxnLst/>
              <a:rect l="l" t="t" r="r" b="b"/>
              <a:pathLst>
                <a:path w="3396615" h="1519555">
                  <a:moveTo>
                    <a:pt x="0" y="1519042"/>
                  </a:moveTo>
                  <a:lnTo>
                    <a:pt x="169786" y="1462465"/>
                  </a:lnTo>
                  <a:lnTo>
                    <a:pt x="339573" y="1373814"/>
                  </a:lnTo>
                  <a:lnTo>
                    <a:pt x="509415" y="1245249"/>
                  </a:lnTo>
                  <a:lnTo>
                    <a:pt x="679202" y="1073011"/>
                  </a:lnTo>
                  <a:lnTo>
                    <a:pt x="849043" y="861404"/>
                  </a:lnTo>
                  <a:lnTo>
                    <a:pt x="1018830" y="625183"/>
                  </a:lnTo>
                  <a:lnTo>
                    <a:pt x="1188617" y="389507"/>
                  </a:lnTo>
                  <a:lnTo>
                    <a:pt x="1358458" y="186722"/>
                  </a:lnTo>
                  <a:lnTo>
                    <a:pt x="1528245" y="48899"/>
                  </a:lnTo>
                  <a:lnTo>
                    <a:pt x="1698087" y="0"/>
                  </a:lnTo>
                  <a:lnTo>
                    <a:pt x="1867873" y="48899"/>
                  </a:lnTo>
                  <a:lnTo>
                    <a:pt x="2037660" y="186722"/>
                  </a:lnTo>
                  <a:lnTo>
                    <a:pt x="2207502" y="389507"/>
                  </a:lnTo>
                  <a:lnTo>
                    <a:pt x="2377289" y="625183"/>
                  </a:lnTo>
                  <a:lnTo>
                    <a:pt x="2547130" y="861404"/>
                  </a:lnTo>
                  <a:lnTo>
                    <a:pt x="2716917" y="1073011"/>
                  </a:lnTo>
                  <a:lnTo>
                    <a:pt x="2886704" y="1245249"/>
                  </a:lnTo>
                  <a:lnTo>
                    <a:pt x="3056545" y="1373814"/>
                  </a:lnTo>
                  <a:lnTo>
                    <a:pt x="3226332" y="1462465"/>
                  </a:lnTo>
                  <a:lnTo>
                    <a:pt x="3396174" y="1519042"/>
                  </a:lnTo>
                </a:path>
              </a:pathLst>
            </a:custGeom>
            <a:ln w="11598">
              <a:solidFill>
                <a:srgbClr val="BEBEBE"/>
              </a:solidFill>
            </a:ln>
          </p:spPr>
          <p:txBody>
            <a:bodyPr wrap="square" lIns="0" tIns="0" rIns="0" bIns="0" rtlCol="0"/>
            <a:lstStyle/>
            <a:p>
              <a:endParaRPr/>
            </a:p>
          </p:txBody>
        </p:sp>
        <p:sp>
          <p:nvSpPr>
            <p:cNvPr id="9" name="object 9"/>
            <p:cNvSpPr/>
            <p:nvPr/>
          </p:nvSpPr>
          <p:spPr>
            <a:xfrm>
              <a:off x="679420" y="979240"/>
              <a:ext cx="3396615" cy="2183765"/>
            </a:xfrm>
            <a:custGeom>
              <a:avLst/>
              <a:gdLst/>
              <a:ahLst/>
              <a:cxnLst/>
              <a:rect l="l" t="t" r="r" b="b"/>
              <a:pathLst>
                <a:path w="3396615" h="2183765">
                  <a:moveTo>
                    <a:pt x="0" y="2183270"/>
                  </a:moveTo>
                  <a:lnTo>
                    <a:pt x="169786" y="2182998"/>
                  </a:lnTo>
                  <a:lnTo>
                    <a:pt x="339573" y="2179785"/>
                  </a:lnTo>
                  <a:lnTo>
                    <a:pt x="509415" y="2165518"/>
                  </a:lnTo>
                  <a:lnTo>
                    <a:pt x="679202" y="2123752"/>
                  </a:lnTo>
                  <a:lnTo>
                    <a:pt x="849043" y="2029656"/>
                  </a:lnTo>
                  <a:lnTo>
                    <a:pt x="1018830" y="1855022"/>
                  </a:lnTo>
                  <a:lnTo>
                    <a:pt x="1188617" y="1580902"/>
                  </a:lnTo>
                  <a:lnTo>
                    <a:pt x="1358458" y="1212903"/>
                  </a:lnTo>
                  <a:lnTo>
                    <a:pt x="1528245" y="792302"/>
                  </a:lnTo>
                  <a:lnTo>
                    <a:pt x="1698087" y="393646"/>
                  </a:lnTo>
                  <a:lnTo>
                    <a:pt x="1867873" y="105422"/>
                  </a:lnTo>
                  <a:lnTo>
                    <a:pt x="2037660" y="0"/>
                  </a:lnTo>
                  <a:lnTo>
                    <a:pt x="2207502" y="105749"/>
                  </a:lnTo>
                  <a:lnTo>
                    <a:pt x="2377289" y="396151"/>
                  </a:lnTo>
                  <a:lnTo>
                    <a:pt x="2547130" y="800634"/>
                  </a:lnTo>
                  <a:lnTo>
                    <a:pt x="2716917" y="1231363"/>
                  </a:lnTo>
                  <a:lnTo>
                    <a:pt x="2886704" y="1612812"/>
                  </a:lnTo>
                  <a:lnTo>
                    <a:pt x="3056545" y="1900764"/>
                  </a:lnTo>
                  <a:lnTo>
                    <a:pt x="3226332" y="2085634"/>
                  </a:lnTo>
                  <a:lnTo>
                    <a:pt x="3396174" y="2183270"/>
                  </a:lnTo>
                </a:path>
              </a:pathLst>
            </a:custGeom>
            <a:ln w="23251">
              <a:solidFill>
                <a:srgbClr val="A020F0"/>
              </a:solidFill>
            </a:ln>
          </p:spPr>
          <p:txBody>
            <a:bodyPr wrap="square" lIns="0" tIns="0" rIns="0" bIns="0" rtlCol="0"/>
            <a:lstStyle/>
            <a:p>
              <a:endParaRPr/>
            </a:p>
          </p:txBody>
        </p:sp>
        <p:sp>
          <p:nvSpPr>
            <p:cNvPr id="10" name="object 10"/>
            <p:cNvSpPr/>
            <p:nvPr/>
          </p:nvSpPr>
          <p:spPr>
            <a:xfrm>
              <a:off x="679420" y="2365960"/>
              <a:ext cx="3396615" cy="796925"/>
            </a:xfrm>
            <a:custGeom>
              <a:avLst/>
              <a:gdLst/>
              <a:ahLst/>
              <a:cxnLst/>
              <a:rect l="l" t="t" r="r" b="b"/>
              <a:pathLst>
                <a:path w="3396615" h="796925">
                  <a:moveTo>
                    <a:pt x="0" y="0"/>
                  </a:moveTo>
                  <a:lnTo>
                    <a:pt x="169786" y="39860"/>
                  </a:lnTo>
                  <a:lnTo>
                    <a:pt x="339573" y="79665"/>
                  </a:lnTo>
                  <a:lnTo>
                    <a:pt x="509415" y="119526"/>
                  </a:lnTo>
                  <a:lnTo>
                    <a:pt x="679202" y="159331"/>
                  </a:lnTo>
                  <a:lnTo>
                    <a:pt x="849043" y="199137"/>
                  </a:lnTo>
                  <a:lnTo>
                    <a:pt x="1018830" y="238997"/>
                  </a:lnTo>
                  <a:lnTo>
                    <a:pt x="1188617" y="278803"/>
                  </a:lnTo>
                  <a:lnTo>
                    <a:pt x="1358458" y="318609"/>
                  </a:lnTo>
                  <a:lnTo>
                    <a:pt x="1528245" y="358469"/>
                  </a:lnTo>
                  <a:lnTo>
                    <a:pt x="1698087" y="398275"/>
                  </a:lnTo>
                  <a:lnTo>
                    <a:pt x="1867873" y="438135"/>
                  </a:lnTo>
                  <a:lnTo>
                    <a:pt x="2037660" y="477940"/>
                  </a:lnTo>
                  <a:lnTo>
                    <a:pt x="2207502" y="517746"/>
                  </a:lnTo>
                  <a:lnTo>
                    <a:pt x="2377289" y="557606"/>
                  </a:lnTo>
                  <a:lnTo>
                    <a:pt x="2547130" y="597412"/>
                  </a:lnTo>
                  <a:lnTo>
                    <a:pt x="2716917" y="637218"/>
                  </a:lnTo>
                  <a:lnTo>
                    <a:pt x="2886704" y="677078"/>
                  </a:lnTo>
                  <a:lnTo>
                    <a:pt x="3056545" y="716884"/>
                  </a:lnTo>
                  <a:lnTo>
                    <a:pt x="3226332" y="756744"/>
                  </a:lnTo>
                  <a:lnTo>
                    <a:pt x="3396174" y="796550"/>
                  </a:lnTo>
                </a:path>
              </a:pathLst>
            </a:custGeom>
            <a:ln w="23251">
              <a:solidFill>
                <a:srgbClr val="FFA500"/>
              </a:solidFill>
            </a:ln>
          </p:spPr>
          <p:txBody>
            <a:bodyPr wrap="square" lIns="0" tIns="0" rIns="0" bIns="0" rtlCol="0"/>
            <a:lstStyle/>
            <a:p>
              <a:endParaRPr/>
            </a:p>
          </p:txBody>
        </p:sp>
        <p:sp>
          <p:nvSpPr>
            <p:cNvPr id="11" name="object 11"/>
            <p:cNvSpPr/>
            <p:nvPr/>
          </p:nvSpPr>
          <p:spPr>
            <a:xfrm>
              <a:off x="679420" y="852635"/>
              <a:ext cx="3396615" cy="2310130"/>
            </a:xfrm>
            <a:custGeom>
              <a:avLst/>
              <a:gdLst/>
              <a:ahLst/>
              <a:cxnLst/>
              <a:rect l="l" t="t" r="r" b="b"/>
              <a:pathLst>
                <a:path w="3396615" h="2310130">
                  <a:moveTo>
                    <a:pt x="0" y="2309875"/>
                  </a:moveTo>
                  <a:lnTo>
                    <a:pt x="169786" y="2309221"/>
                  </a:lnTo>
                  <a:lnTo>
                    <a:pt x="339573" y="2302142"/>
                  </a:lnTo>
                  <a:lnTo>
                    <a:pt x="509415" y="2272574"/>
                  </a:lnTo>
                  <a:lnTo>
                    <a:pt x="679202" y="2192309"/>
                  </a:lnTo>
                  <a:lnTo>
                    <a:pt x="849043" y="2025245"/>
                  </a:lnTo>
                  <a:lnTo>
                    <a:pt x="1018830" y="1742249"/>
                  </a:lnTo>
                  <a:lnTo>
                    <a:pt x="1188617" y="1342612"/>
                  </a:lnTo>
                  <a:lnTo>
                    <a:pt x="1358458" y="871587"/>
                  </a:lnTo>
                  <a:lnTo>
                    <a:pt x="1528245" y="419947"/>
                  </a:lnTo>
                  <a:lnTo>
                    <a:pt x="1698087" y="99323"/>
                  </a:lnTo>
                  <a:lnTo>
                    <a:pt x="1867873" y="0"/>
                  </a:lnTo>
                  <a:lnTo>
                    <a:pt x="2037660" y="152470"/>
                  </a:lnTo>
                  <a:lnTo>
                    <a:pt x="2207502" y="513553"/>
                  </a:lnTo>
                  <a:lnTo>
                    <a:pt x="2377289" y="985395"/>
                  </a:lnTo>
                  <a:lnTo>
                    <a:pt x="2547130" y="1455931"/>
                  </a:lnTo>
                  <a:lnTo>
                    <a:pt x="2716917" y="1839557"/>
                  </a:lnTo>
                  <a:lnTo>
                    <a:pt x="2886704" y="2098485"/>
                  </a:lnTo>
                  <a:lnTo>
                    <a:pt x="3056545" y="2240065"/>
                  </a:lnTo>
                  <a:lnTo>
                    <a:pt x="3226332" y="2297786"/>
                  </a:lnTo>
                  <a:lnTo>
                    <a:pt x="3396174" y="2309875"/>
                  </a:lnTo>
                </a:path>
              </a:pathLst>
            </a:custGeom>
            <a:ln w="23251">
              <a:solidFill>
                <a:srgbClr val="00FF00"/>
              </a:solidFill>
            </a:ln>
          </p:spPr>
          <p:txBody>
            <a:bodyPr wrap="square" lIns="0" tIns="0" rIns="0" bIns="0" rtlCol="0"/>
            <a:lstStyle/>
            <a:p>
              <a:endParaRPr/>
            </a:p>
          </p:txBody>
        </p:sp>
        <p:sp>
          <p:nvSpPr>
            <p:cNvPr id="12" name="object 12"/>
            <p:cNvSpPr/>
            <p:nvPr/>
          </p:nvSpPr>
          <p:spPr>
            <a:xfrm>
              <a:off x="509578" y="737138"/>
              <a:ext cx="3736340" cy="2541270"/>
            </a:xfrm>
            <a:custGeom>
              <a:avLst/>
              <a:gdLst/>
              <a:ahLst/>
              <a:cxnLst/>
              <a:rect l="l" t="t" r="r" b="b"/>
              <a:pathLst>
                <a:path w="3736340" h="2541270">
                  <a:moveTo>
                    <a:pt x="0" y="2540868"/>
                  </a:moveTo>
                  <a:lnTo>
                    <a:pt x="3735802" y="2540868"/>
                  </a:lnTo>
                  <a:lnTo>
                    <a:pt x="3735802" y="0"/>
                  </a:lnTo>
                  <a:lnTo>
                    <a:pt x="0" y="0"/>
                  </a:lnTo>
                  <a:lnTo>
                    <a:pt x="0" y="2540868"/>
                  </a:lnTo>
                  <a:close/>
                </a:path>
              </a:pathLst>
            </a:custGeom>
            <a:ln w="5826">
              <a:solidFill>
                <a:srgbClr val="333333"/>
              </a:solidFill>
            </a:ln>
          </p:spPr>
          <p:txBody>
            <a:bodyPr wrap="square" lIns="0" tIns="0" rIns="0" bIns="0" rtlCol="0"/>
            <a:lstStyle/>
            <a:p>
              <a:endParaRPr/>
            </a:p>
          </p:txBody>
        </p:sp>
      </p:grpSp>
      <p:sp>
        <p:nvSpPr>
          <p:cNvPr id="13" name="object 13"/>
          <p:cNvSpPr txBox="1"/>
          <p:nvPr/>
        </p:nvSpPr>
        <p:spPr>
          <a:xfrm>
            <a:off x="442806" y="2321895"/>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a:t>
            </a:r>
            <a:endParaRPr sz="350">
              <a:latin typeface="Arial"/>
              <a:cs typeface="Arial"/>
            </a:endParaRPr>
          </a:p>
        </p:txBody>
      </p:sp>
      <p:sp>
        <p:nvSpPr>
          <p:cNvPr id="14" name="object 14"/>
          <p:cNvSpPr txBox="1"/>
          <p:nvPr/>
        </p:nvSpPr>
        <p:spPr>
          <a:xfrm>
            <a:off x="442806" y="1525345"/>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2</a:t>
            </a:r>
            <a:endParaRPr sz="350">
              <a:latin typeface="Arial"/>
              <a:cs typeface="Arial"/>
            </a:endParaRPr>
          </a:p>
        </p:txBody>
      </p:sp>
      <p:sp>
        <p:nvSpPr>
          <p:cNvPr id="15" name="object 15"/>
          <p:cNvSpPr txBox="1"/>
          <p:nvPr/>
        </p:nvSpPr>
        <p:spPr>
          <a:xfrm>
            <a:off x="442806" y="728795"/>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3</a:t>
            </a:r>
            <a:endParaRPr sz="350">
              <a:latin typeface="Arial"/>
              <a:cs typeface="Arial"/>
            </a:endParaRPr>
          </a:p>
        </p:txBody>
      </p:sp>
      <p:sp>
        <p:nvSpPr>
          <p:cNvPr id="16" name="object 16"/>
          <p:cNvSpPr/>
          <p:nvPr/>
        </p:nvSpPr>
        <p:spPr>
          <a:xfrm>
            <a:off x="494658" y="772915"/>
            <a:ext cx="3581400" cy="2520315"/>
          </a:xfrm>
          <a:custGeom>
            <a:avLst/>
            <a:gdLst/>
            <a:ahLst/>
            <a:cxnLst/>
            <a:rect l="l" t="t" r="r" b="b"/>
            <a:pathLst>
              <a:path w="3581400" h="2520315">
                <a:moveTo>
                  <a:pt x="0" y="2389595"/>
                </a:moveTo>
                <a:lnTo>
                  <a:pt x="14920" y="2389595"/>
                </a:lnTo>
              </a:path>
              <a:path w="3581400" h="2520315">
                <a:moveTo>
                  <a:pt x="0" y="1593045"/>
                </a:moveTo>
                <a:lnTo>
                  <a:pt x="14920" y="1593045"/>
                </a:lnTo>
              </a:path>
              <a:path w="3581400" h="2520315">
                <a:moveTo>
                  <a:pt x="0" y="796550"/>
                </a:moveTo>
                <a:lnTo>
                  <a:pt x="14920" y="796550"/>
                </a:lnTo>
              </a:path>
              <a:path w="3581400" h="2520315">
                <a:moveTo>
                  <a:pt x="0" y="0"/>
                </a:moveTo>
                <a:lnTo>
                  <a:pt x="14920" y="0"/>
                </a:lnTo>
              </a:path>
              <a:path w="3581400" h="2520315">
                <a:moveTo>
                  <a:pt x="184761" y="2520012"/>
                </a:moveTo>
                <a:lnTo>
                  <a:pt x="184761" y="2505092"/>
                </a:lnTo>
              </a:path>
              <a:path w="3581400" h="2520315">
                <a:moveTo>
                  <a:pt x="1033805" y="2520012"/>
                </a:moveTo>
                <a:lnTo>
                  <a:pt x="1033805" y="2505092"/>
                </a:lnTo>
              </a:path>
              <a:path w="3581400" h="2520315">
                <a:moveTo>
                  <a:pt x="1882848" y="2520012"/>
                </a:moveTo>
                <a:lnTo>
                  <a:pt x="1882848" y="2505092"/>
                </a:lnTo>
              </a:path>
              <a:path w="3581400" h="2520315">
                <a:moveTo>
                  <a:pt x="2731892" y="2520012"/>
                </a:moveTo>
                <a:lnTo>
                  <a:pt x="2731892" y="2505092"/>
                </a:lnTo>
              </a:path>
              <a:path w="3581400" h="2520315">
                <a:moveTo>
                  <a:pt x="3580935" y="2520012"/>
                </a:moveTo>
                <a:lnTo>
                  <a:pt x="3580935" y="2505092"/>
                </a:lnTo>
              </a:path>
            </a:pathLst>
          </a:custGeom>
          <a:ln w="5826">
            <a:solidFill>
              <a:srgbClr val="333333"/>
            </a:solidFill>
          </a:ln>
        </p:spPr>
        <p:txBody>
          <a:bodyPr wrap="square" lIns="0" tIns="0" rIns="0" bIns="0" rtlCol="0"/>
          <a:lstStyle/>
          <a:p>
            <a:endParaRPr/>
          </a:p>
        </p:txBody>
      </p:sp>
      <p:sp>
        <p:nvSpPr>
          <p:cNvPr id="17" name="object 17"/>
          <p:cNvSpPr txBox="1"/>
          <p:nvPr/>
        </p:nvSpPr>
        <p:spPr>
          <a:xfrm>
            <a:off x="360482" y="1755094"/>
            <a:ext cx="92710" cy="505459"/>
          </a:xfrm>
          <a:prstGeom prst="rect">
            <a:avLst/>
          </a:prstGeom>
        </p:spPr>
        <p:txBody>
          <a:bodyPr vert="vert270" wrap="square" lIns="0" tIns="9525" rIns="0" bIns="0" rtlCol="0">
            <a:spAutoFit/>
          </a:bodyPr>
          <a:lstStyle/>
          <a:p>
            <a:pPr marL="12700">
              <a:lnSpc>
                <a:spcPct val="100000"/>
              </a:lnSpc>
              <a:spcBef>
                <a:spcPts val="75"/>
              </a:spcBef>
            </a:pPr>
            <a:r>
              <a:rPr sz="450" dirty="0">
                <a:latin typeface="Arial"/>
                <a:cs typeface="Arial"/>
              </a:rPr>
              <a:t>probability</a:t>
            </a:r>
            <a:r>
              <a:rPr sz="450" spc="85" dirty="0">
                <a:latin typeface="Arial"/>
                <a:cs typeface="Arial"/>
              </a:rPr>
              <a:t> </a:t>
            </a:r>
            <a:r>
              <a:rPr sz="450" spc="-10" dirty="0">
                <a:latin typeface="Arial"/>
                <a:cs typeface="Arial"/>
              </a:rPr>
              <a:t>density</a:t>
            </a:r>
            <a:endParaRPr sz="450">
              <a:latin typeface="Arial"/>
              <a:cs typeface="Arial"/>
            </a:endParaRPr>
          </a:p>
        </p:txBody>
      </p:sp>
      <p:sp>
        <p:nvSpPr>
          <p:cNvPr id="18" name="object 18"/>
          <p:cNvSpPr txBox="1"/>
          <p:nvPr/>
        </p:nvSpPr>
        <p:spPr>
          <a:xfrm>
            <a:off x="442806" y="3123033"/>
            <a:ext cx="5270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a:t>
            </a:r>
            <a:endParaRPr sz="350">
              <a:latin typeface="Arial"/>
              <a:cs typeface="Arial"/>
            </a:endParaRPr>
          </a:p>
        </p:txBody>
      </p:sp>
      <p:sp>
        <p:nvSpPr>
          <p:cNvPr id="19" name="object 19"/>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56</a:t>
            </a:r>
          </a:p>
        </p:txBody>
      </p:sp>
      <p:sp>
        <p:nvSpPr>
          <p:cNvPr id="20" name="object 20"/>
          <p:cNvSpPr txBox="1"/>
          <p:nvPr/>
        </p:nvSpPr>
        <p:spPr>
          <a:xfrm>
            <a:off x="619018"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0.00</a:t>
            </a:r>
            <a:endParaRPr sz="350">
              <a:latin typeface="Arial"/>
              <a:cs typeface="Arial"/>
            </a:endParaRPr>
          </a:p>
        </p:txBody>
      </p:sp>
      <p:sp>
        <p:nvSpPr>
          <p:cNvPr id="21" name="object 21"/>
          <p:cNvSpPr txBox="1"/>
          <p:nvPr/>
        </p:nvSpPr>
        <p:spPr>
          <a:xfrm>
            <a:off x="146806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0.25</a:t>
            </a:r>
            <a:endParaRPr sz="350">
              <a:latin typeface="Arial"/>
              <a:cs typeface="Arial"/>
            </a:endParaRPr>
          </a:p>
        </p:txBody>
      </p:sp>
      <p:sp>
        <p:nvSpPr>
          <p:cNvPr id="22" name="object 22"/>
          <p:cNvSpPr txBox="1"/>
          <p:nvPr/>
        </p:nvSpPr>
        <p:spPr>
          <a:xfrm>
            <a:off x="2317105" y="3282963"/>
            <a:ext cx="121285" cy="151765"/>
          </a:xfrm>
          <a:prstGeom prst="rect">
            <a:avLst/>
          </a:prstGeom>
        </p:spPr>
        <p:txBody>
          <a:bodyPr vert="horz" wrap="square" lIns="0" tIns="12700" rIns="0" bIns="0" rtlCol="0">
            <a:spAutoFit/>
          </a:bodyPr>
          <a:lstStyle/>
          <a:p>
            <a:pPr algn="ctr">
              <a:lnSpc>
                <a:spcPct val="100000"/>
              </a:lnSpc>
              <a:spcBef>
                <a:spcPts val="100"/>
              </a:spcBef>
            </a:pPr>
            <a:r>
              <a:rPr sz="350" spc="-20" dirty="0">
                <a:solidFill>
                  <a:srgbClr val="4D4D4D"/>
                </a:solidFill>
                <a:latin typeface="Arial"/>
                <a:cs typeface="Arial"/>
              </a:rPr>
              <a:t>0.50</a:t>
            </a:r>
            <a:endParaRPr sz="350">
              <a:latin typeface="Arial"/>
              <a:cs typeface="Arial"/>
            </a:endParaRPr>
          </a:p>
          <a:p>
            <a:pPr algn="ctr">
              <a:lnSpc>
                <a:spcPct val="100000"/>
              </a:lnSpc>
              <a:spcBef>
                <a:spcPts val="20"/>
              </a:spcBef>
            </a:pPr>
            <a:r>
              <a:rPr sz="450" spc="10" dirty="0">
                <a:latin typeface="Arial"/>
                <a:cs typeface="Arial"/>
              </a:rPr>
              <a:t>p</a:t>
            </a:r>
            <a:endParaRPr sz="450">
              <a:latin typeface="Arial"/>
              <a:cs typeface="Arial"/>
            </a:endParaRPr>
          </a:p>
        </p:txBody>
      </p:sp>
      <p:sp>
        <p:nvSpPr>
          <p:cNvPr id="23" name="object 23"/>
          <p:cNvSpPr txBox="1"/>
          <p:nvPr/>
        </p:nvSpPr>
        <p:spPr>
          <a:xfrm>
            <a:off x="3166149"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0.75</a:t>
            </a:r>
            <a:endParaRPr sz="350">
              <a:latin typeface="Arial"/>
              <a:cs typeface="Arial"/>
            </a:endParaRPr>
          </a:p>
        </p:txBody>
      </p:sp>
      <p:sp>
        <p:nvSpPr>
          <p:cNvPr id="24" name="object 24"/>
          <p:cNvSpPr txBox="1"/>
          <p:nvPr/>
        </p:nvSpPr>
        <p:spPr>
          <a:xfrm>
            <a:off x="401519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1.00</a:t>
            </a:r>
            <a:endParaRPr sz="350">
              <a:latin typeface="Arial"/>
              <a:cs typeface="Arial"/>
            </a:endParaRPr>
          </a:p>
        </p:txBody>
      </p:sp>
    </p:spTree>
  </p:cSld>
  <p:clrMapOvr>
    <a:masterClrMapping/>
  </p:clrMapOvr>
  <p:transition>
    <p:cut/>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2484755" cy="573405"/>
          </a:xfrm>
          <a:prstGeom prst="rect">
            <a:avLst/>
          </a:prstGeom>
        </p:spPr>
        <p:txBody>
          <a:bodyPr vert="horz" wrap="square" lIns="0" tIns="12065" rIns="0" bIns="0" rtlCol="0">
            <a:spAutoFit/>
          </a:bodyPr>
          <a:lstStyle/>
          <a:p>
            <a:pPr marL="12700">
              <a:lnSpc>
                <a:spcPct val="100000"/>
              </a:lnSpc>
              <a:spcBef>
                <a:spcPts val="95"/>
              </a:spcBef>
            </a:pPr>
            <a:r>
              <a:rPr sz="1200" b="1" spc="-20" dirty="0">
                <a:solidFill>
                  <a:srgbClr val="F9F9F9"/>
                </a:solidFill>
                <a:latin typeface="Arial"/>
                <a:cs typeface="Arial"/>
              </a:rPr>
              <a:t>Game </a:t>
            </a:r>
            <a:r>
              <a:rPr sz="1200" b="1" spc="-50" dirty="0">
                <a:solidFill>
                  <a:srgbClr val="F9F9F9"/>
                </a:solidFill>
                <a:latin typeface="Arial"/>
                <a:cs typeface="Arial"/>
              </a:rPr>
              <a:t>6</a:t>
            </a:r>
            <a:endParaRPr sz="1200">
              <a:latin typeface="Arial"/>
              <a:cs typeface="Arial"/>
            </a:endParaRPr>
          </a:p>
          <a:p>
            <a:pPr>
              <a:lnSpc>
                <a:spcPct val="100000"/>
              </a:lnSpc>
              <a:spcBef>
                <a:spcPts val="5"/>
              </a:spcBef>
            </a:pPr>
            <a:endParaRPr sz="1350">
              <a:latin typeface="Arial"/>
              <a:cs typeface="Arial"/>
            </a:endParaRPr>
          </a:p>
          <a:p>
            <a:pPr marL="236854">
              <a:lnSpc>
                <a:spcPct val="100000"/>
              </a:lnSpc>
            </a:pPr>
            <a:r>
              <a:rPr sz="1100" dirty="0">
                <a:solidFill>
                  <a:srgbClr val="22373A"/>
                </a:solidFill>
                <a:latin typeface="Tahoma"/>
                <a:cs typeface="Tahoma"/>
              </a:rPr>
              <a:t>LSE</a:t>
            </a:r>
            <a:r>
              <a:rPr sz="1100" spc="-30" dirty="0">
                <a:solidFill>
                  <a:srgbClr val="22373A"/>
                </a:solidFill>
                <a:latin typeface="Tahoma"/>
                <a:cs typeface="Tahoma"/>
              </a:rPr>
              <a:t> </a:t>
            </a:r>
            <a:r>
              <a:rPr sz="1100" dirty="0">
                <a:solidFill>
                  <a:srgbClr val="22373A"/>
                </a:solidFill>
                <a:latin typeface="Tahoma"/>
                <a:cs typeface="Tahoma"/>
              </a:rPr>
              <a:t>didn’t</a:t>
            </a:r>
            <a:r>
              <a:rPr sz="1100" spc="-20" dirty="0">
                <a:solidFill>
                  <a:srgbClr val="22373A"/>
                </a:solidFill>
                <a:latin typeface="Tahoma"/>
                <a:cs typeface="Tahoma"/>
              </a:rPr>
              <a:t> </a:t>
            </a:r>
            <a:r>
              <a:rPr sz="1100" spc="-65" dirty="0">
                <a:solidFill>
                  <a:srgbClr val="22373A"/>
                </a:solidFill>
                <a:latin typeface="Tahoma"/>
                <a:cs typeface="Tahoma"/>
              </a:rPr>
              <a:t>show</a:t>
            </a:r>
            <a:r>
              <a:rPr sz="1100" spc="-20" dirty="0">
                <a:solidFill>
                  <a:srgbClr val="22373A"/>
                </a:solidFill>
                <a:latin typeface="Tahoma"/>
                <a:cs typeface="Tahoma"/>
              </a:rPr>
              <a:t> up,</a:t>
            </a:r>
            <a:r>
              <a:rPr sz="1100" spc="-25" dirty="0">
                <a:solidFill>
                  <a:srgbClr val="22373A"/>
                </a:solidFill>
                <a:latin typeface="Tahoma"/>
                <a:cs typeface="Tahoma"/>
              </a:rPr>
              <a:t> </a:t>
            </a:r>
            <a:r>
              <a:rPr sz="1100" dirty="0">
                <a:solidFill>
                  <a:srgbClr val="22373A"/>
                </a:solidFill>
                <a:latin typeface="Tahoma"/>
                <a:cs typeface="Tahoma"/>
              </a:rPr>
              <a:t>that</a:t>
            </a:r>
            <a:r>
              <a:rPr sz="1100" spc="-20" dirty="0">
                <a:solidFill>
                  <a:srgbClr val="22373A"/>
                </a:solidFill>
                <a:latin typeface="Tahoma"/>
                <a:cs typeface="Tahoma"/>
              </a:rPr>
              <a:t> </a:t>
            </a:r>
            <a:r>
              <a:rPr sz="1100" spc="-40" dirty="0">
                <a:solidFill>
                  <a:srgbClr val="22373A"/>
                </a:solidFill>
                <a:latin typeface="Tahoma"/>
                <a:cs typeface="Tahoma"/>
              </a:rPr>
              <a:t>another</a:t>
            </a:r>
            <a:r>
              <a:rPr sz="1100" spc="-20" dirty="0">
                <a:solidFill>
                  <a:srgbClr val="22373A"/>
                </a:solidFill>
                <a:latin typeface="Tahoma"/>
                <a:cs typeface="Tahoma"/>
              </a:rPr>
              <a:t> win!</a:t>
            </a:r>
            <a:endParaRPr sz="1100">
              <a:latin typeface="Tahoma"/>
              <a:cs typeface="Tahoma"/>
            </a:endParaRPr>
          </a:p>
        </p:txBody>
      </p:sp>
      <p:grpSp>
        <p:nvGrpSpPr>
          <p:cNvPr id="4" name="object 4"/>
          <p:cNvGrpSpPr/>
          <p:nvPr/>
        </p:nvGrpSpPr>
        <p:grpSpPr>
          <a:xfrm>
            <a:off x="359994" y="733963"/>
            <a:ext cx="3888740" cy="2691130"/>
            <a:chOff x="359994" y="733963"/>
            <a:chExt cx="3888740" cy="2691130"/>
          </a:xfrm>
        </p:grpSpPr>
        <p:sp>
          <p:nvSpPr>
            <p:cNvPr id="5" name="object 5"/>
            <p:cNvSpPr/>
            <p:nvPr/>
          </p:nvSpPr>
          <p:spPr>
            <a:xfrm>
              <a:off x="359994" y="734525"/>
              <a:ext cx="3888104" cy="2690495"/>
            </a:xfrm>
            <a:custGeom>
              <a:avLst/>
              <a:gdLst/>
              <a:ahLst/>
              <a:cxnLst/>
              <a:rect l="l" t="t" r="r" b="b"/>
              <a:pathLst>
                <a:path w="3888104" h="2690495">
                  <a:moveTo>
                    <a:pt x="3888000" y="0"/>
                  </a:moveTo>
                  <a:lnTo>
                    <a:pt x="0" y="0"/>
                  </a:lnTo>
                  <a:lnTo>
                    <a:pt x="0" y="2690017"/>
                  </a:lnTo>
                  <a:lnTo>
                    <a:pt x="3888000" y="2690017"/>
                  </a:lnTo>
                  <a:lnTo>
                    <a:pt x="3888000" y="0"/>
                  </a:lnTo>
                  <a:close/>
                </a:path>
              </a:pathLst>
            </a:custGeom>
            <a:solidFill>
              <a:srgbClr val="FFFFFF"/>
            </a:solidFill>
          </p:spPr>
          <p:txBody>
            <a:bodyPr wrap="square" lIns="0" tIns="0" rIns="0" bIns="0" rtlCol="0"/>
            <a:lstStyle/>
            <a:p>
              <a:endParaRPr/>
            </a:p>
          </p:txBody>
        </p:sp>
        <p:sp>
          <p:nvSpPr>
            <p:cNvPr id="6" name="object 6"/>
            <p:cNvSpPr/>
            <p:nvPr/>
          </p:nvSpPr>
          <p:spPr>
            <a:xfrm>
              <a:off x="509578" y="737138"/>
              <a:ext cx="3736340" cy="2541270"/>
            </a:xfrm>
            <a:custGeom>
              <a:avLst/>
              <a:gdLst/>
              <a:ahLst/>
              <a:cxnLst/>
              <a:rect l="l" t="t" r="r" b="b"/>
              <a:pathLst>
                <a:path w="3736340" h="2541270">
                  <a:moveTo>
                    <a:pt x="0" y="2039947"/>
                  </a:moveTo>
                  <a:lnTo>
                    <a:pt x="3735802" y="2039947"/>
                  </a:lnTo>
                </a:path>
                <a:path w="3736340" h="2541270">
                  <a:moveTo>
                    <a:pt x="0" y="1269154"/>
                  </a:moveTo>
                  <a:lnTo>
                    <a:pt x="3735802" y="1269154"/>
                  </a:lnTo>
                </a:path>
                <a:path w="3736340" h="2541270">
                  <a:moveTo>
                    <a:pt x="0" y="498361"/>
                  </a:moveTo>
                  <a:lnTo>
                    <a:pt x="3735802" y="498361"/>
                  </a:lnTo>
                </a:path>
                <a:path w="3736340" h="2541270">
                  <a:moveTo>
                    <a:pt x="594363" y="2540868"/>
                  </a:moveTo>
                  <a:lnTo>
                    <a:pt x="594363" y="0"/>
                  </a:lnTo>
                </a:path>
                <a:path w="3736340" h="2541270">
                  <a:moveTo>
                    <a:pt x="1443406" y="2540868"/>
                  </a:moveTo>
                  <a:lnTo>
                    <a:pt x="1443406" y="0"/>
                  </a:lnTo>
                </a:path>
                <a:path w="3736340" h="2541270">
                  <a:moveTo>
                    <a:pt x="2292450" y="2540868"/>
                  </a:moveTo>
                  <a:lnTo>
                    <a:pt x="2292450" y="0"/>
                  </a:lnTo>
                </a:path>
                <a:path w="3736340" h="2541270">
                  <a:moveTo>
                    <a:pt x="3141493" y="2540868"/>
                  </a:moveTo>
                  <a:lnTo>
                    <a:pt x="3141493" y="0"/>
                  </a:lnTo>
                </a:path>
              </a:pathLst>
            </a:custGeom>
            <a:ln w="3175">
              <a:solidFill>
                <a:srgbClr val="EBEBEB"/>
              </a:solidFill>
            </a:ln>
          </p:spPr>
          <p:txBody>
            <a:bodyPr wrap="square" lIns="0" tIns="0" rIns="0" bIns="0" rtlCol="0"/>
            <a:lstStyle/>
            <a:p>
              <a:endParaRPr/>
            </a:p>
          </p:txBody>
        </p:sp>
        <p:sp>
          <p:nvSpPr>
            <p:cNvPr id="7" name="object 7"/>
            <p:cNvSpPr/>
            <p:nvPr/>
          </p:nvSpPr>
          <p:spPr>
            <a:xfrm>
              <a:off x="509578" y="737138"/>
              <a:ext cx="3736340" cy="2541270"/>
            </a:xfrm>
            <a:custGeom>
              <a:avLst/>
              <a:gdLst/>
              <a:ahLst/>
              <a:cxnLst/>
              <a:rect l="l" t="t" r="r" b="b"/>
              <a:pathLst>
                <a:path w="3736340" h="2541270">
                  <a:moveTo>
                    <a:pt x="0" y="2425371"/>
                  </a:moveTo>
                  <a:lnTo>
                    <a:pt x="3735802" y="2425371"/>
                  </a:lnTo>
                </a:path>
                <a:path w="3736340" h="2541270">
                  <a:moveTo>
                    <a:pt x="0" y="1654578"/>
                  </a:moveTo>
                  <a:lnTo>
                    <a:pt x="3735802" y="1654578"/>
                  </a:lnTo>
                </a:path>
                <a:path w="3736340" h="2541270">
                  <a:moveTo>
                    <a:pt x="0" y="883730"/>
                  </a:moveTo>
                  <a:lnTo>
                    <a:pt x="3735802" y="883730"/>
                  </a:lnTo>
                </a:path>
                <a:path w="3736340" h="2541270">
                  <a:moveTo>
                    <a:pt x="0" y="112937"/>
                  </a:moveTo>
                  <a:lnTo>
                    <a:pt x="3735802" y="112937"/>
                  </a:lnTo>
                </a:path>
                <a:path w="3736340" h="2541270">
                  <a:moveTo>
                    <a:pt x="169841" y="2540868"/>
                  </a:moveTo>
                  <a:lnTo>
                    <a:pt x="169841" y="0"/>
                  </a:lnTo>
                </a:path>
                <a:path w="3736340" h="2541270">
                  <a:moveTo>
                    <a:pt x="1018884" y="2540868"/>
                  </a:moveTo>
                  <a:lnTo>
                    <a:pt x="1018884" y="0"/>
                  </a:lnTo>
                </a:path>
                <a:path w="3736340" h="2541270">
                  <a:moveTo>
                    <a:pt x="1867928" y="2540868"/>
                  </a:moveTo>
                  <a:lnTo>
                    <a:pt x="1867928" y="0"/>
                  </a:lnTo>
                </a:path>
                <a:path w="3736340" h="2541270">
                  <a:moveTo>
                    <a:pt x="2716971" y="2540868"/>
                  </a:moveTo>
                  <a:lnTo>
                    <a:pt x="2716971" y="0"/>
                  </a:lnTo>
                </a:path>
                <a:path w="3736340" h="2541270">
                  <a:moveTo>
                    <a:pt x="3566015" y="2540868"/>
                  </a:moveTo>
                  <a:lnTo>
                    <a:pt x="3566015" y="0"/>
                  </a:lnTo>
                </a:path>
              </a:pathLst>
            </a:custGeom>
            <a:ln w="5826">
              <a:solidFill>
                <a:srgbClr val="EBEBEB"/>
              </a:solidFill>
            </a:ln>
          </p:spPr>
          <p:txBody>
            <a:bodyPr wrap="square" lIns="0" tIns="0" rIns="0" bIns="0" rtlCol="0"/>
            <a:lstStyle/>
            <a:p>
              <a:endParaRPr/>
            </a:p>
          </p:txBody>
        </p:sp>
        <p:sp>
          <p:nvSpPr>
            <p:cNvPr id="8" name="object 8"/>
            <p:cNvSpPr/>
            <p:nvPr/>
          </p:nvSpPr>
          <p:spPr>
            <a:xfrm>
              <a:off x="679420" y="1624953"/>
              <a:ext cx="3396615" cy="1470025"/>
            </a:xfrm>
            <a:custGeom>
              <a:avLst/>
              <a:gdLst/>
              <a:ahLst/>
              <a:cxnLst/>
              <a:rect l="l" t="t" r="r" b="b"/>
              <a:pathLst>
                <a:path w="3396615" h="1470025">
                  <a:moveTo>
                    <a:pt x="0" y="1469980"/>
                  </a:moveTo>
                  <a:lnTo>
                    <a:pt x="169786" y="1415254"/>
                  </a:lnTo>
                  <a:lnTo>
                    <a:pt x="339573" y="1329489"/>
                  </a:lnTo>
                  <a:lnTo>
                    <a:pt x="509415" y="1205062"/>
                  </a:lnTo>
                  <a:lnTo>
                    <a:pt x="679202" y="1038379"/>
                  </a:lnTo>
                  <a:lnTo>
                    <a:pt x="849043" y="833633"/>
                  </a:lnTo>
                  <a:lnTo>
                    <a:pt x="1018830" y="604981"/>
                  </a:lnTo>
                  <a:lnTo>
                    <a:pt x="1188617" y="376929"/>
                  </a:lnTo>
                  <a:lnTo>
                    <a:pt x="1358458" y="180677"/>
                  </a:lnTo>
                  <a:lnTo>
                    <a:pt x="1528245" y="47320"/>
                  </a:lnTo>
                  <a:lnTo>
                    <a:pt x="1698087" y="0"/>
                  </a:lnTo>
                  <a:lnTo>
                    <a:pt x="1867873" y="47320"/>
                  </a:lnTo>
                  <a:lnTo>
                    <a:pt x="2037660" y="180677"/>
                  </a:lnTo>
                  <a:lnTo>
                    <a:pt x="2207502" y="376929"/>
                  </a:lnTo>
                  <a:lnTo>
                    <a:pt x="2377289" y="604981"/>
                  </a:lnTo>
                  <a:lnTo>
                    <a:pt x="2547130" y="833633"/>
                  </a:lnTo>
                  <a:lnTo>
                    <a:pt x="2716917" y="1038379"/>
                  </a:lnTo>
                  <a:lnTo>
                    <a:pt x="2886704" y="1205062"/>
                  </a:lnTo>
                  <a:lnTo>
                    <a:pt x="3056545" y="1329489"/>
                  </a:lnTo>
                  <a:lnTo>
                    <a:pt x="3226332" y="1415254"/>
                  </a:lnTo>
                  <a:lnTo>
                    <a:pt x="3396174" y="1469980"/>
                  </a:lnTo>
                </a:path>
              </a:pathLst>
            </a:custGeom>
            <a:ln w="11598">
              <a:solidFill>
                <a:srgbClr val="BEBEBE"/>
              </a:solidFill>
            </a:ln>
          </p:spPr>
          <p:txBody>
            <a:bodyPr wrap="square" lIns="0" tIns="0" rIns="0" bIns="0" rtlCol="0"/>
            <a:lstStyle/>
            <a:p>
              <a:endParaRPr/>
            </a:p>
          </p:txBody>
        </p:sp>
        <p:sp>
          <p:nvSpPr>
            <p:cNvPr id="9" name="object 9"/>
            <p:cNvSpPr/>
            <p:nvPr/>
          </p:nvSpPr>
          <p:spPr>
            <a:xfrm>
              <a:off x="679420" y="927182"/>
              <a:ext cx="3396615" cy="2235835"/>
            </a:xfrm>
            <a:custGeom>
              <a:avLst/>
              <a:gdLst/>
              <a:ahLst/>
              <a:cxnLst/>
              <a:rect l="l" t="t" r="r" b="b"/>
              <a:pathLst>
                <a:path w="3396615" h="2235835">
                  <a:moveTo>
                    <a:pt x="0" y="2235328"/>
                  </a:moveTo>
                  <a:lnTo>
                    <a:pt x="169786" y="2234729"/>
                  </a:lnTo>
                  <a:lnTo>
                    <a:pt x="339573" y="2227813"/>
                  </a:lnTo>
                  <a:lnTo>
                    <a:pt x="509415" y="2199225"/>
                  </a:lnTo>
                  <a:lnTo>
                    <a:pt x="679202" y="2121519"/>
                  </a:lnTo>
                  <a:lnTo>
                    <a:pt x="849043" y="1959900"/>
                  </a:lnTo>
                  <a:lnTo>
                    <a:pt x="1018830" y="1686052"/>
                  </a:lnTo>
                  <a:lnTo>
                    <a:pt x="1188617" y="1299321"/>
                  </a:lnTo>
                  <a:lnTo>
                    <a:pt x="1358458" y="843489"/>
                  </a:lnTo>
                  <a:lnTo>
                    <a:pt x="1528245" y="406443"/>
                  </a:lnTo>
                  <a:lnTo>
                    <a:pt x="1698087" y="96165"/>
                  </a:lnTo>
                  <a:lnTo>
                    <a:pt x="1867873" y="0"/>
                  </a:lnTo>
                  <a:lnTo>
                    <a:pt x="2037660" y="147569"/>
                  </a:lnTo>
                  <a:lnTo>
                    <a:pt x="2207502" y="496999"/>
                  </a:lnTo>
                  <a:lnTo>
                    <a:pt x="2377289" y="953649"/>
                  </a:lnTo>
                  <a:lnTo>
                    <a:pt x="2547130" y="1408991"/>
                  </a:lnTo>
                  <a:lnTo>
                    <a:pt x="2716917" y="1780203"/>
                  </a:lnTo>
                  <a:lnTo>
                    <a:pt x="2886704" y="2030745"/>
                  </a:lnTo>
                  <a:lnTo>
                    <a:pt x="3056545" y="2167805"/>
                  </a:lnTo>
                  <a:lnTo>
                    <a:pt x="3226332" y="2223674"/>
                  </a:lnTo>
                  <a:lnTo>
                    <a:pt x="3396174" y="2235328"/>
                  </a:lnTo>
                </a:path>
              </a:pathLst>
            </a:custGeom>
            <a:ln w="23251">
              <a:solidFill>
                <a:srgbClr val="A020F0"/>
              </a:solidFill>
            </a:ln>
          </p:spPr>
          <p:txBody>
            <a:bodyPr wrap="square" lIns="0" tIns="0" rIns="0" bIns="0" rtlCol="0"/>
            <a:lstStyle/>
            <a:p>
              <a:endParaRPr/>
            </a:p>
          </p:txBody>
        </p:sp>
        <p:sp>
          <p:nvSpPr>
            <p:cNvPr id="10" name="object 10"/>
            <p:cNvSpPr/>
            <p:nvPr/>
          </p:nvSpPr>
          <p:spPr>
            <a:xfrm>
              <a:off x="679420" y="2391717"/>
              <a:ext cx="3396615" cy="770890"/>
            </a:xfrm>
            <a:custGeom>
              <a:avLst/>
              <a:gdLst/>
              <a:ahLst/>
              <a:cxnLst/>
              <a:rect l="l" t="t" r="r" b="b"/>
              <a:pathLst>
                <a:path w="3396615" h="770889">
                  <a:moveTo>
                    <a:pt x="0" y="770793"/>
                  </a:moveTo>
                  <a:lnTo>
                    <a:pt x="169786" y="732240"/>
                  </a:lnTo>
                  <a:lnTo>
                    <a:pt x="339573" y="693686"/>
                  </a:lnTo>
                  <a:lnTo>
                    <a:pt x="509415" y="655188"/>
                  </a:lnTo>
                  <a:lnTo>
                    <a:pt x="679202" y="616634"/>
                  </a:lnTo>
                  <a:lnTo>
                    <a:pt x="849043" y="578081"/>
                  </a:lnTo>
                  <a:lnTo>
                    <a:pt x="1018830" y="539528"/>
                  </a:lnTo>
                  <a:lnTo>
                    <a:pt x="1188617" y="501029"/>
                  </a:lnTo>
                  <a:lnTo>
                    <a:pt x="1358458" y="462476"/>
                  </a:lnTo>
                  <a:lnTo>
                    <a:pt x="1528245" y="423922"/>
                  </a:lnTo>
                  <a:lnTo>
                    <a:pt x="1698087" y="385369"/>
                  </a:lnTo>
                  <a:lnTo>
                    <a:pt x="1867873" y="346870"/>
                  </a:lnTo>
                  <a:lnTo>
                    <a:pt x="2037660" y="308317"/>
                  </a:lnTo>
                  <a:lnTo>
                    <a:pt x="2207502" y="269764"/>
                  </a:lnTo>
                  <a:lnTo>
                    <a:pt x="2377289" y="231210"/>
                  </a:lnTo>
                  <a:lnTo>
                    <a:pt x="2547130" y="192657"/>
                  </a:lnTo>
                  <a:lnTo>
                    <a:pt x="2716917" y="154158"/>
                  </a:lnTo>
                  <a:lnTo>
                    <a:pt x="2886704" y="115605"/>
                  </a:lnTo>
                  <a:lnTo>
                    <a:pt x="3056545" y="77052"/>
                  </a:lnTo>
                  <a:lnTo>
                    <a:pt x="3226332" y="38498"/>
                  </a:lnTo>
                  <a:lnTo>
                    <a:pt x="3396174" y="0"/>
                  </a:lnTo>
                </a:path>
              </a:pathLst>
            </a:custGeom>
            <a:ln w="23251">
              <a:solidFill>
                <a:srgbClr val="FFA500"/>
              </a:solidFill>
            </a:ln>
          </p:spPr>
          <p:txBody>
            <a:bodyPr wrap="square" lIns="0" tIns="0" rIns="0" bIns="0" rtlCol="0"/>
            <a:lstStyle/>
            <a:p>
              <a:endParaRPr/>
            </a:p>
          </p:txBody>
        </p:sp>
        <p:sp>
          <p:nvSpPr>
            <p:cNvPr id="11" name="object 11"/>
            <p:cNvSpPr/>
            <p:nvPr/>
          </p:nvSpPr>
          <p:spPr>
            <a:xfrm>
              <a:off x="679420" y="852635"/>
              <a:ext cx="3396615" cy="2310130"/>
            </a:xfrm>
            <a:custGeom>
              <a:avLst/>
              <a:gdLst/>
              <a:ahLst/>
              <a:cxnLst/>
              <a:rect l="l" t="t" r="r" b="b"/>
              <a:pathLst>
                <a:path w="3396615" h="2310130">
                  <a:moveTo>
                    <a:pt x="0" y="2309875"/>
                  </a:moveTo>
                  <a:lnTo>
                    <a:pt x="169786" y="2309820"/>
                  </a:lnTo>
                  <a:lnTo>
                    <a:pt x="339573" y="2308514"/>
                  </a:lnTo>
                  <a:lnTo>
                    <a:pt x="509415" y="2299910"/>
                  </a:lnTo>
                  <a:lnTo>
                    <a:pt x="679202" y="2267891"/>
                  </a:lnTo>
                  <a:lnTo>
                    <a:pt x="849043" y="2182889"/>
                  </a:lnTo>
                  <a:lnTo>
                    <a:pt x="1018830" y="2006023"/>
                  </a:lnTo>
                  <a:lnTo>
                    <a:pt x="1188617" y="1705764"/>
                  </a:lnTo>
                  <a:lnTo>
                    <a:pt x="1358458" y="1283258"/>
                  </a:lnTo>
                  <a:lnTo>
                    <a:pt x="1528245" y="792302"/>
                  </a:lnTo>
                  <a:lnTo>
                    <a:pt x="1698087" y="337559"/>
                  </a:lnTo>
                  <a:lnTo>
                    <a:pt x="1867873" y="42855"/>
                  </a:lnTo>
                  <a:lnTo>
                    <a:pt x="2037660" y="0"/>
                  </a:lnTo>
                  <a:lnTo>
                    <a:pt x="2207502" y="226364"/>
                  </a:lnTo>
                  <a:lnTo>
                    <a:pt x="2377289" y="655460"/>
                  </a:lnTo>
                  <a:lnTo>
                    <a:pt x="2547130" y="1167053"/>
                  </a:lnTo>
                  <a:lnTo>
                    <a:pt x="2716917" y="1638460"/>
                  </a:lnTo>
                  <a:lnTo>
                    <a:pt x="2886704" y="1989251"/>
                  </a:lnTo>
                  <a:lnTo>
                    <a:pt x="3056545" y="2197809"/>
                  </a:lnTo>
                  <a:lnTo>
                    <a:pt x="3226332" y="2289400"/>
                  </a:lnTo>
                  <a:lnTo>
                    <a:pt x="3396174" y="2309875"/>
                  </a:lnTo>
                </a:path>
              </a:pathLst>
            </a:custGeom>
            <a:ln w="23251">
              <a:solidFill>
                <a:srgbClr val="00FF00"/>
              </a:solidFill>
            </a:ln>
          </p:spPr>
          <p:txBody>
            <a:bodyPr wrap="square" lIns="0" tIns="0" rIns="0" bIns="0" rtlCol="0"/>
            <a:lstStyle/>
            <a:p>
              <a:endParaRPr/>
            </a:p>
          </p:txBody>
        </p:sp>
        <p:sp>
          <p:nvSpPr>
            <p:cNvPr id="12" name="object 12"/>
            <p:cNvSpPr/>
            <p:nvPr/>
          </p:nvSpPr>
          <p:spPr>
            <a:xfrm>
              <a:off x="509578" y="737138"/>
              <a:ext cx="3736340" cy="2541270"/>
            </a:xfrm>
            <a:custGeom>
              <a:avLst/>
              <a:gdLst/>
              <a:ahLst/>
              <a:cxnLst/>
              <a:rect l="l" t="t" r="r" b="b"/>
              <a:pathLst>
                <a:path w="3736340" h="2541270">
                  <a:moveTo>
                    <a:pt x="0" y="2540868"/>
                  </a:moveTo>
                  <a:lnTo>
                    <a:pt x="3735802" y="2540868"/>
                  </a:lnTo>
                  <a:lnTo>
                    <a:pt x="3735802" y="0"/>
                  </a:lnTo>
                  <a:lnTo>
                    <a:pt x="0" y="0"/>
                  </a:lnTo>
                  <a:lnTo>
                    <a:pt x="0" y="2540868"/>
                  </a:lnTo>
                  <a:close/>
                </a:path>
              </a:pathLst>
            </a:custGeom>
            <a:ln w="5826">
              <a:solidFill>
                <a:srgbClr val="333333"/>
              </a:solidFill>
            </a:ln>
          </p:spPr>
          <p:txBody>
            <a:bodyPr wrap="square" lIns="0" tIns="0" rIns="0" bIns="0" rtlCol="0"/>
            <a:lstStyle/>
            <a:p>
              <a:endParaRPr/>
            </a:p>
          </p:txBody>
        </p:sp>
      </p:grpSp>
      <p:sp>
        <p:nvSpPr>
          <p:cNvPr id="13" name="object 13"/>
          <p:cNvSpPr txBox="1"/>
          <p:nvPr/>
        </p:nvSpPr>
        <p:spPr>
          <a:xfrm>
            <a:off x="442806" y="2347597"/>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a:t>
            </a:r>
            <a:endParaRPr sz="350">
              <a:latin typeface="Arial"/>
              <a:cs typeface="Arial"/>
            </a:endParaRPr>
          </a:p>
        </p:txBody>
      </p:sp>
      <p:sp>
        <p:nvSpPr>
          <p:cNvPr id="14" name="object 14"/>
          <p:cNvSpPr txBox="1"/>
          <p:nvPr/>
        </p:nvSpPr>
        <p:spPr>
          <a:xfrm>
            <a:off x="442806" y="1576749"/>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2</a:t>
            </a:r>
            <a:endParaRPr sz="350">
              <a:latin typeface="Arial"/>
              <a:cs typeface="Arial"/>
            </a:endParaRPr>
          </a:p>
        </p:txBody>
      </p:sp>
      <p:sp>
        <p:nvSpPr>
          <p:cNvPr id="15" name="object 15"/>
          <p:cNvSpPr txBox="1"/>
          <p:nvPr/>
        </p:nvSpPr>
        <p:spPr>
          <a:xfrm>
            <a:off x="442806" y="805956"/>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3</a:t>
            </a:r>
            <a:endParaRPr sz="350">
              <a:latin typeface="Arial"/>
              <a:cs typeface="Arial"/>
            </a:endParaRPr>
          </a:p>
        </p:txBody>
      </p:sp>
      <p:sp>
        <p:nvSpPr>
          <p:cNvPr id="16" name="object 16"/>
          <p:cNvSpPr/>
          <p:nvPr/>
        </p:nvSpPr>
        <p:spPr>
          <a:xfrm>
            <a:off x="494658" y="850076"/>
            <a:ext cx="3581400" cy="2443480"/>
          </a:xfrm>
          <a:custGeom>
            <a:avLst/>
            <a:gdLst/>
            <a:ahLst/>
            <a:cxnLst/>
            <a:rect l="l" t="t" r="r" b="b"/>
            <a:pathLst>
              <a:path w="3581400" h="2443479">
                <a:moveTo>
                  <a:pt x="0" y="2312434"/>
                </a:moveTo>
                <a:lnTo>
                  <a:pt x="14920" y="2312434"/>
                </a:lnTo>
              </a:path>
              <a:path w="3581400" h="2443479">
                <a:moveTo>
                  <a:pt x="0" y="1541641"/>
                </a:moveTo>
                <a:lnTo>
                  <a:pt x="14920" y="1541641"/>
                </a:lnTo>
              </a:path>
              <a:path w="3581400" h="2443479">
                <a:moveTo>
                  <a:pt x="0" y="770793"/>
                </a:moveTo>
                <a:lnTo>
                  <a:pt x="14920" y="770793"/>
                </a:lnTo>
              </a:path>
              <a:path w="3581400" h="2443479">
                <a:moveTo>
                  <a:pt x="0" y="0"/>
                </a:moveTo>
                <a:lnTo>
                  <a:pt x="14920" y="0"/>
                </a:lnTo>
              </a:path>
              <a:path w="3581400" h="2443479">
                <a:moveTo>
                  <a:pt x="184761" y="2442851"/>
                </a:moveTo>
                <a:lnTo>
                  <a:pt x="184761" y="2427931"/>
                </a:lnTo>
              </a:path>
              <a:path w="3581400" h="2443479">
                <a:moveTo>
                  <a:pt x="1033805" y="2442851"/>
                </a:moveTo>
                <a:lnTo>
                  <a:pt x="1033805" y="2427931"/>
                </a:lnTo>
              </a:path>
              <a:path w="3581400" h="2443479">
                <a:moveTo>
                  <a:pt x="1882848" y="2442851"/>
                </a:moveTo>
                <a:lnTo>
                  <a:pt x="1882848" y="2427931"/>
                </a:lnTo>
              </a:path>
              <a:path w="3581400" h="2443479">
                <a:moveTo>
                  <a:pt x="2731892" y="2442851"/>
                </a:moveTo>
                <a:lnTo>
                  <a:pt x="2731892" y="2427931"/>
                </a:lnTo>
              </a:path>
              <a:path w="3581400" h="2443479">
                <a:moveTo>
                  <a:pt x="3580935" y="2442851"/>
                </a:moveTo>
                <a:lnTo>
                  <a:pt x="3580935" y="2427931"/>
                </a:lnTo>
              </a:path>
            </a:pathLst>
          </a:custGeom>
          <a:ln w="5826">
            <a:solidFill>
              <a:srgbClr val="333333"/>
            </a:solidFill>
          </a:ln>
        </p:spPr>
        <p:txBody>
          <a:bodyPr wrap="square" lIns="0" tIns="0" rIns="0" bIns="0" rtlCol="0"/>
          <a:lstStyle/>
          <a:p>
            <a:endParaRPr/>
          </a:p>
        </p:txBody>
      </p:sp>
      <p:sp>
        <p:nvSpPr>
          <p:cNvPr id="17" name="object 17"/>
          <p:cNvSpPr txBox="1"/>
          <p:nvPr/>
        </p:nvSpPr>
        <p:spPr>
          <a:xfrm>
            <a:off x="360482" y="1755094"/>
            <a:ext cx="92710" cy="505459"/>
          </a:xfrm>
          <a:prstGeom prst="rect">
            <a:avLst/>
          </a:prstGeom>
        </p:spPr>
        <p:txBody>
          <a:bodyPr vert="vert270" wrap="square" lIns="0" tIns="9525" rIns="0" bIns="0" rtlCol="0">
            <a:spAutoFit/>
          </a:bodyPr>
          <a:lstStyle/>
          <a:p>
            <a:pPr marL="12700">
              <a:lnSpc>
                <a:spcPct val="100000"/>
              </a:lnSpc>
              <a:spcBef>
                <a:spcPts val="75"/>
              </a:spcBef>
            </a:pPr>
            <a:r>
              <a:rPr sz="450" dirty="0">
                <a:latin typeface="Arial"/>
                <a:cs typeface="Arial"/>
              </a:rPr>
              <a:t>probability</a:t>
            </a:r>
            <a:r>
              <a:rPr sz="450" spc="85" dirty="0">
                <a:latin typeface="Arial"/>
                <a:cs typeface="Arial"/>
              </a:rPr>
              <a:t> </a:t>
            </a:r>
            <a:r>
              <a:rPr sz="450" spc="-10" dirty="0">
                <a:latin typeface="Arial"/>
                <a:cs typeface="Arial"/>
              </a:rPr>
              <a:t>density</a:t>
            </a:r>
            <a:endParaRPr sz="450">
              <a:latin typeface="Arial"/>
              <a:cs typeface="Arial"/>
            </a:endParaRPr>
          </a:p>
        </p:txBody>
      </p:sp>
      <p:sp>
        <p:nvSpPr>
          <p:cNvPr id="18" name="object 18"/>
          <p:cNvSpPr txBox="1"/>
          <p:nvPr/>
        </p:nvSpPr>
        <p:spPr>
          <a:xfrm>
            <a:off x="442806" y="3123033"/>
            <a:ext cx="5270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a:t>
            </a:r>
            <a:endParaRPr sz="350">
              <a:latin typeface="Arial"/>
              <a:cs typeface="Arial"/>
            </a:endParaRPr>
          </a:p>
        </p:txBody>
      </p:sp>
      <p:sp>
        <p:nvSpPr>
          <p:cNvPr id="19" name="object 19"/>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57</a:t>
            </a:r>
          </a:p>
        </p:txBody>
      </p:sp>
      <p:sp>
        <p:nvSpPr>
          <p:cNvPr id="20" name="object 20"/>
          <p:cNvSpPr txBox="1"/>
          <p:nvPr/>
        </p:nvSpPr>
        <p:spPr>
          <a:xfrm>
            <a:off x="619018"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0.00</a:t>
            </a:r>
            <a:endParaRPr sz="350">
              <a:latin typeface="Arial"/>
              <a:cs typeface="Arial"/>
            </a:endParaRPr>
          </a:p>
        </p:txBody>
      </p:sp>
      <p:sp>
        <p:nvSpPr>
          <p:cNvPr id="21" name="object 21"/>
          <p:cNvSpPr txBox="1"/>
          <p:nvPr/>
        </p:nvSpPr>
        <p:spPr>
          <a:xfrm>
            <a:off x="146806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0.25</a:t>
            </a:r>
            <a:endParaRPr sz="350">
              <a:latin typeface="Arial"/>
              <a:cs typeface="Arial"/>
            </a:endParaRPr>
          </a:p>
        </p:txBody>
      </p:sp>
      <p:sp>
        <p:nvSpPr>
          <p:cNvPr id="22" name="object 22"/>
          <p:cNvSpPr txBox="1"/>
          <p:nvPr/>
        </p:nvSpPr>
        <p:spPr>
          <a:xfrm>
            <a:off x="2317105" y="3282963"/>
            <a:ext cx="121285" cy="151765"/>
          </a:xfrm>
          <a:prstGeom prst="rect">
            <a:avLst/>
          </a:prstGeom>
        </p:spPr>
        <p:txBody>
          <a:bodyPr vert="horz" wrap="square" lIns="0" tIns="12700" rIns="0" bIns="0" rtlCol="0">
            <a:spAutoFit/>
          </a:bodyPr>
          <a:lstStyle/>
          <a:p>
            <a:pPr algn="ctr">
              <a:lnSpc>
                <a:spcPct val="100000"/>
              </a:lnSpc>
              <a:spcBef>
                <a:spcPts val="100"/>
              </a:spcBef>
            </a:pPr>
            <a:r>
              <a:rPr sz="350" spc="-20" dirty="0">
                <a:solidFill>
                  <a:srgbClr val="4D4D4D"/>
                </a:solidFill>
                <a:latin typeface="Arial"/>
                <a:cs typeface="Arial"/>
              </a:rPr>
              <a:t>0.50</a:t>
            </a:r>
            <a:endParaRPr sz="350">
              <a:latin typeface="Arial"/>
              <a:cs typeface="Arial"/>
            </a:endParaRPr>
          </a:p>
          <a:p>
            <a:pPr algn="ctr">
              <a:lnSpc>
                <a:spcPct val="100000"/>
              </a:lnSpc>
              <a:spcBef>
                <a:spcPts val="20"/>
              </a:spcBef>
            </a:pPr>
            <a:r>
              <a:rPr sz="450" spc="10" dirty="0">
                <a:latin typeface="Arial"/>
                <a:cs typeface="Arial"/>
              </a:rPr>
              <a:t>p</a:t>
            </a:r>
            <a:endParaRPr sz="450">
              <a:latin typeface="Arial"/>
              <a:cs typeface="Arial"/>
            </a:endParaRPr>
          </a:p>
        </p:txBody>
      </p:sp>
      <p:sp>
        <p:nvSpPr>
          <p:cNvPr id="23" name="object 23"/>
          <p:cNvSpPr txBox="1"/>
          <p:nvPr/>
        </p:nvSpPr>
        <p:spPr>
          <a:xfrm>
            <a:off x="3166149"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0.75</a:t>
            </a:r>
            <a:endParaRPr sz="350">
              <a:latin typeface="Arial"/>
              <a:cs typeface="Arial"/>
            </a:endParaRPr>
          </a:p>
        </p:txBody>
      </p:sp>
      <p:sp>
        <p:nvSpPr>
          <p:cNvPr id="24" name="object 24"/>
          <p:cNvSpPr txBox="1"/>
          <p:nvPr/>
        </p:nvSpPr>
        <p:spPr>
          <a:xfrm>
            <a:off x="401519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1.00</a:t>
            </a:r>
            <a:endParaRPr sz="350">
              <a:latin typeface="Arial"/>
              <a:cs typeface="Arial"/>
            </a:endParaRPr>
          </a:p>
        </p:txBody>
      </p:sp>
    </p:spTree>
  </p:cSld>
  <p:clrMapOvr>
    <a:masterClrMapping/>
  </p:clrMapOvr>
  <p:transition>
    <p:cut/>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2126615" cy="573405"/>
          </a:xfrm>
          <a:prstGeom prst="rect">
            <a:avLst/>
          </a:prstGeom>
        </p:spPr>
        <p:txBody>
          <a:bodyPr vert="horz" wrap="square" lIns="0" tIns="12065" rIns="0" bIns="0" rtlCol="0">
            <a:spAutoFit/>
          </a:bodyPr>
          <a:lstStyle/>
          <a:p>
            <a:pPr marL="12700">
              <a:lnSpc>
                <a:spcPct val="100000"/>
              </a:lnSpc>
              <a:spcBef>
                <a:spcPts val="95"/>
              </a:spcBef>
            </a:pPr>
            <a:r>
              <a:rPr sz="1200" b="1" spc="-20" dirty="0">
                <a:solidFill>
                  <a:srgbClr val="F9F9F9"/>
                </a:solidFill>
                <a:latin typeface="Arial"/>
                <a:cs typeface="Arial"/>
              </a:rPr>
              <a:t>Game </a:t>
            </a:r>
            <a:r>
              <a:rPr sz="1200" b="1" spc="-50" dirty="0">
                <a:solidFill>
                  <a:srgbClr val="F9F9F9"/>
                </a:solidFill>
                <a:latin typeface="Arial"/>
                <a:cs typeface="Arial"/>
              </a:rPr>
              <a:t>7</a:t>
            </a:r>
            <a:endParaRPr sz="1200">
              <a:latin typeface="Arial"/>
              <a:cs typeface="Arial"/>
            </a:endParaRPr>
          </a:p>
          <a:p>
            <a:pPr>
              <a:lnSpc>
                <a:spcPct val="100000"/>
              </a:lnSpc>
              <a:spcBef>
                <a:spcPts val="5"/>
              </a:spcBef>
            </a:pPr>
            <a:endParaRPr sz="1350">
              <a:latin typeface="Arial"/>
              <a:cs typeface="Arial"/>
            </a:endParaRPr>
          </a:p>
          <a:p>
            <a:pPr marL="232410">
              <a:lnSpc>
                <a:spcPct val="100000"/>
              </a:lnSpc>
            </a:pPr>
            <a:r>
              <a:rPr sz="1100" dirty="0">
                <a:solidFill>
                  <a:srgbClr val="22373A"/>
                </a:solidFill>
                <a:latin typeface="Tahoma"/>
                <a:cs typeface="Tahoma"/>
              </a:rPr>
              <a:t>An</a:t>
            </a:r>
            <a:r>
              <a:rPr sz="1100" spc="-35" dirty="0">
                <a:solidFill>
                  <a:srgbClr val="22373A"/>
                </a:solidFill>
                <a:latin typeface="Tahoma"/>
                <a:cs typeface="Tahoma"/>
              </a:rPr>
              <a:t> </a:t>
            </a:r>
            <a:r>
              <a:rPr sz="1100" spc="-60" dirty="0">
                <a:solidFill>
                  <a:srgbClr val="22373A"/>
                </a:solidFill>
                <a:latin typeface="Tahoma"/>
                <a:cs typeface="Tahoma"/>
              </a:rPr>
              <a:t>easy</a:t>
            </a:r>
            <a:r>
              <a:rPr sz="1100" spc="-25" dirty="0">
                <a:solidFill>
                  <a:srgbClr val="22373A"/>
                </a:solidFill>
                <a:latin typeface="Tahoma"/>
                <a:cs typeface="Tahoma"/>
              </a:rPr>
              <a:t> </a:t>
            </a:r>
            <a:r>
              <a:rPr sz="1100" spc="-60" dirty="0">
                <a:solidFill>
                  <a:srgbClr val="22373A"/>
                </a:solidFill>
                <a:latin typeface="Tahoma"/>
                <a:cs typeface="Tahoma"/>
              </a:rPr>
              <a:t>14-</a:t>
            </a:r>
            <a:r>
              <a:rPr sz="1100" dirty="0">
                <a:solidFill>
                  <a:srgbClr val="22373A"/>
                </a:solidFill>
                <a:latin typeface="Tahoma"/>
                <a:cs typeface="Tahoma"/>
              </a:rPr>
              <a:t>3</a:t>
            </a:r>
            <a:r>
              <a:rPr sz="1100" spc="-30" dirty="0">
                <a:solidFill>
                  <a:srgbClr val="22373A"/>
                </a:solidFill>
                <a:latin typeface="Tahoma"/>
                <a:cs typeface="Tahoma"/>
              </a:rPr>
              <a:t> </a:t>
            </a:r>
            <a:r>
              <a:rPr sz="1100" spc="-10" dirty="0">
                <a:solidFill>
                  <a:srgbClr val="22373A"/>
                </a:solidFill>
                <a:latin typeface="Tahoma"/>
                <a:cs typeface="Tahoma"/>
              </a:rPr>
              <a:t>win</a:t>
            </a:r>
            <a:r>
              <a:rPr sz="1100" spc="-30" dirty="0">
                <a:solidFill>
                  <a:srgbClr val="22373A"/>
                </a:solidFill>
                <a:latin typeface="Tahoma"/>
                <a:cs typeface="Tahoma"/>
              </a:rPr>
              <a:t> </a:t>
            </a:r>
            <a:r>
              <a:rPr sz="1100" spc="-35" dirty="0">
                <a:solidFill>
                  <a:srgbClr val="22373A"/>
                </a:solidFill>
                <a:latin typeface="Tahoma"/>
                <a:cs typeface="Tahoma"/>
              </a:rPr>
              <a:t>against</a:t>
            </a:r>
            <a:r>
              <a:rPr sz="1100" spc="-25" dirty="0">
                <a:solidFill>
                  <a:srgbClr val="22373A"/>
                </a:solidFill>
                <a:latin typeface="Tahoma"/>
                <a:cs typeface="Tahoma"/>
              </a:rPr>
              <a:t> </a:t>
            </a:r>
            <a:r>
              <a:rPr sz="1100" spc="-10" dirty="0">
                <a:solidFill>
                  <a:srgbClr val="22373A"/>
                </a:solidFill>
                <a:latin typeface="Tahoma"/>
                <a:cs typeface="Tahoma"/>
              </a:rPr>
              <a:t>Burnel</a:t>
            </a:r>
            <a:endParaRPr sz="1100">
              <a:latin typeface="Tahoma"/>
              <a:cs typeface="Tahoma"/>
            </a:endParaRPr>
          </a:p>
        </p:txBody>
      </p:sp>
      <p:grpSp>
        <p:nvGrpSpPr>
          <p:cNvPr id="4" name="object 4"/>
          <p:cNvGrpSpPr/>
          <p:nvPr/>
        </p:nvGrpSpPr>
        <p:grpSpPr>
          <a:xfrm>
            <a:off x="359994" y="733963"/>
            <a:ext cx="3888740" cy="2691130"/>
            <a:chOff x="359994" y="733963"/>
            <a:chExt cx="3888740" cy="2691130"/>
          </a:xfrm>
        </p:grpSpPr>
        <p:sp>
          <p:nvSpPr>
            <p:cNvPr id="5" name="object 5"/>
            <p:cNvSpPr/>
            <p:nvPr/>
          </p:nvSpPr>
          <p:spPr>
            <a:xfrm>
              <a:off x="359994" y="734525"/>
              <a:ext cx="3888104" cy="2690495"/>
            </a:xfrm>
            <a:custGeom>
              <a:avLst/>
              <a:gdLst/>
              <a:ahLst/>
              <a:cxnLst/>
              <a:rect l="l" t="t" r="r" b="b"/>
              <a:pathLst>
                <a:path w="3888104" h="2690495">
                  <a:moveTo>
                    <a:pt x="3888000" y="0"/>
                  </a:moveTo>
                  <a:lnTo>
                    <a:pt x="0" y="0"/>
                  </a:lnTo>
                  <a:lnTo>
                    <a:pt x="0" y="2690017"/>
                  </a:lnTo>
                  <a:lnTo>
                    <a:pt x="3888000" y="2690017"/>
                  </a:lnTo>
                  <a:lnTo>
                    <a:pt x="3888000" y="0"/>
                  </a:lnTo>
                  <a:close/>
                </a:path>
              </a:pathLst>
            </a:custGeom>
            <a:solidFill>
              <a:srgbClr val="FFFFFF"/>
            </a:solidFill>
          </p:spPr>
          <p:txBody>
            <a:bodyPr wrap="square" lIns="0" tIns="0" rIns="0" bIns="0" rtlCol="0"/>
            <a:lstStyle/>
            <a:p>
              <a:endParaRPr/>
            </a:p>
          </p:txBody>
        </p:sp>
        <p:sp>
          <p:nvSpPr>
            <p:cNvPr id="6" name="object 6"/>
            <p:cNvSpPr/>
            <p:nvPr/>
          </p:nvSpPr>
          <p:spPr>
            <a:xfrm>
              <a:off x="509578" y="737138"/>
              <a:ext cx="3736340" cy="2541270"/>
            </a:xfrm>
            <a:custGeom>
              <a:avLst/>
              <a:gdLst/>
              <a:ahLst/>
              <a:cxnLst/>
              <a:rect l="l" t="t" r="r" b="b"/>
              <a:pathLst>
                <a:path w="3736340" h="2541270">
                  <a:moveTo>
                    <a:pt x="0" y="2054105"/>
                  </a:moveTo>
                  <a:lnTo>
                    <a:pt x="3735802" y="2054105"/>
                  </a:lnTo>
                </a:path>
                <a:path w="3736340" h="2541270">
                  <a:moveTo>
                    <a:pt x="0" y="1311519"/>
                  </a:moveTo>
                  <a:lnTo>
                    <a:pt x="3735802" y="1311519"/>
                  </a:lnTo>
                </a:path>
                <a:path w="3736340" h="2541270">
                  <a:moveTo>
                    <a:pt x="0" y="568933"/>
                  </a:moveTo>
                  <a:lnTo>
                    <a:pt x="3735802" y="568933"/>
                  </a:lnTo>
                </a:path>
                <a:path w="3736340" h="2541270">
                  <a:moveTo>
                    <a:pt x="594363" y="2540868"/>
                  </a:moveTo>
                  <a:lnTo>
                    <a:pt x="594363" y="0"/>
                  </a:lnTo>
                </a:path>
                <a:path w="3736340" h="2541270">
                  <a:moveTo>
                    <a:pt x="1443406" y="2540868"/>
                  </a:moveTo>
                  <a:lnTo>
                    <a:pt x="1443406" y="0"/>
                  </a:lnTo>
                </a:path>
                <a:path w="3736340" h="2541270">
                  <a:moveTo>
                    <a:pt x="2292450" y="2540868"/>
                  </a:moveTo>
                  <a:lnTo>
                    <a:pt x="2292450" y="0"/>
                  </a:lnTo>
                </a:path>
                <a:path w="3736340" h="2541270">
                  <a:moveTo>
                    <a:pt x="3141493" y="2540868"/>
                  </a:moveTo>
                  <a:lnTo>
                    <a:pt x="3141493" y="0"/>
                  </a:lnTo>
                </a:path>
              </a:pathLst>
            </a:custGeom>
            <a:ln w="3175">
              <a:solidFill>
                <a:srgbClr val="EBEBEB"/>
              </a:solidFill>
            </a:ln>
          </p:spPr>
          <p:txBody>
            <a:bodyPr wrap="square" lIns="0" tIns="0" rIns="0" bIns="0" rtlCol="0"/>
            <a:lstStyle/>
            <a:p>
              <a:endParaRPr/>
            </a:p>
          </p:txBody>
        </p:sp>
        <p:sp>
          <p:nvSpPr>
            <p:cNvPr id="7" name="object 7"/>
            <p:cNvSpPr/>
            <p:nvPr/>
          </p:nvSpPr>
          <p:spPr>
            <a:xfrm>
              <a:off x="509578" y="737138"/>
              <a:ext cx="3736340" cy="2541270"/>
            </a:xfrm>
            <a:custGeom>
              <a:avLst/>
              <a:gdLst/>
              <a:ahLst/>
              <a:cxnLst/>
              <a:rect l="l" t="t" r="r" b="b"/>
              <a:pathLst>
                <a:path w="3736340" h="2541270">
                  <a:moveTo>
                    <a:pt x="0" y="2425371"/>
                  </a:moveTo>
                  <a:lnTo>
                    <a:pt x="3735802" y="2425371"/>
                  </a:lnTo>
                </a:path>
                <a:path w="3736340" h="2541270">
                  <a:moveTo>
                    <a:pt x="0" y="1682785"/>
                  </a:moveTo>
                  <a:lnTo>
                    <a:pt x="3735802" y="1682785"/>
                  </a:lnTo>
                </a:path>
                <a:path w="3736340" h="2541270">
                  <a:moveTo>
                    <a:pt x="0" y="940253"/>
                  </a:moveTo>
                  <a:lnTo>
                    <a:pt x="3735802" y="940253"/>
                  </a:lnTo>
                </a:path>
                <a:path w="3736340" h="2541270">
                  <a:moveTo>
                    <a:pt x="0" y="197667"/>
                  </a:moveTo>
                  <a:lnTo>
                    <a:pt x="3735802" y="197667"/>
                  </a:lnTo>
                </a:path>
                <a:path w="3736340" h="2541270">
                  <a:moveTo>
                    <a:pt x="169841" y="2540868"/>
                  </a:moveTo>
                  <a:lnTo>
                    <a:pt x="169841" y="0"/>
                  </a:lnTo>
                </a:path>
                <a:path w="3736340" h="2541270">
                  <a:moveTo>
                    <a:pt x="1018884" y="2540868"/>
                  </a:moveTo>
                  <a:lnTo>
                    <a:pt x="1018884" y="0"/>
                  </a:lnTo>
                </a:path>
                <a:path w="3736340" h="2541270">
                  <a:moveTo>
                    <a:pt x="1867928" y="2540868"/>
                  </a:moveTo>
                  <a:lnTo>
                    <a:pt x="1867928" y="0"/>
                  </a:lnTo>
                </a:path>
                <a:path w="3736340" h="2541270">
                  <a:moveTo>
                    <a:pt x="2716971" y="2540868"/>
                  </a:moveTo>
                  <a:lnTo>
                    <a:pt x="2716971" y="0"/>
                  </a:lnTo>
                </a:path>
                <a:path w="3736340" h="2541270">
                  <a:moveTo>
                    <a:pt x="3566015" y="2540868"/>
                  </a:moveTo>
                  <a:lnTo>
                    <a:pt x="3566015" y="0"/>
                  </a:lnTo>
                </a:path>
              </a:pathLst>
            </a:custGeom>
            <a:ln w="5826">
              <a:solidFill>
                <a:srgbClr val="EBEBEB"/>
              </a:solidFill>
            </a:ln>
          </p:spPr>
          <p:txBody>
            <a:bodyPr wrap="square" lIns="0" tIns="0" rIns="0" bIns="0" rtlCol="0"/>
            <a:lstStyle/>
            <a:p>
              <a:endParaRPr/>
            </a:p>
          </p:txBody>
        </p:sp>
        <p:sp>
          <p:nvSpPr>
            <p:cNvPr id="8" name="object 8"/>
            <p:cNvSpPr/>
            <p:nvPr/>
          </p:nvSpPr>
          <p:spPr>
            <a:xfrm>
              <a:off x="679420" y="1681313"/>
              <a:ext cx="3396615" cy="1416685"/>
            </a:xfrm>
            <a:custGeom>
              <a:avLst/>
              <a:gdLst/>
              <a:ahLst/>
              <a:cxnLst/>
              <a:rect l="l" t="t" r="r" b="b"/>
              <a:pathLst>
                <a:path w="3396615" h="1416685">
                  <a:moveTo>
                    <a:pt x="0" y="1416125"/>
                  </a:moveTo>
                  <a:lnTo>
                    <a:pt x="169786" y="1363359"/>
                  </a:lnTo>
                  <a:lnTo>
                    <a:pt x="339573" y="1280753"/>
                  </a:lnTo>
                  <a:lnTo>
                    <a:pt x="509415" y="1160845"/>
                  </a:lnTo>
                  <a:lnTo>
                    <a:pt x="679202" y="1000316"/>
                  </a:lnTo>
                  <a:lnTo>
                    <a:pt x="849043" y="803030"/>
                  </a:lnTo>
                  <a:lnTo>
                    <a:pt x="1018830" y="582818"/>
                  </a:lnTo>
                  <a:lnTo>
                    <a:pt x="1188617" y="363152"/>
                  </a:lnTo>
                  <a:lnTo>
                    <a:pt x="1358458" y="174034"/>
                  </a:lnTo>
                  <a:lnTo>
                    <a:pt x="1528245" y="45577"/>
                  </a:lnTo>
                  <a:lnTo>
                    <a:pt x="1698087" y="0"/>
                  </a:lnTo>
                  <a:lnTo>
                    <a:pt x="1867873" y="45577"/>
                  </a:lnTo>
                  <a:lnTo>
                    <a:pt x="2037660" y="174034"/>
                  </a:lnTo>
                  <a:lnTo>
                    <a:pt x="2207502" y="363152"/>
                  </a:lnTo>
                  <a:lnTo>
                    <a:pt x="2377289" y="582818"/>
                  </a:lnTo>
                  <a:lnTo>
                    <a:pt x="2547130" y="803030"/>
                  </a:lnTo>
                  <a:lnTo>
                    <a:pt x="2716917" y="1000316"/>
                  </a:lnTo>
                  <a:lnTo>
                    <a:pt x="2886704" y="1160845"/>
                  </a:lnTo>
                  <a:lnTo>
                    <a:pt x="3056545" y="1280753"/>
                  </a:lnTo>
                  <a:lnTo>
                    <a:pt x="3226332" y="1363359"/>
                  </a:lnTo>
                  <a:lnTo>
                    <a:pt x="3396174" y="1416125"/>
                  </a:lnTo>
                </a:path>
              </a:pathLst>
            </a:custGeom>
            <a:ln w="11598">
              <a:solidFill>
                <a:srgbClr val="BEBEBE"/>
              </a:solidFill>
            </a:ln>
          </p:spPr>
          <p:txBody>
            <a:bodyPr wrap="square" lIns="0" tIns="0" rIns="0" bIns="0" rtlCol="0"/>
            <a:lstStyle/>
            <a:p>
              <a:endParaRPr/>
            </a:p>
          </p:txBody>
        </p:sp>
        <p:sp>
          <p:nvSpPr>
            <p:cNvPr id="9" name="object 9"/>
            <p:cNvSpPr/>
            <p:nvPr/>
          </p:nvSpPr>
          <p:spPr>
            <a:xfrm>
              <a:off x="679420" y="937256"/>
              <a:ext cx="3396615" cy="2225675"/>
            </a:xfrm>
            <a:custGeom>
              <a:avLst/>
              <a:gdLst/>
              <a:ahLst/>
              <a:cxnLst/>
              <a:rect l="l" t="t" r="r" b="b"/>
              <a:pathLst>
                <a:path w="3396615" h="2225675">
                  <a:moveTo>
                    <a:pt x="0" y="2225254"/>
                  </a:moveTo>
                  <a:lnTo>
                    <a:pt x="169786" y="2225199"/>
                  </a:lnTo>
                  <a:lnTo>
                    <a:pt x="339573" y="2223892"/>
                  </a:lnTo>
                  <a:lnTo>
                    <a:pt x="509415" y="2215615"/>
                  </a:lnTo>
                  <a:lnTo>
                    <a:pt x="679202" y="2184849"/>
                  </a:lnTo>
                  <a:lnTo>
                    <a:pt x="849043" y="2102950"/>
                  </a:lnTo>
                  <a:lnTo>
                    <a:pt x="1018830" y="1932510"/>
                  </a:lnTo>
                  <a:lnTo>
                    <a:pt x="1188617" y="1643306"/>
                  </a:lnTo>
                  <a:lnTo>
                    <a:pt x="1358458" y="1236264"/>
                  </a:lnTo>
                  <a:lnTo>
                    <a:pt x="1528245" y="763278"/>
                  </a:lnTo>
                  <a:lnTo>
                    <a:pt x="1698087" y="325252"/>
                  </a:lnTo>
                  <a:lnTo>
                    <a:pt x="1867873" y="41330"/>
                  </a:lnTo>
                  <a:lnTo>
                    <a:pt x="2037660" y="0"/>
                  </a:lnTo>
                  <a:lnTo>
                    <a:pt x="2207502" y="218087"/>
                  </a:lnTo>
                  <a:lnTo>
                    <a:pt x="2377289" y="631500"/>
                  </a:lnTo>
                  <a:lnTo>
                    <a:pt x="2547130" y="1124307"/>
                  </a:lnTo>
                  <a:lnTo>
                    <a:pt x="2716917" y="1578452"/>
                  </a:lnTo>
                  <a:lnTo>
                    <a:pt x="2886704" y="1916392"/>
                  </a:lnTo>
                  <a:lnTo>
                    <a:pt x="3056545" y="2117272"/>
                  </a:lnTo>
                  <a:lnTo>
                    <a:pt x="3226332" y="2205541"/>
                  </a:lnTo>
                  <a:lnTo>
                    <a:pt x="3396174" y="2225254"/>
                  </a:lnTo>
                </a:path>
              </a:pathLst>
            </a:custGeom>
            <a:ln w="23251">
              <a:solidFill>
                <a:srgbClr val="A020F0"/>
              </a:solidFill>
            </a:ln>
          </p:spPr>
          <p:txBody>
            <a:bodyPr wrap="square" lIns="0" tIns="0" rIns="0" bIns="0" rtlCol="0"/>
            <a:lstStyle/>
            <a:p>
              <a:endParaRPr/>
            </a:p>
          </p:txBody>
        </p:sp>
        <p:sp>
          <p:nvSpPr>
            <p:cNvPr id="10" name="object 10"/>
            <p:cNvSpPr/>
            <p:nvPr/>
          </p:nvSpPr>
          <p:spPr>
            <a:xfrm>
              <a:off x="679420" y="2419924"/>
              <a:ext cx="3396615" cy="742950"/>
            </a:xfrm>
            <a:custGeom>
              <a:avLst/>
              <a:gdLst/>
              <a:ahLst/>
              <a:cxnLst/>
              <a:rect l="l" t="t" r="r" b="b"/>
              <a:pathLst>
                <a:path w="3396615" h="742950">
                  <a:moveTo>
                    <a:pt x="0" y="742586"/>
                  </a:moveTo>
                  <a:lnTo>
                    <a:pt x="169786" y="705448"/>
                  </a:lnTo>
                  <a:lnTo>
                    <a:pt x="339573" y="668311"/>
                  </a:lnTo>
                  <a:lnTo>
                    <a:pt x="509415" y="631173"/>
                  </a:lnTo>
                  <a:lnTo>
                    <a:pt x="679202" y="594090"/>
                  </a:lnTo>
                  <a:lnTo>
                    <a:pt x="849043" y="556953"/>
                  </a:lnTo>
                  <a:lnTo>
                    <a:pt x="1018830" y="519815"/>
                  </a:lnTo>
                  <a:lnTo>
                    <a:pt x="1188617" y="482678"/>
                  </a:lnTo>
                  <a:lnTo>
                    <a:pt x="1358458" y="445540"/>
                  </a:lnTo>
                  <a:lnTo>
                    <a:pt x="1528245" y="408457"/>
                  </a:lnTo>
                  <a:lnTo>
                    <a:pt x="1698087" y="371320"/>
                  </a:lnTo>
                  <a:lnTo>
                    <a:pt x="1867873" y="334182"/>
                  </a:lnTo>
                  <a:lnTo>
                    <a:pt x="2037660" y="297045"/>
                  </a:lnTo>
                  <a:lnTo>
                    <a:pt x="2207502" y="259907"/>
                  </a:lnTo>
                  <a:lnTo>
                    <a:pt x="2377289" y="222770"/>
                  </a:lnTo>
                  <a:lnTo>
                    <a:pt x="2547130" y="185687"/>
                  </a:lnTo>
                  <a:lnTo>
                    <a:pt x="2716917" y="148549"/>
                  </a:lnTo>
                  <a:lnTo>
                    <a:pt x="2886704" y="111412"/>
                  </a:lnTo>
                  <a:lnTo>
                    <a:pt x="3056545" y="74274"/>
                  </a:lnTo>
                  <a:lnTo>
                    <a:pt x="3226332" y="37137"/>
                  </a:lnTo>
                  <a:lnTo>
                    <a:pt x="3396174" y="0"/>
                  </a:lnTo>
                </a:path>
              </a:pathLst>
            </a:custGeom>
            <a:ln w="23251">
              <a:solidFill>
                <a:srgbClr val="FFA500"/>
              </a:solidFill>
            </a:ln>
          </p:spPr>
          <p:txBody>
            <a:bodyPr wrap="square" lIns="0" tIns="0" rIns="0" bIns="0" rtlCol="0"/>
            <a:lstStyle/>
            <a:p>
              <a:endParaRPr/>
            </a:p>
          </p:txBody>
        </p:sp>
        <p:sp>
          <p:nvSpPr>
            <p:cNvPr id="11" name="object 11"/>
            <p:cNvSpPr/>
            <p:nvPr/>
          </p:nvSpPr>
          <p:spPr>
            <a:xfrm>
              <a:off x="679420" y="852635"/>
              <a:ext cx="3396615" cy="2310130"/>
            </a:xfrm>
            <a:custGeom>
              <a:avLst/>
              <a:gdLst/>
              <a:ahLst/>
              <a:cxnLst/>
              <a:rect l="l" t="t" r="r" b="b"/>
              <a:pathLst>
                <a:path w="3396615" h="2310130">
                  <a:moveTo>
                    <a:pt x="0" y="2309875"/>
                  </a:moveTo>
                  <a:lnTo>
                    <a:pt x="169786" y="2309875"/>
                  </a:lnTo>
                  <a:lnTo>
                    <a:pt x="339573" y="2309657"/>
                  </a:lnTo>
                  <a:lnTo>
                    <a:pt x="509415" y="2307370"/>
                  </a:lnTo>
                  <a:lnTo>
                    <a:pt x="679202" y="2295880"/>
                  </a:lnTo>
                  <a:lnTo>
                    <a:pt x="849043" y="2256946"/>
                  </a:lnTo>
                  <a:lnTo>
                    <a:pt x="1018830" y="2157949"/>
                  </a:lnTo>
                  <a:lnTo>
                    <a:pt x="1188617" y="1957504"/>
                  </a:lnTo>
                  <a:lnTo>
                    <a:pt x="1358458" y="1625445"/>
                  </a:lnTo>
                  <a:lnTo>
                    <a:pt x="1528245" y="1171682"/>
                  </a:lnTo>
                  <a:lnTo>
                    <a:pt x="1698087" y="666296"/>
                  </a:lnTo>
                  <a:lnTo>
                    <a:pt x="1867873" y="231755"/>
                  </a:lnTo>
                  <a:lnTo>
                    <a:pt x="2037660" y="0"/>
                  </a:lnTo>
                  <a:lnTo>
                    <a:pt x="2207502" y="52765"/>
                  </a:lnTo>
                  <a:lnTo>
                    <a:pt x="2377289" y="379760"/>
                  </a:lnTo>
                  <a:lnTo>
                    <a:pt x="2547130" y="881334"/>
                  </a:lnTo>
                  <a:lnTo>
                    <a:pt x="2716917" y="1414655"/>
                  </a:lnTo>
                  <a:lnTo>
                    <a:pt x="2886704" y="1855676"/>
                  </a:lnTo>
                  <a:lnTo>
                    <a:pt x="3056545" y="2141776"/>
                  </a:lnTo>
                  <a:lnTo>
                    <a:pt x="3226332" y="2277475"/>
                  </a:lnTo>
                  <a:lnTo>
                    <a:pt x="3396174" y="2309875"/>
                  </a:lnTo>
                </a:path>
              </a:pathLst>
            </a:custGeom>
            <a:ln w="23251">
              <a:solidFill>
                <a:srgbClr val="00FF00"/>
              </a:solidFill>
            </a:ln>
          </p:spPr>
          <p:txBody>
            <a:bodyPr wrap="square" lIns="0" tIns="0" rIns="0" bIns="0" rtlCol="0"/>
            <a:lstStyle/>
            <a:p>
              <a:endParaRPr/>
            </a:p>
          </p:txBody>
        </p:sp>
        <p:sp>
          <p:nvSpPr>
            <p:cNvPr id="12" name="object 12"/>
            <p:cNvSpPr/>
            <p:nvPr/>
          </p:nvSpPr>
          <p:spPr>
            <a:xfrm>
              <a:off x="509578" y="737138"/>
              <a:ext cx="3736340" cy="2541270"/>
            </a:xfrm>
            <a:custGeom>
              <a:avLst/>
              <a:gdLst/>
              <a:ahLst/>
              <a:cxnLst/>
              <a:rect l="l" t="t" r="r" b="b"/>
              <a:pathLst>
                <a:path w="3736340" h="2541270">
                  <a:moveTo>
                    <a:pt x="0" y="2540868"/>
                  </a:moveTo>
                  <a:lnTo>
                    <a:pt x="3735802" y="2540868"/>
                  </a:lnTo>
                  <a:lnTo>
                    <a:pt x="3735802" y="0"/>
                  </a:lnTo>
                  <a:lnTo>
                    <a:pt x="0" y="0"/>
                  </a:lnTo>
                  <a:lnTo>
                    <a:pt x="0" y="2540868"/>
                  </a:lnTo>
                  <a:close/>
                </a:path>
              </a:pathLst>
            </a:custGeom>
            <a:ln w="5826">
              <a:solidFill>
                <a:srgbClr val="333333"/>
              </a:solidFill>
            </a:ln>
          </p:spPr>
          <p:txBody>
            <a:bodyPr wrap="square" lIns="0" tIns="0" rIns="0" bIns="0" rtlCol="0"/>
            <a:lstStyle/>
            <a:p>
              <a:endParaRPr/>
            </a:p>
          </p:txBody>
        </p:sp>
      </p:grpSp>
      <p:sp>
        <p:nvSpPr>
          <p:cNvPr id="13" name="object 13"/>
          <p:cNvSpPr txBox="1"/>
          <p:nvPr/>
        </p:nvSpPr>
        <p:spPr>
          <a:xfrm>
            <a:off x="442806" y="2375804"/>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1</a:t>
            </a:r>
            <a:endParaRPr sz="350">
              <a:latin typeface="Arial"/>
              <a:cs typeface="Arial"/>
            </a:endParaRPr>
          </a:p>
        </p:txBody>
      </p:sp>
      <p:sp>
        <p:nvSpPr>
          <p:cNvPr id="14" name="object 14"/>
          <p:cNvSpPr txBox="1"/>
          <p:nvPr/>
        </p:nvSpPr>
        <p:spPr>
          <a:xfrm>
            <a:off x="442806" y="1633272"/>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2</a:t>
            </a:r>
            <a:endParaRPr sz="350">
              <a:latin typeface="Arial"/>
              <a:cs typeface="Arial"/>
            </a:endParaRPr>
          </a:p>
        </p:txBody>
      </p:sp>
      <p:sp>
        <p:nvSpPr>
          <p:cNvPr id="15" name="object 15"/>
          <p:cNvSpPr txBox="1"/>
          <p:nvPr/>
        </p:nvSpPr>
        <p:spPr>
          <a:xfrm>
            <a:off x="442806" y="890686"/>
            <a:ext cx="52705" cy="84455"/>
          </a:xfrm>
          <a:prstGeom prst="rect">
            <a:avLst/>
          </a:prstGeom>
        </p:spPr>
        <p:txBody>
          <a:bodyPr vert="horz" wrap="square" lIns="0" tIns="17145" rIns="0" bIns="0" rtlCol="0">
            <a:spAutoFit/>
          </a:bodyPr>
          <a:lstStyle/>
          <a:p>
            <a:pPr marL="12700">
              <a:lnSpc>
                <a:spcPct val="100000"/>
              </a:lnSpc>
              <a:spcBef>
                <a:spcPts val="135"/>
              </a:spcBef>
            </a:pPr>
            <a:r>
              <a:rPr sz="350" spc="20" dirty="0">
                <a:solidFill>
                  <a:srgbClr val="4D4D4D"/>
                </a:solidFill>
                <a:latin typeface="Arial"/>
                <a:cs typeface="Arial"/>
              </a:rPr>
              <a:t>3</a:t>
            </a:r>
            <a:endParaRPr sz="350">
              <a:latin typeface="Arial"/>
              <a:cs typeface="Arial"/>
            </a:endParaRPr>
          </a:p>
        </p:txBody>
      </p:sp>
      <p:sp>
        <p:nvSpPr>
          <p:cNvPr id="16" name="object 16"/>
          <p:cNvSpPr/>
          <p:nvPr/>
        </p:nvSpPr>
        <p:spPr>
          <a:xfrm>
            <a:off x="494658" y="934806"/>
            <a:ext cx="3581400" cy="2358390"/>
          </a:xfrm>
          <a:custGeom>
            <a:avLst/>
            <a:gdLst/>
            <a:ahLst/>
            <a:cxnLst/>
            <a:rect l="l" t="t" r="r" b="b"/>
            <a:pathLst>
              <a:path w="3581400" h="2358390">
                <a:moveTo>
                  <a:pt x="0" y="2227704"/>
                </a:moveTo>
                <a:lnTo>
                  <a:pt x="14920" y="2227704"/>
                </a:lnTo>
              </a:path>
              <a:path w="3581400" h="2358390">
                <a:moveTo>
                  <a:pt x="0" y="1485118"/>
                </a:moveTo>
                <a:lnTo>
                  <a:pt x="14920" y="1485118"/>
                </a:lnTo>
              </a:path>
              <a:path w="3581400" h="2358390">
                <a:moveTo>
                  <a:pt x="0" y="742586"/>
                </a:moveTo>
                <a:lnTo>
                  <a:pt x="14920" y="742586"/>
                </a:lnTo>
              </a:path>
              <a:path w="3581400" h="2358390">
                <a:moveTo>
                  <a:pt x="0" y="0"/>
                </a:moveTo>
                <a:lnTo>
                  <a:pt x="14920" y="0"/>
                </a:lnTo>
              </a:path>
              <a:path w="3581400" h="2358390">
                <a:moveTo>
                  <a:pt x="184761" y="2358121"/>
                </a:moveTo>
                <a:lnTo>
                  <a:pt x="184761" y="2343201"/>
                </a:lnTo>
              </a:path>
              <a:path w="3581400" h="2358390">
                <a:moveTo>
                  <a:pt x="1033805" y="2358121"/>
                </a:moveTo>
                <a:lnTo>
                  <a:pt x="1033805" y="2343201"/>
                </a:lnTo>
              </a:path>
              <a:path w="3581400" h="2358390">
                <a:moveTo>
                  <a:pt x="1882848" y="2358121"/>
                </a:moveTo>
                <a:lnTo>
                  <a:pt x="1882848" y="2343201"/>
                </a:lnTo>
              </a:path>
              <a:path w="3581400" h="2358390">
                <a:moveTo>
                  <a:pt x="2731892" y="2358121"/>
                </a:moveTo>
                <a:lnTo>
                  <a:pt x="2731892" y="2343201"/>
                </a:lnTo>
              </a:path>
              <a:path w="3581400" h="2358390">
                <a:moveTo>
                  <a:pt x="3580935" y="2358121"/>
                </a:moveTo>
                <a:lnTo>
                  <a:pt x="3580935" y="2343201"/>
                </a:lnTo>
              </a:path>
            </a:pathLst>
          </a:custGeom>
          <a:ln w="5826">
            <a:solidFill>
              <a:srgbClr val="333333"/>
            </a:solidFill>
          </a:ln>
        </p:spPr>
        <p:txBody>
          <a:bodyPr wrap="square" lIns="0" tIns="0" rIns="0" bIns="0" rtlCol="0"/>
          <a:lstStyle/>
          <a:p>
            <a:endParaRPr/>
          </a:p>
        </p:txBody>
      </p:sp>
      <p:sp>
        <p:nvSpPr>
          <p:cNvPr id="17" name="object 17"/>
          <p:cNvSpPr txBox="1"/>
          <p:nvPr/>
        </p:nvSpPr>
        <p:spPr>
          <a:xfrm>
            <a:off x="360482" y="1755094"/>
            <a:ext cx="92710" cy="505459"/>
          </a:xfrm>
          <a:prstGeom prst="rect">
            <a:avLst/>
          </a:prstGeom>
        </p:spPr>
        <p:txBody>
          <a:bodyPr vert="vert270" wrap="square" lIns="0" tIns="9525" rIns="0" bIns="0" rtlCol="0">
            <a:spAutoFit/>
          </a:bodyPr>
          <a:lstStyle/>
          <a:p>
            <a:pPr marL="12700">
              <a:lnSpc>
                <a:spcPct val="100000"/>
              </a:lnSpc>
              <a:spcBef>
                <a:spcPts val="75"/>
              </a:spcBef>
            </a:pPr>
            <a:r>
              <a:rPr sz="450" dirty="0">
                <a:latin typeface="Arial"/>
                <a:cs typeface="Arial"/>
              </a:rPr>
              <a:t>probability</a:t>
            </a:r>
            <a:r>
              <a:rPr sz="450" spc="85" dirty="0">
                <a:latin typeface="Arial"/>
                <a:cs typeface="Arial"/>
              </a:rPr>
              <a:t> </a:t>
            </a:r>
            <a:r>
              <a:rPr sz="450" spc="-10" dirty="0">
                <a:latin typeface="Arial"/>
                <a:cs typeface="Arial"/>
              </a:rPr>
              <a:t>density</a:t>
            </a:r>
            <a:endParaRPr sz="450">
              <a:latin typeface="Arial"/>
              <a:cs typeface="Arial"/>
            </a:endParaRPr>
          </a:p>
        </p:txBody>
      </p:sp>
      <p:sp>
        <p:nvSpPr>
          <p:cNvPr id="18" name="object 18"/>
          <p:cNvSpPr txBox="1"/>
          <p:nvPr/>
        </p:nvSpPr>
        <p:spPr>
          <a:xfrm>
            <a:off x="442806" y="3123033"/>
            <a:ext cx="5270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a:t>
            </a:r>
            <a:endParaRPr sz="350">
              <a:latin typeface="Arial"/>
              <a:cs typeface="Arial"/>
            </a:endParaRPr>
          </a:p>
        </p:txBody>
      </p:sp>
      <p:sp>
        <p:nvSpPr>
          <p:cNvPr id="19" name="object 19"/>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58</a:t>
            </a:r>
          </a:p>
        </p:txBody>
      </p:sp>
      <p:sp>
        <p:nvSpPr>
          <p:cNvPr id="20" name="object 20"/>
          <p:cNvSpPr txBox="1"/>
          <p:nvPr/>
        </p:nvSpPr>
        <p:spPr>
          <a:xfrm>
            <a:off x="619018"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0.00</a:t>
            </a:r>
            <a:endParaRPr sz="350">
              <a:latin typeface="Arial"/>
              <a:cs typeface="Arial"/>
            </a:endParaRPr>
          </a:p>
        </p:txBody>
      </p:sp>
      <p:sp>
        <p:nvSpPr>
          <p:cNvPr id="21" name="object 21"/>
          <p:cNvSpPr txBox="1"/>
          <p:nvPr/>
        </p:nvSpPr>
        <p:spPr>
          <a:xfrm>
            <a:off x="146806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0.25</a:t>
            </a:r>
            <a:endParaRPr sz="350">
              <a:latin typeface="Arial"/>
              <a:cs typeface="Arial"/>
            </a:endParaRPr>
          </a:p>
        </p:txBody>
      </p:sp>
      <p:sp>
        <p:nvSpPr>
          <p:cNvPr id="22" name="object 22"/>
          <p:cNvSpPr txBox="1"/>
          <p:nvPr/>
        </p:nvSpPr>
        <p:spPr>
          <a:xfrm>
            <a:off x="2317105" y="3282963"/>
            <a:ext cx="121285" cy="151765"/>
          </a:xfrm>
          <a:prstGeom prst="rect">
            <a:avLst/>
          </a:prstGeom>
        </p:spPr>
        <p:txBody>
          <a:bodyPr vert="horz" wrap="square" lIns="0" tIns="12700" rIns="0" bIns="0" rtlCol="0">
            <a:spAutoFit/>
          </a:bodyPr>
          <a:lstStyle/>
          <a:p>
            <a:pPr algn="ctr">
              <a:lnSpc>
                <a:spcPct val="100000"/>
              </a:lnSpc>
              <a:spcBef>
                <a:spcPts val="100"/>
              </a:spcBef>
            </a:pPr>
            <a:r>
              <a:rPr sz="350" spc="-20" dirty="0">
                <a:solidFill>
                  <a:srgbClr val="4D4D4D"/>
                </a:solidFill>
                <a:latin typeface="Arial"/>
                <a:cs typeface="Arial"/>
              </a:rPr>
              <a:t>0.50</a:t>
            </a:r>
            <a:endParaRPr sz="350">
              <a:latin typeface="Arial"/>
              <a:cs typeface="Arial"/>
            </a:endParaRPr>
          </a:p>
          <a:p>
            <a:pPr algn="ctr">
              <a:lnSpc>
                <a:spcPct val="100000"/>
              </a:lnSpc>
              <a:spcBef>
                <a:spcPts val="20"/>
              </a:spcBef>
            </a:pPr>
            <a:r>
              <a:rPr sz="450" spc="10" dirty="0">
                <a:latin typeface="Arial"/>
                <a:cs typeface="Arial"/>
              </a:rPr>
              <a:t>p</a:t>
            </a:r>
            <a:endParaRPr sz="450">
              <a:latin typeface="Arial"/>
              <a:cs typeface="Arial"/>
            </a:endParaRPr>
          </a:p>
        </p:txBody>
      </p:sp>
      <p:sp>
        <p:nvSpPr>
          <p:cNvPr id="23" name="object 23"/>
          <p:cNvSpPr txBox="1"/>
          <p:nvPr/>
        </p:nvSpPr>
        <p:spPr>
          <a:xfrm>
            <a:off x="3166149"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0.75</a:t>
            </a:r>
            <a:endParaRPr sz="350">
              <a:latin typeface="Arial"/>
              <a:cs typeface="Arial"/>
            </a:endParaRPr>
          </a:p>
        </p:txBody>
      </p:sp>
      <p:sp>
        <p:nvSpPr>
          <p:cNvPr id="24" name="object 24"/>
          <p:cNvSpPr txBox="1"/>
          <p:nvPr/>
        </p:nvSpPr>
        <p:spPr>
          <a:xfrm>
            <a:off x="4015192" y="3282963"/>
            <a:ext cx="121285" cy="80645"/>
          </a:xfrm>
          <a:prstGeom prst="rect">
            <a:avLst/>
          </a:prstGeom>
        </p:spPr>
        <p:txBody>
          <a:bodyPr vert="horz" wrap="square" lIns="0" tIns="12700" rIns="0" bIns="0" rtlCol="0">
            <a:spAutoFit/>
          </a:bodyPr>
          <a:lstStyle/>
          <a:p>
            <a:pPr marL="12700">
              <a:lnSpc>
                <a:spcPct val="100000"/>
              </a:lnSpc>
              <a:spcBef>
                <a:spcPts val="100"/>
              </a:spcBef>
            </a:pPr>
            <a:r>
              <a:rPr sz="350" spc="-20" dirty="0">
                <a:solidFill>
                  <a:srgbClr val="4D4D4D"/>
                </a:solidFill>
                <a:latin typeface="Arial"/>
                <a:cs typeface="Arial"/>
              </a:rPr>
              <a:t>1.00</a:t>
            </a:r>
            <a:endParaRPr sz="350">
              <a:latin typeface="Arial"/>
              <a:cs typeface="Arial"/>
            </a:endParaRPr>
          </a:p>
        </p:txBody>
      </p:sp>
    </p:spTree>
  </p:cSld>
  <p:clrMapOvr>
    <a:masterClrMapping/>
  </p:clrMapOvr>
  <p:transition>
    <p:cut/>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55" dirty="0"/>
              <a:t>Summarising</a:t>
            </a:r>
            <a:r>
              <a:rPr spc="35" dirty="0"/>
              <a:t> </a:t>
            </a:r>
            <a:r>
              <a:rPr dirty="0"/>
              <a:t>the</a:t>
            </a:r>
            <a:r>
              <a:rPr spc="40" dirty="0"/>
              <a:t> </a:t>
            </a:r>
            <a:r>
              <a:rPr spc="-40" dirty="0"/>
              <a:t>posterior</a:t>
            </a:r>
          </a:p>
        </p:txBody>
      </p:sp>
      <p:sp>
        <p:nvSpPr>
          <p:cNvPr id="3" name="object 3"/>
          <p:cNvSpPr/>
          <p:nvPr/>
        </p:nvSpPr>
        <p:spPr>
          <a:xfrm>
            <a:off x="322046" y="1079741"/>
            <a:ext cx="3964304" cy="203200"/>
          </a:xfrm>
          <a:custGeom>
            <a:avLst/>
            <a:gdLst/>
            <a:ahLst/>
            <a:cxnLst/>
            <a:rect l="l" t="t" r="r" b="b"/>
            <a:pathLst>
              <a:path w="3964304" h="203200">
                <a:moveTo>
                  <a:pt x="3963911" y="0"/>
                </a:moveTo>
                <a:lnTo>
                  <a:pt x="0" y="0"/>
                </a:lnTo>
                <a:lnTo>
                  <a:pt x="0" y="202920"/>
                </a:lnTo>
                <a:lnTo>
                  <a:pt x="3963911" y="202920"/>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2722" y="577009"/>
            <a:ext cx="3804920" cy="1030605"/>
          </a:xfrm>
          <a:prstGeom prst="rect">
            <a:avLst/>
          </a:prstGeom>
        </p:spPr>
        <p:txBody>
          <a:bodyPr vert="horz" wrap="square" lIns="0" tIns="12700" rIns="0" bIns="0" rtlCol="0">
            <a:spAutoFit/>
          </a:bodyPr>
          <a:lstStyle/>
          <a:p>
            <a:pPr marL="17145" marR="5080" indent="-5080">
              <a:lnSpc>
                <a:spcPct val="118000"/>
              </a:lnSpc>
              <a:spcBef>
                <a:spcPts val="100"/>
              </a:spcBef>
            </a:pPr>
            <a:r>
              <a:rPr sz="1100" dirty="0">
                <a:solidFill>
                  <a:srgbClr val="22373A"/>
                </a:solidFill>
                <a:latin typeface="Tahoma"/>
                <a:cs typeface="Tahoma"/>
              </a:rPr>
              <a:t>Any</a:t>
            </a:r>
            <a:r>
              <a:rPr sz="1100" spc="-60" dirty="0">
                <a:solidFill>
                  <a:srgbClr val="22373A"/>
                </a:solidFill>
                <a:latin typeface="Tahoma"/>
                <a:cs typeface="Tahoma"/>
              </a:rPr>
              <a:t> easy</a:t>
            </a:r>
            <a:r>
              <a:rPr sz="1100" spc="-25" dirty="0">
                <a:solidFill>
                  <a:srgbClr val="22373A"/>
                </a:solidFill>
                <a:latin typeface="Tahoma"/>
                <a:cs typeface="Tahoma"/>
              </a:rPr>
              <a:t> </a:t>
            </a:r>
            <a:r>
              <a:rPr sz="1100" spc="-80" dirty="0">
                <a:solidFill>
                  <a:srgbClr val="22373A"/>
                </a:solidFill>
                <a:latin typeface="Tahoma"/>
                <a:cs typeface="Tahoma"/>
              </a:rPr>
              <a:t>way</a:t>
            </a:r>
            <a:r>
              <a:rPr sz="1100" spc="-10" dirty="0">
                <a:solidFill>
                  <a:srgbClr val="22373A"/>
                </a:solidFill>
                <a:latin typeface="Tahoma"/>
                <a:cs typeface="Tahoma"/>
              </a:rPr>
              <a:t> </a:t>
            </a:r>
            <a:r>
              <a:rPr sz="1100" dirty="0">
                <a:solidFill>
                  <a:srgbClr val="22373A"/>
                </a:solidFill>
                <a:latin typeface="Tahoma"/>
                <a:cs typeface="Tahoma"/>
              </a:rPr>
              <a:t>of</a:t>
            </a:r>
            <a:r>
              <a:rPr sz="1100" spc="-30" dirty="0">
                <a:solidFill>
                  <a:srgbClr val="22373A"/>
                </a:solidFill>
                <a:latin typeface="Tahoma"/>
                <a:cs typeface="Tahoma"/>
              </a:rPr>
              <a:t> </a:t>
            </a:r>
            <a:r>
              <a:rPr sz="1100" spc="-45" dirty="0">
                <a:solidFill>
                  <a:srgbClr val="22373A"/>
                </a:solidFill>
                <a:latin typeface="Tahoma"/>
                <a:cs typeface="Tahoma"/>
              </a:rPr>
              <a:t>working</a:t>
            </a:r>
            <a:r>
              <a:rPr sz="1100" spc="-30" dirty="0">
                <a:solidFill>
                  <a:srgbClr val="22373A"/>
                </a:solidFill>
                <a:latin typeface="Tahoma"/>
                <a:cs typeface="Tahoma"/>
              </a:rPr>
              <a:t> </a:t>
            </a:r>
            <a:r>
              <a:rPr sz="1100" spc="-10" dirty="0">
                <a:solidFill>
                  <a:srgbClr val="22373A"/>
                </a:solidFill>
                <a:latin typeface="Tahoma"/>
                <a:cs typeface="Tahoma"/>
              </a:rPr>
              <a:t>with</a:t>
            </a:r>
            <a:r>
              <a:rPr sz="1100" spc="-35" dirty="0">
                <a:solidFill>
                  <a:srgbClr val="22373A"/>
                </a:solidFill>
                <a:latin typeface="Tahoma"/>
                <a:cs typeface="Tahoma"/>
              </a:rPr>
              <a:t> </a:t>
            </a:r>
            <a:r>
              <a:rPr sz="1100" spc="-40" dirty="0">
                <a:solidFill>
                  <a:srgbClr val="22373A"/>
                </a:solidFill>
                <a:latin typeface="Tahoma"/>
                <a:cs typeface="Tahoma"/>
              </a:rPr>
              <a:t>Bayesian</a:t>
            </a:r>
            <a:r>
              <a:rPr sz="1100" spc="-25" dirty="0">
                <a:solidFill>
                  <a:srgbClr val="22373A"/>
                </a:solidFill>
                <a:latin typeface="Tahoma"/>
                <a:cs typeface="Tahoma"/>
              </a:rPr>
              <a:t> </a:t>
            </a:r>
            <a:r>
              <a:rPr sz="1100" spc="-45" dirty="0">
                <a:solidFill>
                  <a:srgbClr val="22373A"/>
                </a:solidFill>
                <a:latin typeface="Tahoma"/>
                <a:cs typeface="Tahoma"/>
              </a:rPr>
              <a:t>models</a:t>
            </a:r>
            <a:r>
              <a:rPr sz="1100" spc="-30"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spc="-50" dirty="0">
                <a:solidFill>
                  <a:srgbClr val="22373A"/>
                </a:solidFill>
                <a:latin typeface="Tahoma"/>
                <a:cs typeface="Tahoma"/>
              </a:rPr>
              <a:t>sample</a:t>
            </a:r>
            <a:r>
              <a:rPr sz="1100" spc="-30" dirty="0">
                <a:solidFill>
                  <a:srgbClr val="22373A"/>
                </a:solidFill>
                <a:latin typeface="Tahoma"/>
                <a:cs typeface="Tahoma"/>
              </a:rPr>
              <a:t> </a:t>
            </a:r>
            <a:r>
              <a:rPr sz="1100" spc="-20" dirty="0">
                <a:solidFill>
                  <a:srgbClr val="22373A"/>
                </a:solidFill>
                <a:latin typeface="Tahoma"/>
                <a:cs typeface="Tahoma"/>
              </a:rPr>
              <a:t>from the</a:t>
            </a:r>
            <a:r>
              <a:rPr sz="1100" spc="-50" dirty="0">
                <a:solidFill>
                  <a:srgbClr val="22373A"/>
                </a:solidFill>
                <a:latin typeface="Tahoma"/>
                <a:cs typeface="Tahoma"/>
              </a:rPr>
              <a:t> </a:t>
            </a:r>
            <a:r>
              <a:rPr sz="1100" spc="-10" dirty="0">
                <a:solidFill>
                  <a:srgbClr val="22373A"/>
                </a:solidFill>
                <a:latin typeface="Tahoma"/>
                <a:cs typeface="Tahoma"/>
              </a:rPr>
              <a:t>posterior:</a:t>
            </a:r>
            <a:endParaRPr sz="1100">
              <a:latin typeface="Tahoma"/>
              <a:cs typeface="Tahoma"/>
            </a:endParaRPr>
          </a:p>
          <a:p>
            <a:pPr marL="17145">
              <a:lnSpc>
                <a:spcPct val="100000"/>
              </a:lnSpc>
              <a:spcBef>
                <a:spcPts val="700"/>
              </a:spcBef>
            </a:pPr>
            <a:r>
              <a:rPr sz="1100" dirty="0">
                <a:latin typeface="Palatino Linotype"/>
                <a:cs typeface="Palatino Linotype"/>
              </a:rPr>
              <a:t>sample_n</a:t>
            </a:r>
            <a:r>
              <a:rPr sz="1100" dirty="0">
                <a:solidFill>
                  <a:srgbClr val="22373A"/>
                </a:solidFill>
                <a:latin typeface="Palatino Linotype"/>
                <a:cs typeface="Palatino Linotype"/>
              </a:rPr>
              <a:t>(d,</a:t>
            </a:r>
            <a:r>
              <a:rPr sz="1100" spc="315" dirty="0">
                <a:solidFill>
                  <a:srgbClr val="22373A"/>
                </a:solidFill>
                <a:latin typeface="Palatino Linotype"/>
                <a:cs typeface="Palatino Linotype"/>
              </a:rPr>
              <a:t> </a:t>
            </a:r>
            <a:r>
              <a:rPr sz="1100" spc="155" dirty="0">
                <a:solidFill>
                  <a:srgbClr val="0000CE"/>
                </a:solidFill>
                <a:latin typeface="Palatino Linotype"/>
                <a:cs typeface="Palatino Linotype"/>
              </a:rPr>
              <a:t>5</a:t>
            </a:r>
            <a:r>
              <a:rPr sz="1100" spc="155" dirty="0">
                <a:solidFill>
                  <a:srgbClr val="22373A"/>
                </a:solidFill>
                <a:latin typeface="Palatino Linotype"/>
                <a:cs typeface="Palatino Linotype"/>
              </a:rPr>
              <a:t>,</a:t>
            </a:r>
            <a:r>
              <a:rPr sz="1100" spc="320" dirty="0">
                <a:solidFill>
                  <a:srgbClr val="22373A"/>
                </a:solidFill>
                <a:latin typeface="Palatino Linotype"/>
                <a:cs typeface="Palatino Linotype"/>
              </a:rPr>
              <a:t> </a:t>
            </a:r>
            <a:r>
              <a:rPr sz="1100" spc="70" dirty="0">
                <a:solidFill>
                  <a:srgbClr val="C4A000"/>
                </a:solidFill>
                <a:latin typeface="Palatino Linotype"/>
                <a:cs typeface="Palatino Linotype"/>
              </a:rPr>
              <a:t>replace</a:t>
            </a:r>
            <a:r>
              <a:rPr sz="1100" spc="32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20" dirty="0">
                <a:solidFill>
                  <a:srgbClr val="C4A000"/>
                </a:solidFill>
                <a:latin typeface="Palatino Linotype"/>
                <a:cs typeface="Palatino Linotype"/>
              </a:rPr>
              <a:t> </a:t>
            </a:r>
            <a:r>
              <a:rPr sz="1100" spc="-35" dirty="0">
                <a:latin typeface="Palatino Linotype"/>
                <a:cs typeface="Palatino Linotype"/>
              </a:rPr>
              <a:t>TRUE</a:t>
            </a:r>
            <a:r>
              <a:rPr sz="1100" spc="-35" dirty="0">
                <a:solidFill>
                  <a:srgbClr val="22373A"/>
                </a:solidFill>
                <a:latin typeface="Palatino Linotype"/>
                <a:cs typeface="Palatino Linotype"/>
              </a:rPr>
              <a:t>,</a:t>
            </a:r>
            <a:r>
              <a:rPr sz="1100" spc="315" dirty="0">
                <a:solidFill>
                  <a:srgbClr val="22373A"/>
                </a:solidFill>
                <a:latin typeface="Palatino Linotype"/>
                <a:cs typeface="Palatino Linotype"/>
              </a:rPr>
              <a:t> </a:t>
            </a:r>
            <a:r>
              <a:rPr sz="1100" dirty="0">
                <a:solidFill>
                  <a:srgbClr val="C4A000"/>
                </a:solidFill>
                <a:latin typeface="Palatino Linotype"/>
                <a:cs typeface="Palatino Linotype"/>
              </a:rPr>
              <a:t>weight</a:t>
            </a:r>
            <a:r>
              <a:rPr sz="1100" spc="32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20" dirty="0">
                <a:solidFill>
                  <a:srgbClr val="C4A000"/>
                </a:solidFill>
                <a:latin typeface="Palatino Linotype"/>
                <a:cs typeface="Palatino Linotype"/>
              </a:rPr>
              <a:t> </a:t>
            </a:r>
            <a:r>
              <a:rPr sz="1100" spc="-10" dirty="0">
                <a:solidFill>
                  <a:srgbClr val="22373A"/>
                </a:solidFill>
                <a:latin typeface="Palatino Linotype"/>
                <a:cs typeface="Palatino Linotype"/>
              </a:rPr>
              <a:t>d</a:t>
            </a:r>
            <a:r>
              <a:rPr sz="1100" spc="-10" dirty="0">
                <a:latin typeface="Palatino Linotype"/>
                <a:cs typeface="Palatino Linotype"/>
              </a:rPr>
              <a:t>$</a:t>
            </a:r>
            <a:r>
              <a:rPr sz="1100" spc="-10" dirty="0">
                <a:solidFill>
                  <a:srgbClr val="22373A"/>
                </a:solidFill>
                <a:latin typeface="Palatino Linotype"/>
                <a:cs typeface="Palatino Linotype"/>
              </a:rPr>
              <a:t>post7)</a:t>
            </a:r>
            <a:endParaRPr sz="1100">
              <a:latin typeface="Palatino Linotype"/>
              <a:cs typeface="Palatino Linotype"/>
            </a:endParaRPr>
          </a:p>
          <a:p>
            <a:pPr>
              <a:lnSpc>
                <a:spcPct val="100000"/>
              </a:lnSpc>
              <a:spcBef>
                <a:spcPts val="35"/>
              </a:spcBef>
            </a:pPr>
            <a:endParaRPr sz="1050">
              <a:latin typeface="Palatino Linotype"/>
              <a:cs typeface="Palatino Linotype"/>
            </a:endParaRPr>
          </a:p>
          <a:p>
            <a:pPr marL="17145">
              <a:lnSpc>
                <a:spcPct val="100000"/>
              </a:lnSpc>
              <a:spcBef>
                <a:spcPts val="5"/>
              </a:spcBef>
            </a:pPr>
            <a:r>
              <a:rPr sz="1100" dirty="0">
                <a:solidFill>
                  <a:srgbClr val="22373A"/>
                </a:solidFill>
                <a:latin typeface="Palatino Linotype"/>
                <a:cs typeface="Palatino Linotype"/>
              </a:rPr>
              <a:t>##</a:t>
            </a:r>
            <a:r>
              <a:rPr sz="1100" spc="320" dirty="0">
                <a:solidFill>
                  <a:srgbClr val="22373A"/>
                </a:solidFill>
                <a:latin typeface="Palatino Linotype"/>
                <a:cs typeface="Palatino Linotype"/>
              </a:rPr>
              <a:t> </a:t>
            </a:r>
            <a:r>
              <a:rPr sz="1100" dirty="0">
                <a:solidFill>
                  <a:srgbClr val="22373A"/>
                </a:solidFill>
                <a:latin typeface="Palatino Linotype"/>
                <a:cs typeface="Palatino Linotype"/>
              </a:rPr>
              <a:t>#</a:t>
            </a:r>
            <a:r>
              <a:rPr sz="1100" spc="325" dirty="0">
                <a:solidFill>
                  <a:srgbClr val="22373A"/>
                </a:solidFill>
                <a:latin typeface="Palatino Linotype"/>
                <a:cs typeface="Palatino Linotype"/>
              </a:rPr>
              <a:t> </a:t>
            </a:r>
            <a:r>
              <a:rPr sz="1100" spc="-295" dirty="0">
                <a:solidFill>
                  <a:srgbClr val="22373A"/>
                </a:solidFill>
                <a:latin typeface="Palatino Linotype"/>
                <a:cs typeface="Palatino Linotype"/>
              </a:rPr>
              <a:t>A</a:t>
            </a:r>
            <a:r>
              <a:rPr sz="1100" spc="325" dirty="0">
                <a:solidFill>
                  <a:srgbClr val="22373A"/>
                </a:solidFill>
                <a:latin typeface="Palatino Linotype"/>
                <a:cs typeface="Palatino Linotype"/>
              </a:rPr>
              <a:t> </a:t>
            </a:r>
            <a:r>
              <a:rPr sz="1100" spc="135" dirty="0">
                <a:solidFill>
                  <a:srgbClr val="22373A"/>
                </a:solidFill>
                <a:latin typeface="Palatino Linotype"/>
                <a:cs typeface="Palatino Linotype"/>
              </a:rPr>
              <a:t>tibble:</a:t>
            </a:r>
            <a:r>
              <a:rPr sz="1100" spc="325" dirty="0">
                <a:solidFill>
                  <a:srgbClr val="22373A"/>
                </a:solidFill>
                <a:latin typeface="Palatino Linotype"/>
                <a:cs typeface="Palatino Linotype"/>
              </a:rPr>
              <a:t> </a:t>
            </a:r>
            <a:r>
              <a:rPr sz="1100" dirty="0">
                <a:solidFill>
                  <a:srgbClr val="22373A"/>
                </a:solidFill>
                <a:latin typeface="Palatino Linotype"/>
                <a:cs typeface="Palatino Linotype"/>
              </a:rPr>
              <a:t>5</a:t>
            </a:r>
            <a:r>
              <a:rPr sz="1100" spc="320" dirty="0">
                <a:solidFill>
                  <a:srgbClr val="22373A"/>
                </a:solidFill>
                <a:latin typeface="Palatino Linotype"/>
                <a:cs typeface="Palatino Linotype"/>
              </a:rPr>
              <a:t> </a:t>
            </a:r>
            <a:r>
              <a:rPr sz="1100" dirty="0">
                <a:solidFill>
                  <a:srgbClr val="22373A"/>
                </a:solidFill>
                <a:latin typeface="Palatino Linotype"/>
                <a:cs typeface="Palatino Linotype"/>
              </a:rPr>
              <a:t>x</a:t>
            </a:r>
            <a:r>
              <a:rPr sz="1100" spc="325" dirty="0">
                <a:solidFill>
                  <a:srgbClr val="22373A"/>
                </a:solidFill>
                <a:latin typeface="Palatino Linotype"/>
                <a:cs typeface="Palatino Linotype"/>
              </a:rPr>
              <a:t> </a:t>
            </a:r>
            <a:r>
              <a:rPr sz="1100" spc="-50" dirty="0">
                <a:solidFill>
                  <a:srgbClr val="22373A"/>
                </a:solidFill>
                <a:latin typeface="Palatino Linotype"/>
                <a:cs typeface="Palatino Linotype"/>
              </a:rPr>
              <a:t>3</a:t>
            </a:r>
            <a:endParaRPr sz="1100">
              <a:latin typeface="Palatino Linotype"/>
              <a:cs typeface="Palatino Linotype"/>
            </a:endParaRPr>
          </a:p>
        </p:txBody>
      </p:sp>
      <p:graphicFrame>
        <p:nvGraphicFramePr>
          <p:cNvPr id="5" name="object 5"/>
          <p:cNvGraphicFramePr>
            <a:graphicFrameLocks noGrp="1"/>
          </p:cNvGraphicFramePr>
          <p:nvPr/>
        </p:nvGraphicFramePr>
        <p:xfrm>
          <a:off x="328244" y="1623712"/>
          <a:ext cx="1735455" cy="1369695"/>
        </p:xfrm>
        <a:graphic>
          <a:graphicData uri="http://schemas.openxmlformats.org/drawingml/2006/table">
            <a:tbl>
              <a:tblPr firstRow="1" bandRow="1">
                <a:tableStyleId>{2D5ABB26-0587-4C30-8999-92F81FD0307C}</a:tableStyleId>
              </a:tblPr>
              <a:tblGrid>
                <a:gridCol w="358775">
                  <a:extLst>
                    <a:ext uri="{9D8B030D-6E8A-4147-A177-3AD203B41FA5}">
                      <a16:colId xmlns:a16="http://schemas.microsoft.com/office/drawing/2014/main" val="20000"/>
                    </a:ext>
                  </a:extLst>
                </a:gridCol>
                <a:gridCol w="872490">
                  <a:extLst>
                    <a:ext uri="{9D8B030D-6E8A-4147-A177-3AD203B41FA5}">
                      <a16:colId xmlns:a16="http://schemas.microsoft.com/office/drawing/2014/main" val="20001"/>
                    </a:ext>
                  </a:extLst>
                </a:gridCol>
                <a:gridCol w="504190">
                  <a:extLst>
                    <a:ext uri="{9D8B030D-6E8A-4147-A177-3AD203B41FA5}">
                      <a16:colId xmlns:a16="http://schemas.microsoft.com/office/drawing/2014/main" val="20002"/>
                    </a:ext>
                  </a:extLst>
                </a:gridCol>
              </a:tblGrid>
              <a:tr h="191135">
                <a:tc>
                  <a:txBody>
                    <a:bodyPr/>
                    <a:lstStyle/>
                    <a:p>
                      <a:pPr marL="31750">
                        <a:lnSpc>
                          <a:spcPct val="100000"/>
                        </a:lnSpc>
                        <a:spcBef>
                          <a:spcPts val="5"/>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635" marB="0">
                    <a:solidFill>
                      <a:srgbClr val="F9F9F9"/>
                    </a:solidFill>
                  </a:tcPr>
                </a:tc>
                <a:tc>
                  <a:txBody>
                    <a:bodyPr/>
                    <a:lstStyle/>
                    <a:p>
                      <a:pPr marR="28575" algn="r">
                        <a:lnSpc>
                          <a:spcPct val="100000"/>
                        </a:lnSpc>
                        <a:spcBef>
                          <a:spcPts val="5"/>
                        </a:spcBef>
                      </a:pPr>
                      <a:r>
                        <a:rPr sz="1100" dirty="0">
                          <a:solidFill>
                            <a:srgbClr val="22373A"/>
                          </a:solidFill>
                          <a:latin typeface="Palatino Linotype"/>
                          <a:cs typeface="Palatino Linotype"/>
                        </a:rPr>
                        <a:t>p</a:t>
                      </a:r>
                      <a:r>
                        <a:rPr sz="1100" spc="200" dirty="0">
                          <a:solidFill>
                            <a:srgbClr val="22373A"/>
                          </a:solidFill>
                          <a:latin typeface="Palatino Linotype"/>
                          <a:cs typeface="Palatino Linotype"/>
                        </a:rPr>
                        <a:t> </a:t>
                      </a:r>
                      <a:r>
                        <a:rPr sz="1100" spc="65" dirty="0">
                          <a:solidFill>
                            <a:srgbClr val="22373A"/>
                          </a:solidFill>
                          <a:latin typeface="Palatino Linotype"/>
                          <a:cs typeface="Palatino Linotype"/>
                        </a:rPr>
                        <a:t>prior</a:t>
                      </a:r>
                      <a:endParaRPr sz="1100">
                        <a:latin typeface="Palatino Linotype"/>
                        <a:cs typeface="Palatino Linotype"/>
                      </a:endParaRPr>
                    </a:p>
                  </a:txBody>
                  <a:tcPr marL="0" marR="0" marT="635" marB="0">
                    <a:solidFill>
                      <a:srgbClr val="F9F9F9"/>
                    </a:solidFill>
                  </a:tcPr>
                </a:tc>
                <a:tc>
                  <a:txBody>
                    <a:bodyPr/>
                    <a:lstStyle/>
                    <a:p>
                      <a:pPr marR="24130" algn="r">
                        <a:lnSpc>
                          <a:spcPct val="100000"/>
                        </a:lnSpc>
                        <a:spcBef>
                          <a:spcPts val="5"/>
                        </a:spcBef>
                      </a:pPr>
                      <a:r>
                        <a:rPr sz="1100" spc="-10" dirty="0">
                          <a:solidFill>
                            <a:srgbClr val="22373A"/>
                          </a:solidFill>
                          <a:latin typeface="Palatino Linotype"/>
                          <a:cs typeface="Palatino Linotype"/>
                        </a:rPr>
                        <a:t>post7</a:t>
                      </a:r>
                      <a:endParaRPr sz="1100">
                        <a:latin typeface="Palatino Linotype"/>
                        <a:cs typeface="Palatino Linotype"/>
                      </a:endParaRPr>
                    </a:p>
                  </a:txBody>
                  <a:tcPr marL="0" marR="0" marT="635" marB="0">
                    <a:solidFill>
                      <a:srgbClr val="F9F9F9"/>
                    </a:solidFill>
                  </a:tcPr>
                </a:tc>
                <a:extLst>
                  <a:ext uri="{0D108BD9-81ED-4DB2-BD59-A6C34878D82A}">
                    <a16:rowId xmlns:a16="http://schemas.microsoft.com/office/drawing/2014/main" val="10000"/>
                  </a:ext>
                </a:extLst>
              </a:tr>
              <a:tr h="197485">
                <a:tc>
                  <a:txBody>
                    <a:bodyPr/>
                    <a:lstStyle/>
                    <a:p>
                      <a:pPr marL="31750">
                        <a:lnSpc>
                          <a:spcPct val="100000"/>
                        </a:lnSpc>
                        <a:spcBef>
                          <a:spcPts val="60"/>
                        </a:spcBef>
                      </a:pPr>
                      <a:r>
                        <a:rPr sz="1100" spc="-25" dirty="0">
                          <a:solidFill>
                            <a:srgbClr val="22373A"/>
                          </a:solidFill>
                          <a:latin typeface="Palatino Linotype"/>
                          <a:cs typeface="Palatino Linotype"/>
                        </a:rPr>
                        <a:t>##</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dirty="0">
                          <a:solidFill>
                            <a:srgbClr val="22373A"/>
                          </a:solidFill>
                          <a:latin typeface="Palatino Linotype"/>
                          <a:cs typeface="Palatino Linotype"/>
                        </a:rPr>
                        <a:t>&lt;dbl&gt;</a:t>
                      </a:r>
                      <a:r>
                        <a:rPr sz="1100" spc="455" dirty="0">
                          <a:solidFill>
                            <a:srgbClr val="22373A"/>
                          </a:solidFill>
                          <a:latin typeface="Palatino Linotype"/>
                          <a:cs typeface="Palatino Linotype"/>
                        </a:rPr>
                        <a:t> </a:t>
                      </a:r>
                      <a:r>
                        <a:rPr sz="1100" spc="-10" dirty="0">
                          <a:solidFill>
                            <a:srgbClr val="22373A"/>
                          </a:solidFill>
                          <a:latin typeface="Palatino Linotype"/>
                          <a:cs typeface="Palatino Linotype"/>
                        </a:rPr>
                        <a:t>&lt;dbl&gt;</a:t>
                      </a:r>
                      <a:endParaRPr sz="1100">
                        <a:latin typeface="Palatino Linotype"/>
                        <a:cs typeface="Palatino Linotype"/>
                      </a:endParaRPr>
                    </a:p>
                  </a:txBody>
                  <a:tcPr marL="0" marR="0" marT="7620" marB="0">
                    <a:solidFill>
                      <a:srgbClr val="F9F9F9"/>
                    </a:solidFill>
                  </a:tcPr>
                </a:tc>
                <a:tc>
                  <a:txBody>
                    <a:bodyPr/>
                    <a:lstStyle/>
                    <a:p>
                      <a:pPr marR="24130" algn="r">
                        <a:lnSpc>
                          <a:spcPct val="100000"/>
                        </a:lnSpc>
                        <a:spcBef>
                          <a:spcPts val="60"/>
                        </a:spcBef>
                      </a:pPr>
                      <a:r>
                        <a:rPr sz="1100" spc="-10" dirty="0">
                          <a:solidFill>
                            <a:srgbClr val="22373A"/>
                          </a:solidFill>
                          <a:latin typeface="Palatino Linotype"/>
                          <a:cs typeface="Palatino Linotype"/>
                        </a:rPr>
                        <a:t>&lt;dbl&gt;</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1"/>
                  </a:ext>
                </a:extLst>
              </a:tr>
              <a:tr h="197485">
                <a:tc>
                  <a:txBody>
                    <a:bodyPr/>
                    <a:lstStyle/>
                    <a:p>
                      <a:pPr marL="31750">
                        <a:lnSpc>
                          <a:spcPct val="100000"/>
                        </a:lnSpc>
                        <a:spcBef>
                          <a:spcPts val="60"/>
                        </a:spcBef>
                      </a:pPr>
                      <a:r>
                        <a:rPr sz="1100" dirty="0">
                          <a:solidFill>
                            <a:srgbClr val="22373A"/>
                          </a:solidFill>
                          <a:latin typeface="Palatino Linotype"/>
                          <a:cs typeface="Palatino Linotype"/>
                        </a:rPr>
                        <a:t>##</a:t>
                      </a:r>
                      <a:r>
                        <a:rPr sz="1100" spc="375" dirty="0">
                          <a:solidFill>
                            <a:srgbClr val="22373A"/>
                          </a:solidFill>
                          <a:latin typeface="Palatino Linotype"/>
                          <a:cs typeface="Palatino Linotype"/>
                        </a:rPr>
                        <a:t> </a:t>
                      </a:r>
                      <a:r>
                        <a:rPr sz="1100" spc="-50" dirty="0">
                          <a:solidFill>
                            <a:srgbClr val="22373A"/>
                          </a:solidFill>
                          <a:latin typeface="Palatino Linotype"/>
                          <a:cs typeface="Palatino Linotype"/>
                        </a:rPr>
                        <a:t>1</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472440" algn="l"/>
                        </a:tabLst>
                      </a:pPr>
                      <a:r>
                        <a:rPr sz="1100" spc="85" dirty="0">
                          <a:solidFill>
                            <a:srgbClr val="22373A"/>
                          </a:solidFill>
                          <a:latin typeface="Palatino Linotype"/>
                          <a:cs typeface="Palatino Linotype"/>
                        </a:rPr>
                        <a:t>0.7</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1.21</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2.60</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2"/>
                  </a:ext>
                </a:extLst>
              </a:tr>
              <a:tr h="197485">
                <a:tc>
                  <a:txBody>
                    <a:bodyPr/>
                    <a:lstStyle/>
                    <a:p>
                      <a:pPr marL="31750">
                        <a:lnSpc>
                          <a:spcPct val="100000"/>
                        </a:lnSpc>
                        <a:spcBef>
                          <a:spcPts val="60"/>
                        </a:spcBef>
                      </a:pPr>
                      <a:r>
                        <a:rPr sz="1100" dirty="0">
                          <a:solidFill>
                            <a:srgbClr val="22373A"/>
                          </a:solidFill>
                          <a:latin typeface="Palatino Linotype"/>
                          <a:cs typeface="Palatino Linotype"/>
                        </a:rPr>
                        <a:t>##</a:t>
                      </a:r>
                      <a:r>
                        <a:rPr sz="1100" spc="375" dirty="0">
                          <a:solidFill>
                            <a:srgbClr val="22373A"/>
                          </a:solidFill>
                          <a:latin typeface="Palatino Linotype"/>
                          <a:cs typeface="Palatino Linotype"/>
                        </a:rPr>
                        <a:t> </a:t>
                      </a:r>
                      <a:r>
                        <a:rPr sz="1100" spc="-50" dirty="0">
                          <a:solidFill>
                            <a:srgbClr val="22373A"/>
                          </a:solidFill>
                          <a:latin typeface="Palatino Linotype"/>
                          <a:cs typeface="Palatino Linotype"/>
                        </a:rPr>
                        <a:t>2</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90" dirty="0">
                          <a:solidFill>
                            <a:srgbClr val="22373A"/>
                          </a:solidFill>
                          <a:latin typeface="Palatino Linotype"/>
                          <a:cs typeface="Palatino Linotype"/>
                        </a:rPr>
                        <a:t>0.35</a:t>
                      </a:r>
                      <a:r>
                        <a:rPr sz="1100" spc="300" dirty="0">
                          <a:solidFill>
                            <a:srgbClr val="22373A"/>
                          </a:solidFill>
                          <a:latin typeface="Palatino Linotype"/>
                          <a:cs typeface="Palatino Linotype"/>
                        </a:rPr>
                        <a:t> </a:t>
                      </a:r>
                      <a:r>
                        <a:rPr sz="1100" spc="70" dirty="0">
                          <a:solidFill>
                            <a:srgbClr val="22373A"/>
                          </a:solidFill>
                          <a:latin typeface="Palatino Linotype"/>
                          <a:cs typeface="Palatino Linotype"/>
                        </a:rPr>
                        <a:t>1.51</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60" dirty="0">
                          <a:solidFill>
                            <a:srgbClr val="22373A"/>
                          </a:solidFill>
                          <a:latin typeface="Palatino Linotype"/>
                          <a:cs typeface="Palatino Linotype"/>
                        </a:rPr>
                        <a:t>0.475</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3"/>
                  </a:ext>
                </a:extLst>
              </a:tr>
              <a:tr h="197485">
                <a:tc>
                  <a:txBody>
                    <a:bodyPr/>
                    <a:lstStyle/>
                    <a:p>
                      <a:pPr marL="31750">
                        <a:lnSpc>
                          <a:spcPct val="100000"/>
                        </a:lnSpc>
                        <a:spcBef>
                          <a:spcPts val="60"/>
                        </a:spcBef>
                      </a:pPr>
                      <a:r>
                        <a:rPr sz="1100" dirty="0">
                          <a:solidFill>
                            <a:srgbClr val="22373A"/>
                          </a:solidFill>
                          <a:latin typeface="Palatino Linotype"/>
                          <a:cs typeface="Palatino Linotype"/>
                        </a:rPr>
                        <a:t>##</a:t>
                      </a:r>
                      <a:r>
                        <a:rPr sz="1100" spc="375" dirty="0">
                          <a:solidFill>
                            <a:srgbClr val="22373A"/>
                          </a:solidFill>
                          <a:latin typeface="Palatino Linotype"/>
                          <a:cs typeface="Palatino Linotype"/>
                        </a:rPr>
                        <a:t> </a:t>
                      </a:r>
                      <a:r>
                        <a:rPr sz="1100" spc="-50" dirty="0">
                          <a:solidFill>
                            <a:srgbClr val="22373A"/>
                          </a:solidFill>
                          <a:latin typeface="Palatino Linotype"/>
                          <a:cs typeface="Palatino Linotype"/>
                        </a:rPr>
                        <a:t>3</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pPr>
                      <a:r>
                        <a:rPr sz="1100" spc="90" dirty="0">
                          <a:solidFill>
                            <a:srgbClr val="22373A"/>
                          </a:solidFill>
                          <a:latin typeface="Palatino Linotype"/>
                          <a:cs typeface="Palatino Linotype"/>
                        </a:rPr>
                        <a:t>0.65</a:t>
                      </a:r>
                      <a:r>
                        <a:rPr sz="1100" spc="300" dirty="0">
                          <a:solidFill>
                            <a:srgbClr val="22373A"/>
                          </a:solidFill>
                          <a:latin typeface="Palatino Linotype"/>
                          <a:cs typeface="Palatino Linotype"/>
                        </a:rPr>
                        <a:t> </a:t>
                      </a:r>
                      <a:r>
                        <a:rPr sz="1100" spc="70" dirty="0">
                          <a:solidFill>
                            <a:srgbClr val="22373A"/>
                          </a:solidFill>
                          <a:latin typeface="Palatino Linotype"/>
                          <a:cs typeface="Palatino Linotype"/>
                        </a:rPr>
                        <a:t>1.51</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3.04</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4"/>
                  </a:ext>
                </a:extLst>
              </a:tr>
              <a:tr h="197485">
                <a:tc>
                  <a:txBody>
                    <a:bodyPr/>
                    <a:lstStyle/>
                    <a:p>
                      <a:pPr marL="31750">
                        <a:lnSpc>
                          <a:spcPct val="100000"/>
                        </a:lnSpc>
                        <a:spcBef>
                          <a:spcPts val="60"/>
                        </a:spcBef>
                      </a:pPr>
                      <a:r>
                        <a:rPr sz="1100" dirty="0">
                          <a:solidFill>
                            <a:srgbClr val="22373A"/>
                          </a:solidFill>
                          <a:latin typeface="Palatino Linotype"/>
                          <a:cs typeface="Palatino Linotype"/>
                        </a:rPr>
                        <a:t>##</a:t>
                      </a:r>
                      <a:r>
                        <a:rPr sz="1100" spc="375" dirty="0">
                          <a:solidFill>
                            <a:srgbClr val="22373A"/>
                          </a:solidFill>
                          <a:latin typeface="Palatino Linotype"/>
                          <a:cs typeface="Palatino Linotype"/>
                        </a:rPr>
                        <a:t> </a:t>
                      </a:r>
                      <a:r>
                        <a:rPr sz="1100" spc="-50" dirty="0">
                          <a:solidFill>
                            <a:srgbClr val="22373A"/>
                          </a:solidFill>
                          <a:latin typeface="Palatino Linotype"/>
                          <a:cs typeface="Palatino Linotype"/>
                        </a:rPr>
                        <a:t>4</a:t>
                      </a:r>
                      <a:endParaRPr sz="1100">
                        <a:latin typeface="Palatino Linotype"/>
                        <a:cs typeface="Palatino Linotype"/>
                      </a:endParaRPr>
                    </a:p>
                  </a:txBody>
                  <a:tcPr marL="0" marR="0" marT="7620" marB="0">
                    <a:solidFill>
                      <a:srgbClr val="F9F9F9"/>
                    </a:solidFill>
                  </a:tcPr>
                </a:tc>
                <a:tc>
                  <a:txBody>
                    <a:bodyPr/>
                    <a:lstStyle/>
                    <a:p>
                      <a:pPr marL="108585">
                        <a:lnSpc>
                          <a:spcPct val="100000"/>
                        </a:lnSpc>
                        <a:spcBef>
                          <a:spcPts val="60"/>
                        </a:spcBef>
                        <a:tabLst>
                          <a:tab pos="472440" algn="l"/>
                        </a:tabLst>
                      </a:pPr>
                      <a:r>
                        <a:rPr sz="1100" spc="85" dirty="0">
                          <a:solidFill>
                            <a:srgbClr val="22373A"/>
                          </a:solidFill>
                          <a:latin typeface="Palatino Linotype"/>
                          <a:cs typeface="Palatino Linotype"/>
                        </a:rPr>
                        <a:t>0.5</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1.99</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70" dirty="0">
                          <a:solidFill>
                            <a:srgbClr val="22373A"/>
                          </a:solidFill>
                          <a:latin typeface="Palatino Linotype"/>
                          <a:cs typeface="Palatino Linotype"/>
                        </a:rPr>
                        <a:t>2.21</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5"/>
                  </a:ext>
                </a:extLst>
              </a:tr>
              <a:tr h="191135">
                <a:tc>
                  <a:txBody>
                    <a:bodyPr/>
                    <a:lstStyle/>
                    <a:p>
                      <a:pPr marL="31750">
                        <a:lnSpc>
                          <a:spcPct val="100000"/>
                        </a:lnSpc>
                        <a:spcBef>
                          <a:spcPts val="60"/>
                        </a:spcBef>
                      </a:pPr>
                      <a:r>
                        <a:rPr sz="1100" dirty="0">
                          <a:solidFill>
                            <a:srgbClr val="22373A"/>
                          </a:solidFill>
                          <a:latin typeface="Palatino Linotype"/>
                          <a:cs typeface="Palatino Linotype"/>
                        </a:rPr>
                        <a:t>##</a:t>
                      </a:r>
                      <a:r>
                        <a:rPr sz="1100" spc="375" dirty="0">
                          <a:solidFill>
                            <a:srgbClr val="22373A"/>
                          </a:solidFill>
                          <a:latin typeface="Palatino Linotype"/>
                          <a:cs typeface="Palatino Linotype"/>
                        </a:rPr>
                        <a:t> </a:t>
                      </a:r>
                      <a:r>
                        <a:rPr sz="1100" spc="-50" dirty="0">
                          <a:solidFill>
                            <a:srgbClr val="22373A"/>
                          </a:solidFill>
                          <a:latin typeface="Palatino Linotype"/>
                          <a:cs typeface="Palatino Linotype"/>
                        </a:rPr>
                        <a:t>5</a:t>
                      </a:r>
                      <a:endParaRPr sz="1100">
                        <a:latin typeface="Palatino Linotype"/>
                        <a:cs typeface="Palatino Linotype"/>
                      </a:endParaRPr>
                    </a:p>
                  </a:txBody>
                  <a:tcPr marL="0" marR="0" marT="7620" marB="0">
                    <a:solidFill>
                      <a:srgbClr val="F9F9F9"/>
                    </a:solidFill>
                  </a:tcPr>
                </a:tc>
                <a:tc>
                  <a:txBody>
                    <a:bodyPr/>
                    <a:lstStyle/>
                    <a:p>
                      <a:pPr marR="28575" algn="r">
                        <a:lnSpc>
                          <a:spcPct val="100000"/>
                        </a:lnSpc>
                        <a:spcBef>
                          <a:spcPts val="60"/>
                        </a:spcBef>
                      </a:pPr>
                      <a:r>
                        <a:rPr sz="1100" spc="90" dirty="0">
                          <a:solidFill>
                            <a:srgbClr val="22373A"/>
                          </a:solidFill>
                          <a:latin typeface="Palatino Linotype"/>
                          <a:cs typeface="Palatino Linotype"/>
                        </a:rPr>
                        <a:t>0.95</a:t>
                      </a:r>
                      <a:r>
                        <a:rPr sz="1100" spc="300" dirty="0">
                          <a:solidFill>
                            <a:srgbClr val="22373A"/>
                          </a:solidFill>
                          <a:latin typeface="Palatino Linotype"/>
                          <a:cs typeface="Palatino Linotype"/>
                        </a:rPr>
                        <a:t> </a:t>
                      </a:r>
                      <a:r>
                        <a:rPr sz="1100" spc="60" dirty="0">
                          <a:solidFill>
                            <a:srgbClr val="22373A"/>
                          </a:solidFill>
                          <a:latin typeface="Palatino Linotype"/>
                          <a:cs typeface="Palatino Linotype"/>
                        </a:rPr>
                        <a:t>0.159</a:t>
                      </a:r>
                      <a:endParaRPr sz="1100">
                        <a:latin typeface="Palatino Linotype"/>
                        <a:cs typeface="Palatino Linotype"/>
                      </a:endParaRPr>
                    </a:p>
                  </a:txBody>
                  <a:tcPr marL="0" marR="0" marT="7620" marB="0">
                    <a:solidFill>
                      <a:srgbClr val="F9F9F9"/>
                    </a:solidFill>
                  </a:tcPr>
                </a:tc>
                <a:tc>
                  <a:txBody>
                    <a:bodyPr/>
                    <a:lstStyle/>
                    <a:p>
                      <a:pPr marL="36195">
                        <a:lnSpc>
                          <a:spcPct val="100000"/>
                        </a:lnSpc>
                        <a:spcBef>
                          <a:spcPts val="60"/>
                        </a:spcBef>
                      </a:pPr>
                      <a:r>
                        <a:rPr sz="1100" spc="55" dirty="0">
                          <a:solidFill>
                            <a:srgbClr val="22373A"/>
                          </a:solidFill>
                          <a:latin typeface="Palatino Linotype"/>
                          <a:cs typeface="Palatino Linotype"/>
                        </a:rPr>
                        <a:t>0.0436</a:t>
                      </a:r>
                      <a:endParaRPr sz="1100">
                        <a:latin typeface="Palatino Linotype"/>
                        <a:cs typeface="Palatino Linotype"/>
                      </a:endParaRPr>
                    </a:p>
                  </a:txBody>
                  <a:tcPr marL="0" marR="0" marT="7620" marB="0">
                    <a:solidFill>
                      <a:srgbClr val="F9F9F9"/>
                    </a:solidFill>
                  </a:tcPr>
                </a:tc>
                <a:extLst>
                  <a:ext uri="{0D108BD9-81ED-4DB2-BD59-A6C34878D82A}">
                    <a16:rowId xmlns:a16="http://schemas.microsoft.com/office/drawing/2014/main" val="10006"/>
                  </a:ext>
                </a:extLst>
              </a:tr>
            </a:tbl>
          </a:graphicData>
        </a:graphic>
      </p:graphicFrame>
      <p:sp>
        <p:nvSpPr>
          <p:cNvPr id="6" name="object 6"/>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59</a:t>
            </a:r>
            <a:endParaRPr sz="800">
              <a:latin typeface="Trebuchet MS"/>
              <a:cs typeface="Trebuchet MS"/>
            </a:endParaRPr>
          </a:p>
        </p:txBody>
      </p:sp>
    </p:spTree>
  </p:cSld>
  <p:clrMapOvr>
    <a:masterClrMapping/>
  </p:clrMapOvr>
  <p:transition>
    <p:cut/>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55" dirty="0"/>
              <a:t>Summarising</a:t>
            </a:r>
            <a:r>
              <a:rPr spc="35" dirty="0"/>
              <a:t> </a:t>
            </a:r>
            <a:r>
              <a:rPr dirty="0"/>
              <a:t>the</a:t>
            </a:r>
            <a:r>
              <a:rPr spc="40" dirty="0"/>
              <a:t> </a:t>
            </a:r>
            <a:r>
              <a:rPr spc="-40" dirty="0"/>
              <a:t>posterior</a:t>
            </a:r>
          </a:p>
        </p:txBody>
      </p:sp>
      <p:sp>
        <p:nvSpPr>
          <p:cNvPr id="3" name="object 3"/>
          <p:cNvSpPr/>
          <p:nvPr/>
        </p:nvSpPr>
        <p:spPr>
          <a:xfrm>
            <a:off x="322046" y="928738"/>
            <a:ext cx="3964304" cy="995044"/>
          </a:xfrm>
          <a:custGeom>
            <a:avLst/>
            <a:gdLst/>
            <a:ahLst/>
            <a:cxnLst/>
            <a:rect l="l" t="t" r="r" b="b"/>
            <a:pathLst>
              <a:path w="3964304" h="995044">
                <a:moveTo>
                  <a:pt x="3963911" y="0"/>
                </a:moveTo>
                <a:lnTo>
                  <a:pt x="0" y="0"/>
                </a:lnTo>
                <a:lnTo>
                  <a:pt x="0" y="994460"/>
                </a:lnTo>
                <a:lnTo>
                  <a:pt x="3963911" y="994460"/>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2595" y="426006"/>
            <a:ext cx="4249420" cy="1821814"/>
          </a:xfrm>
          <a:prstGeom prst="rect">
            <a:avLst/>
          </a:prstGeom>
        </p:spPr>
        <p:txBody>
          <a:bodyPr vert="horz" wrap="square" lIns="0" tIns="12700" rIns="0" bIns="0" rtlCol="0">
            <a:spAutoFit/>
          </a:bodyPr>
          <a:lstStyle/>
          <a:p>
            <a:pPr marL="17145" marR="336550" indent="-5080">
              <a:lnSpc>
                <a:spcPct val="118000"/>
              </a:lnSpc>
              <a:spcBef>
                <a:spcPts val="100"/>
              </a:spcBef>
            </a:pPr>
            <a:r>
              <a:rPr sz="1100" dirty="0">
                <a:solidFill>
                  <a:srgbClr val="22373A"/>
                </a:solidFill>
                <a:latin typeface="Tahoma"/>
                <a:cs typeface="Tahoma"/>
              </a:rPr>
              <a:t>The</a:t>
            </a:r>
            <a:r>
              <a:rPr sz="1100" spc="30" dirty="0">
                <a:solidFill>
                  <a:srgbClr val="22373A"/>
                </a:solidFill>
                <a:latin typeface="Tahoma"/>
                <a:cs typeface="Tahoma"/>
              </a:rPr>
              <a:t> </a:t>
            </a:r>
            <a:r>
              <a:rPr sz="1100" dirty="0">
                <a:solidFill>
                  <a:srgbClr val="22373A"/>
                </a:solidFill>
                <a:latin typeface="Palatino Linotype"/>
                <a:cs typeface="Palatino Linotype"/>
              </a:rPr>
              <a:t>tidybayes</a:t>
            </a:r>
            <a:r>
              <a:rPr sz="1100" spc="105" dirty="0">
                <a:solidFill>
                  <a:srgbClr val="22373A"/>
                </a:solidFill>
                <a:latin typeface="Palatino Linotype"/>
                <a:cs typeface="Palatino Linotype"/>
              </a:rPr>
              <a:t> </a:t>
            </a:r>
            <a:r>
              <a:rPr sz="1100" spc="-55" dirty="0">
                <a:solidFill>
                  <a:srgbClr val="22373A"/>
                </a:solidFill>
                <a:latin typeface="Tahoma"/>
                <a:cs typeface="Tahoma"/>
              </a:rPr>
              <a:t>package</a:t>
            </a:r>
            <a:r>
              <a:rPr sz="1100" spc="30" dirty="0">
                <a:solidFill>
                  <a:srgbClr val="22373A"/>
                </a:solidFill>
                <a:latin typeface="Tahoma"/>
                <a:cs typeface="Tahoma"/>
              </a:rPr>
              <a:t> </a:t>
            </a:r>
            <a:r>
              <a:rPr sz="1100" spc="-65" dirty="0">
                <a:solidFill>
                  <a:srgbClr val="22373A"/>
                </a:solidFill>
                <a:latin typeface="Tahoma"/>
                <a:cs typeface="Tahoma"/>
              </a:rPr>
              <a:t>has</a:t>
            </a:r>
            <a:r>
              <a:rPr sz="1100" spc="35" dirty="0">
                <a:solidFill>
                  <a:srgbClr val="22373A"/>
                </a:solidFill>
                <a:latin typeface="Tahoma"/>
                <a:cs typeface="Tahoma"/>
              </a:rPr>
              <a:t> </a:t>
            </a:r>
            <a:r>
              <a:rPr sz="1100" spc="-75" dirty="0">
                <a:solidFill>
                  <a:srgbClr val="22373A"/>
                </a:solidFill>
                <a:latin typeface="Tahoma"/>
                <a:cs typeface="Tahoma"/>
              </a:rPr>
              <a:t>some</a:t>
            </a:r>
            <a:r>
              <a:rPr sz="1100" spc="30" dirty="0">
                <a:solidFill>
                  <a:srgbClr val="22373A"/>
                </a:solidFill>
                <a:latin typeface="Tahoma"/>
                <a:cs typeface="Tahoma"/>
              </a:rPr>
              <a:t> </a:t>
            </a:r>
            <a:r>
              <a:rPr sz="1100" spc="-50" dirty="0">
                <a:solidFill>
                  <a:srgbClr val="22373A"/>
                </a:solidFill>
                <a:latin typeface="Tahoma"/>
                <a:cs typeface="Tahoma"/>
              </a:rPr>
              <a:t>useufl</a:t>
            </a:r>
            <a:r>
              <a:rPr sz="1100" spc="35" dirty="0">
                <a:solidFill>
                  <a:srgbClr val="22373A"/>
                </a:solidFill>
                <a:latin typeface="Tahoma"/>
                <a:cs typeface="Tahoma"/>
              </a:rPr>
              <a:t> </a:t>
            </a:r>
            <a:r>
              <a:rPr sz="1100" spc="-40" dirty="0">
                <a:solidFill>
                  <a:srgbClr val="22373A"/>
                </a:solidFill>
                <a:latin typeface="Tahoma"/>
                <a:cs typeface="Tahoma"/>
              </a:rPr>
              <a:t>functions</a:t>
            </a:r>
            <a:r>
              <a:rPr sz="1100" spc="30" dirty="0">
                <a:solidFill>
                  <a:srgbClr val="22373A"/>
                </a:solidFill>
                <a:latin typeface="Tahoma"/>
                <a:cs typeface="Tahoma"/>
              </a:rPr>
              <a:t> </a:t>
            </a:r>
            <a:r>
              <a:rPr sz="1100" spc="-35" dirty="0">
                <a:solidFill>
                  <a:srgbClr val="22373A"/>
                </a:solidFill>
                <a:latin typeface="Tahoma"/>
                <a:cs typeface="Tahoma"/>
              </a:rPr>
              <a:t>for</a:t>
            </a:r>
            <a:r>
              <a:rPr sz="1100" spc="35" dirty="0">
                <a:solidFill>
                  <a:srgbClr val="22373A"/>
                </a:solidFill>
                <a:latin typeface="Tahoma"/>
                <a:cs typeface="Tahoma"/>
              </a:rPr>
              <a:t> </a:t>
            </a:r>
            <a:r>
              <a:rPr sz="1100" spc="-40" dirty="0">
                <a:solidFill>
                  <a:srgbClr val="22373A"/>
                </a:solidFill>
                <a:latin typeface="Tahoma"/>
                <a:cs typeface="Tahoma"/>
              </a:rPr>
              <a:t>summarising </a:t>
            </a:r>
            <a:r>
              <a:rPr sz="1100" spc="-10" dirty="0">
                <a:solidFill>
                  <a:srgbClr val="22373A"/>
                </a:solidFill>
                <a:latin typeface="Tahoma"/>
                <a:cs typeface="Tahoma"/>
              </a:rPr>
              <a:t>posteriors:</a:t>
            </a:r>
            <a:endParaRPr sz="1100">
              <a:latin typeface="Tahoma"/>
              <a:cs typeface="Tahoma"/>
            </a:endParaRPr>
          </a:p>
          <a:p>
            <a:pPr marL="17145">
              <a:lnSpc>
                <a:spcPct val="100000"/>
              </a:lnSpc>
              <a:spcBef>
                <a:spcPts val="700"/>
              </a:spcBef>
            </a:pPr>
            <a:r>
              <a:rPr sz="1100" dirty="0">
                <a:solidFill>
                  <a:srgbClr val="22373A"/>
                </a:solidFill>
                <a:latin typeface="Palatino Linotype"/>
                <a:cs typeface="Palatino Linotype"/>
              </a:rPr>
              <a:t>post</a:t>
            </a:r>
            <a:r>
              <a:rPr sz="1100" spc="335"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335" dirty="0">
                <a:solidFill>
                  <a:srgbClr val="8E5902"/>
                </a:solidFill>
                <a:latin typeface="Palatino Linotype"/>
                <a:cs typeface="Palatino Linotype"/>
              </a:rPr>
              <a:t> </a:t>
            </a:r>
            <a:r>
              <a:rPr sz="1100" dirty="0">
                <a:latin typeface="Palatino Linotype"/>
                <a:cs typeface="Palatino Linotype"/>
              </a:rPr>
              <a:t>sample_n</a:t>
            </a:r>
            <a:r>
              <a:rPr sz="1100" dirty="0">
                <a:solidFill>
                  <a:srgbClr val="22373A"/>
                </a:solidFill>
                <a:latin typeface="Palatino Linotype"/>
                <a:cs typeface="Palatino Linotype"/>
              </a:rPr>
              <a:t>(d,</a:t>
            </a:r>
            <a:r>
              <a:rPr sz="1100" spc="335" dirty="0">
                <a:solidFill>
                  <a:srgbClr val="22373A"/>
                </a:solidFill>
                <a:latin typeface="Palatino Linotype"/>
                <a:cs typeface="Palatino Linotype"/>
              </a:rPr>
              <a:t> </a:t>
            </a:r>
            <a:r>
              <a:rPr sz="1100" spc="65" dirty="0">
                <a:solidFill>
                  <a:srgbClr val="0000CE"/>
                </a:solidFill>
                <a:latin typeface="Palatino Linotype"/>
                <a:cs typeface="Palatino Linotype"/>
              </a:rPr>
              <a:t>10000</a:t>
            </a:r>
            <a:r>
              <a:rPr sz="1100" spc="65" dirty="0">
                <a:solidFill>
                  <a:srgbClr val="22373A"/>
                </a:solidFill>
                <a:latin typeface="Palatino Linotype"/>
                <a:cs typeface="Palatino Linotype"/>
              </a:rPr>
              <a:t>,</a:t>
            </a:r>
            <a:r>
              <a:rPr sz="1100" spc="340" dirty="0">
                <a:solidFill>
                  <a:srgbClr val="22373A"/>
                </a:solidFill>
                <a:latin typeface="Palatino Linotype"/>
                <a:cs typeface="Palatino Linotype"/>
              </a:rPr>
              <a:t> </a:t>
            </a:r>
            <a:r>
              <a:rPr sz="1100" spc="70" dirty="0">
                <a:solidFill>
                  <a:srgbClr val="C4A000"/>
                </a:solidFill>
                <a:latin typeface="Palatino Linotype"/>
                <a:cs typeface="Palatino Linotype"/>
              </a:rPr>
              <a:t>replace</a:t>
            </a:r>
            <a:r>
              <a:rPr sz="1100" spc="33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35" dirty="0">
                <a:solidFill>
                  <a:srgbClr val="C4A000"/>
                </a:solidFill>
                <a:latin typeface="Palatino Linotype"/>
                <a:cs typeface="Palatino Linotype"/>
              </a:rPr>
              <a:t> </a:t>
            </a:r>
            <a:r>
              <a:rPr sz="1100" spc="-35" dirty="0">
                <a:latin typeface="Palatino Linotype"/>
                <a:cs typeface="Palatino Linotype"/>
              </a:rPr>
              <a:t>TRUE</a:t>
            </a:r>
            <a:r>
              <a:rPr sz="1100" spc="-35" dirty="0">
                <a:solidFill>
                  <a:srgbClr val="22373A"/>
                </a:solidFill>
                <a:latin typeface="Palatino Linotype"/>
                <a:cs typeface="Palatino Linotype"/>
              </a:rPr>
              <a:t>,</a:t>
            </a:r>
            <a:r>
              <a:rPr sz="1100" spc="335" dirty="0">
                <a:solidFill>
                  <a:srgbClr val="22373A"/>
                </a:solidFill>
                <a:latin typeface="Palatino Linotype"/>
                <a:cs typeface="Palatino Linotype"/>
              </a:rPr>
              <a:t> </a:t>
            </a:r>
            <a:r>
              <a:rPr sz="1100" dirty="0">
                <a:solidFill>
                  <a:srgbClr val="C4A000"/>
                </a:solidFill>
                <a:latin typeface="Palatino Linotype"/>
                <a:cs typeface="Palatino Linotype"/>
              </a:rPr>
              <a:t>weight</a:t>
            </a:r>
            <a:r>
              <a:rPr sz="1100" spc="34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35" dirty="0">
                <a:solidFill>
                  <a:srgbClr val="C4A000"/>
                </a:solidFill>
                <a:latin typeface="Palatino Linotype"/>
                <a:cs typeface="Palatino Linotype"/>
              </a:rPr>
              <a:t> </a:t>
            </a:r>
            <a:r>
              <a:rPr sz="1100" spc="-10" dirty="0">
                <a:solidFill>
                  <a:srgbClr val="22373A"/>
                </a:solidFill>
                <a:latin typeface="Palatino Linotype"/>
                <a:cs typeface="Palatino Linotype"/>
              </a:rPr>
              <a:t>d</a:t>
            </a:r>
            <a:r>
              <a:rPr sz="1100" spc="-10" dirty="0">
                <a:latin typeface="Palatino Linotype"/>
                <a:cs typeface="Palatino Linotype"/>
              </a:rPr>
              <a:t>$</a:t>
            </a:r>
            <a:r>
              <a:rPr sz="1100" spc="-10" dirty="0">
                <a:solidFill>
                  <a:srgbClr val="22373A"/>
                </a:solidFill>
                <a:latin typeface="Palatino Linotype"/>
                <a:cs typeface="Palatino Linotype"/>
              </a:rPr>
              <a:t>post</a:t>
            </a:r>
            <a:endParaRPr sz="1100">
              <a:latin typeface="Palatino Linotype"/>
              <a:cs typeface="Palatino Linotype"/>
            </a:endParaRPr>
          </a:p>
          <a:p>
            <a:pPr>
              <a:lnSpc>
                <a:spcPct val="100000"/>
              </a:lnSpc>
              <a:spcBef>
                <a:spcPts val="40"/>
              </a:spcBef>
            </a:pPr>
            <a:endParaRPr sz="1300">
              <a:latin typeface="Palatino Linotype"/>
              <a:cs typeface="Palatino Linotype"/>
            </a:endParaRPr>
          </a:p>
          <a:p>
            <a:pPr marL="17145">
              <a:lnSpc>
                <a:spcPct val="100000"/>
              </a:lnSpc>
            </a:pPr>
            <a:r>
              <a:rPr sz="1100" spc="75" dirty="0">
                <a:latin typeface="Palatino Linotype"/>
                <a:cs typeface="Palatino Linotype"/>
              </a:rPr>
              <a:t>library</a:t>
            </a:r>
            <a:r>
              <a:rPr sz="1100" spc="75" dirty="0">
                <a:solidFill>
                  <a:srgbClr val="22373A"/>
                </a:solidFill>
                <a:latin typeface="Palatino Linotype"/>
                <a:cs typeface="Palatino Linotype"/>
              </a:rPr>
              <a:t>(tidybayes)</a:t>
            </a:r>
            <a:endParaRPr sz="1100">
              <a:latin typeface="Palatino Linotype"/>
              <a:cs typeface="Palatino Linotype"/>
            </a:endParaRPr>
          </a:p>
          <a:p>
            <a:pPr marL="17145" marR="2696210">
              <a:lnSpc>
                <a:spcPct val="210400"/>
              </a:lnSpc>
              <a:spcBef>
                <a:spcPts val="340"/>
              </a:spcBef>
            </a:pPr>
            <a:r>
              <a:rPr sz="1100" dirty="0">
                <a:solidFill>
                  <a:srgbClr val="22373A"/>
                </a:solidFill>
                <a:latin typeface="Palatino Linotype"/>
                <a:cs typeface="Palatino Linotype"/>
              </a:rPr>
              <a:t>post</a:t>
            </a:r>
            <a:r>
              <a:rPr sz="1100" spc="300" dirty="0">
                <a:solidFill>
                  <a:srgbClr val="22373A"/>
                </a:solidFill>
                <a:latin typeface="Palatino Linotype"/>
                <a:cs typeface="Palatino Linotype"/>
              </a:rPr>
              <a:t> </a:t>
            </a:r>
            <a:r>
              <a:rPr sz="1100" spc="-175" dirty="0">
                <a:latin typeface="Palatino Linotype"/>
                <a:cs typeface="Palatino Linotype"/>
              </a:rPr>
              <a:t>%&gt;%</a:t>
            </a:r>
            <a:r>
              <a:rPr sz="1100" spc="305" dirty="0">
                <a:latin typeface="Palatino Linotype"/>
                <a:cs typeface="Palatino Linotype"/>
              </a:rPr>
              <a:t> </a:t>
            </a:r>
            <a:r>
              <a:rPr sz="1100" spc="-10" dirty="0">
                <a:latin typeface="Palatino Linotype"/>
                <a:cs typeface="Palatino Linotype"/>
              </a:rPr>
              <a:t>mean_hdci</a:t>
            </a:r>
            <a:r>
              <a:rPr sz="1100" spc="-10" dirty="0">
                <a:solidFill>
                  <a:srgbClr val="22373A"/>
                </a:solidFill>
                <a:latin typeface="Palatino Linotype"/>
                <a:cs typeface="Palatino Linotype"/>
              </a:rPr>
              <a:t>(p) </a:t>
            </a:r>
            <a:r>
              <a:rPr sz="1100" dirty="0">
                <a:solidFill>
                  <a:srgbClr val="22373A"/>
                </a:solidFill>
                <a:latin typeface="Palatino Linotype"/>
                <a:cs typeface="Palatino Linotype"/>
              </a:rPr>
              <a:t>##</a:t>
            </a:r>
            <a:r>
              <a:rPr sz="1100" spc="320" dirty="0">
                <a:solidFill>
                  <a:srgbClr val="22373A"/>
                </a:solidFill>
                <a:latin typeface="Palatino Linotype"/>
                <a:cs typeface="Palatino Linotype"/>
              </a:rPr>
              <a:t> </a:t>
            </a:r>
            <a:r>
              <a:rPr sz="1100" dirty="0">
                <a:solidFill>
                  <a:srgbClr val="22373A"/>
                </a:solidFill>
                <a:latin typeface="Palatino Linotype"/>
                <a:cs typeface="Palatino Linotype"/>
              </a:rPr>
              <a:t>#</a:t>
            </a:r>
            <a:r>
              <a:rPr sz="1100" spc="325" dirty="0">
                <a:solidFill>
                  <a:srgbClr val="22373A"/>
                </a:solidFill>
                <a:latin typeface="Palatino Linotype"/>
                <a:cs typeface="Palatino Linotype"/>
              </a:rPr>
              <a:t> </a:t>
            </a:r>
            <a:r>
              <a:rPr sz="1100" spc="-295" dirty="0">
                <a:solidFill>
                  <a:srgbClr val="22373A"/>
                </a:solidFill>
                <a:latin typeface="Palatino Linotype"/>
                <a:cs typeface="Palatino Linotype"/>
              </a:rPr>
              <a:t>A</a:t>
            </a:r>
            <a:r>
              <a:rPr sz="1100" spc="325" dirty="0">
                <a:solidFill>
                  <a:srgbClr val="22373A"/>
                </a:solidFill>
                <a:latin typeface="Palatino Linotype"/>
                <a:cs typeface="Palatino Linotype"/>
              </a:rPr>
              <a:t> </a:t>
            </a:r>
            <a:r>
              <a:rPr sz="1100" spc="135" dirty="0">
                <a:solidFill>
                  <a:srgbClr val="22373A"/>
                </a:solidFill>
                <a:latin typeface="Palatino Linotype"/>
                <a:cs typeface="Palatino Linotype"/>
              </a:rPr>
              <a:t>tibble:</a:t>
            </a:r>
            <a:r>
              <a:rPr sz="1100" spc="325" dirty="0">
                <a:solidFill>
                  <a:srgbClr val="22373A"/>
                </a:solidFill>
                <a:latin typeface="Palatino Linotype"/>
                <a:cs typeface="Palatino Linotype"/>
              </a:rPr>
              <a:t> </a:t>
            </a:r>
            <a:r>
              <a:rPr sz="1100" dirty="0">
                <a:solidFill>
                  <a:srgbClr val="22373A"/>
                </a:solidFill>
                <a:latin typeface="Palatino Linotype"/>
                <a:cs typeface="Palatino Linotype"/>
              </a:rPr>
              <a:t>1</a:t>
            </a:r>
            <a:r>
              <a:rPr sz="1100" spc="320" dirty="0">
                <a:solidFill>
                  <a:srgbClr val="22373A"/>
                </a:solidFill>
                <a:latin typeface="Palatino Linotype"/>
                <a:cs typeface="Palatino Linotype"/>
              </a:rPr>
              <a:t> </a:t>
            </a:r>
            <a:r>
              <a:rPr sz="1100" dirty="0">
                <a:solidFill>
                  <a:srgbClr val="22373A"/>
                </a:solidFill>
                <a:latin typeface="Palatino Linotype"/>
                <a:cs typeface="Palatino Linotype"/>
              </a:rPr>
              <a:t>x</a:t>
            </a:r>
            <a:r>
              <a:rPr sz="1100" spc="325" dirty="0">
                <a:solidFill>
                  <a:srgbClr val="22373A"/>
                </a:solidFill>
                <a:latin typeface="Palatino Linotype"/>
                <a:cs typeface="Palatino Linotype"/>
              </a:rPr>
              <a:t> </a:t>
            </a:r>
            <a:r>
              <a:rPr sz="1100" spc="-50" dirty="0">
                <a:solidFill>
                  <a:srgbClr val="22373A"/>
                </a:solidFill>
                <a:latin typeface="Palatino Linotype"/>
                <a:cs typeface="Palatino Linotype"/>
              </a:rPr>
              <a:t>6</a:t>
            </a:r>
            <a:endParaRPr sz="1100">
              <a:latin typeface="Palatino Linotype"/>
              <a:cs typeface="Palatino Linotype"/>
            </a:endParaRPr>
          </a:p>
        </p:txBody>
      </p:sp>
      <p:sp>
        <p:nvSpPr>
          <p:cNvPr id="5" name="object 5"/>
          <p:cNvSpPr txBox="1"/>
          <p:nvPr/>
        </p:nvSpPr>
        <p:spPr>
          <a:xfrm>
            <a:off x="347294" y="2222129"/>
            <a:ext cx="3517265" cy="421640"/>
          </a:xfrm>
          <a:prstGeom prst="rect">
            <a:avLst/>
          </a:prstGeom>
        </p:spPr>
        <p:txBody>
          <a:bodyPr vert="horz" wrap="square" lIns="0" tIns="12700" rIns="0" bIns="0" rtlCol="0">
            <a:spAutoFit/>
          </a:bodyPr>
          <a:lstStyle/>
          <a:p>
            <a:pPr marL="12700" marR="5080">
              <a:lnSpc>
                <a:spcPct val="118000"/>
              </a:lnSpc>
              <a:spcBef>
                <a:spcPts val="100"/>
              </a:spcBef>
              <a:tabLst>
                <a:tab pos="375920" algn="l"/>
                <a:tab pos="666750" algn="l"/>
                <a:tab pos="885190" algn="l"/>
                <a:tab pos="1394460" algn="l"/>
                <a:tab pos="1903730" algn="l"/>
                <a:tab pos="2849245" algn="l"/>
              </a:tabLst>
            </a:pPr>
            <a:r>
              <a:rPr sz="1100" spc="-25" dirty="0">
                <a:solidFill>
                  <a:srgbClr val="22373A"/>
                </a:solidFill>
                <a:latin typeface="Palatino Linotype"/>
                <a:cs typeface="Palatino Linotype"/>
              </a:rPr>
              <a:t>##</a:t>
            </a:r>
            <a:r>
              <a:rPr sz="1100" dirty="0">
                <a:solidFill>
                  <a:srgbClr val="22373A"/>
                </a:solidFill>
                <a:latin typeface="Palatino Linotype"/>
                <a:cs typeface="Palatino Linotype"/>
              </a:rPr>
              <a:t>		p</a:t>
            </a:r>
            <a:r>
              <a:rPr sz="1100" spc="360" dirty="0">
                <a:solidFill>
                  <a:srgbClr val="22373A"/>
                </a:solidFill>
                <a:latin typeface="Palatino Linotype"/>
                <a:cs typeface="Palatino Linotype"/>
              </a:rPr>
              <a:t> </a:t>
            </a:r>
            <a:r>
              <a:rPr sz="1100" spc="55" dirty="0">
                <a:solidFill>
                  <a:srgbClr val="22373A"/>
                </a:solidFill>
                <a:latin typeface="Palatino Linotype"/>
                <a:cs typeface="Palatino Linotype"/>
              </a:rPr>
              <a:t>.lower</a:t>
            </a:r>
            <a:r>
              <a:rPr sz="1100" spc="360" dirty="0">
                <a:solidFill>
                  <a:srgbClr val="22373A"/>
                </a:solidFill>
                <a:latin typeface="Palatino Linotype"/>
                <a:cs typeface="Palatino Linotype"/>
              </a:rPr>
              <a:t> </a:t>
            </a:r>
            <a:r>
              <a:rPr sz="1100" dirty="0">
                <a:solidFill>
                  <a:srgbClr val="22373A"/>
                </a:solidFill>
                <a:latin typeface="Palatino Linotype"/>
                <a:cs typeface="Palatino Linotype"/>
              </a:rPr>
              <a:t>.upper</a:t>
            </a:r>
            <a:r>
              <a:rPr sz="1100" spc="360" dirty="0">
                <a:solidFill>
                  <a:srgbClr val="22373A"/>
                </a:solidFill>
                <a:latin typeface="Palatino Linotype"/>
                <a:cs typeface="Palatino Linotype"/>
              </a:rPr>
              <a:t> </a:t>
            </a:r>
            <a:r>
              <a:rPr sz="1100" dirty="0">
                <a:solidFill>
                  <a:srgbClr val="22373A"/>
                </a:solidFill>
                <a:latin typeface="Palatino Linotype"/>
                <a:cs typeface="Palatino Linotype"/>
              </a:rPr>
              <a:t>.width</a:t>
            </a:r>
            <a:r>
              <a:rPr sz="1100" spc="365" dirty="0">
                <a:solidFill>
                  <a:srgbClr val="22373A"/>
                </a:solidFill>
                <a:latin typeface="Palatino Linotype"/>
                <a:cs typeface="Palatino Linotype"/>
              </a:rPr>
              <a:t> </a:t>
            </a:r>
            <a:r>
              <a:rPr sz="1100" spc="95" dirty="0">
                <a:solidFill>
                  <a:srgbClr val="22373A"/>
                </a:solidFill>
                <a:latin typeface="Palatino Linotype"/>
                <a:cs typeface="Palatino Linotype"/>
              </a:rPr>
              <a:t>.point</a:t>
            </a:r>
            <a:r>
              <a:rPr sz="1100" spc="360" dirty="0">
                <a:solidFill>
                  <a:srgbClr val="22373A"/>
                </a:solidFill>
                <a:latin typeface="Palatino Linotype"/>
                <a:cs typeface="Palatino Linotype"/>
              </a:rPr>
              <a:t> </a:t>
            </a:r>
            <a:r>
              <a:rPr sz="1100" spc="110" dirty="0">
                <a:solidFill>
                  <a:srgbClr val="22373A"/>
                </a:solidFill>
                <a:latin typeface="Palatino Linotype"/>
                <a:cs typeface="Palatino Linotype"/>
              </a:rPr>
              <a:t>.interval </a:t>
            </a:r>
            <a:r>
              <a:rPr sz="1100" spc="-25" dirty="0">
                <a:solidFill>
                  <a:srgbClr val="22373A"/>
                </a:solidFill>
                <a:latin typeface="Palatino Linotype"/>
                <a:cs typeface="Palatino Linotype"/>
              </a:rPr>
              <a:t>##</a:t>
            </a:r>
            <a:r>
              <a:rPr sz="1100" dirty="0">
                <a:solidFill>
                  <a:srgbClr val="22373A"/>
                </a:solidFill>
                <a:latin typeface="Palatino Linotype"/>
                <a:cs typeface="Palatino Linotype"/>
              </a:rPr>
              <a:t>	</a:t>
            </a:r>
            <a:r>
              <a:rPr sz="1100" spc="-10" dirty="0">
                <a:solidFill>
                  <a:srgbClr val="22373A"/>
                </a:solidFill>
                <a:latin typeface="Palatino Linotype"/>
                <a:cs typeface="Palatino Linotype"/>
              </a:rPr>
              <a:t>&lt;dbl&gt;</a:t>
            </a:r>
            <a:r>
              <a:rPr sz="1100" dirty="0">
                <a:solidFill>
                  <a:srgbClr val="22373A"/>
                </a:solidFill>
                <a:latin typeface="Palatino Linotype"/>
                <a:cs typeface="Palatino Linotype"/>
              </a:rPr>
              <a:t>	</a:t>
            </a:r>
            <a:r>
              <a:rPr sz="1100" spc="-20" dirty="0">
                <a:solidFill>
                  <a:srgbClr val="22373A"/>
                </a:solidFill>
                <a:latin typeface="Palatino Linotype"/>
                <a:cs typeface="Palatino Linotype"/>
              </a:rPr>
              <a:t>&lt;dbl&gt;</a:t>
            </a:r>
            <a:r>
              <a:rPr sz="1100" dirty="0">
                <a:solidFill>
                  <a:srgbClr val="22373A"/>
                </a:solidFill>
                <a:latin typeface="Palatino Linotype"/>
                <a:cs typeface="Palatino Linotype"/>
              </a:rPr>
              <a:t>	</a:t>
            </a:r>
            <a:r>
              <a:rPr sz="1100" spc="-10" dirty="0">
                <a:solidFill>
                  <a:srgbClr val="22373A"/>
                </a:solidFill>
                <a:latin typeface="Palatino Linotype"/>
                <a:cs typeface="Palatino Linotype"/>
              </a:rPr>
              <a:t>&lt;dbl&gt;</a:t>
            </a:r>
            <a:r>
              <a:rPr sz="1100" dirty="0">
                <a:solidFill>
                  <a:srgbClr val="22373A"/>
                </a:solidFill>
                <a:latin typeface="Palatino Linotype"/>
                <a:cs typeface="Palatino Linotype"/>
              </a:rPr>
              <a:t>	&lt;dbl&gt;</a:t>
            </a:r>
            <a:r>
              <a:rPr sz="1100" spc="455" dirty="0">
                <a:solidFill>
                  <a:srgbClr val="22373A"/>
                </a:solidFill>
                <a:latin typeface="Palatino Linotype"/>
                <a:cs typeface="Palatino Linotype"/>
              </a:rPr>
              <a:t> </a:t>
            </a:r>
            <a:r>
              <a:rPr sz="1100" spc="-10" dirty="0">
                <a:solidFill>
                  <a:srgbClr val="22373A"/>
                </a:solidFill>
                <a:latin typeface="Palatino Linotype"/>
                <a:cs typeface="Palatino Linotype"/>
              </a:rPr>
              <a:t>&lt;chr&gt;</a:t>
            </a:r>
            <a:r>
              <a:rPr sz="1100" dirty="0">
                <a:solidFill>
                  <a:srgbClr val="22373A"/>
                </a:solidFill>
                <a:latin typeface="Palatino Linotype"/>
                <a:cs typeface="Palatino Linotype"/>
              </a:rPr>
              <a:t>	</a:t>
            </a:r>
            <a:r>
              <a:rPr sz="1100" spc="-10" dirty="0">
                <a:solidFill>
                  <a:srgbClr val="22373A"/>
                </a:solidFill>
                <a:latin typeface="Palatino Linotype"/>
                <a:cs typeface="Palatino Linotype"/>
              </a:rPr>
              <a:t>&lt;chr&gt;</a:t>
            </a:r>
            <a:endParaRPr sz="1100">
              <a:latin typeface="Palatino Linotype"/>
              <a:cs typeface="Palatino Linotype"/>
            </a:endParaRPr>
          </a:p>
        </p:txBody>
      </p:sp>
      <p:sp>
        <p:nvSpPr>
          <p:cNvPr id="6" name="object 6"/>
          <p:cNvSpPr txBox="1"/>
          <p:nvPr/>
        </p:nvSpPr>
        <p:spPr>
          <a:xfrm>
            <a:off x="340791" y="2555148"/>
            <a:ext cx="3505200" cy="546735"/>
          </a:xfrm>
          <a:prstGeom prst="rect">
            <a:avLst/>
          </a:prstGeom>
        </p:spPr>
        <p:txBody>
          <a:bodyPr vert="horz" wrap="square" lIns="0" tIns="106045" rIns="0" bIns="0" rtlCol="0">
            <a:spAutoFit/>
          </a:bodyPr>
          <a:lstStyle/>
          <a:p>
            <a:pPr marL="19050">
              <a:lnSpc>
                <a:spcPct val="100000"/>
              </a:lnSpc>
              <a:spcBef>
                <a:spcPts val="835"/>
              </a:spcBef>
              <a:tabLst>
                <a:tab pos="1036955" algn="l"/>
                <a:tab pos="1473835" algn="l"/>
                <a:tab pos="1982470" algn="l"/>
                <a:tab pos="2855595" algn="l"/>
              </a:tabLst>
            </a:pPr>
            <a:r>
              <a:rPr sz="1100" dirty="0">
                <a:solidFill>
                  <a:srgbClr val="22373A"/>
                </a:solidFill>
                <a:latin typeface="Palatino Linotype"/>
                <a:cs typeface="Palatino Linotype"/>
              </a:rPr>
              <a:t>##</a:t>
            </a:r>
            <a:r>
              <a:rPr sz="1100" spc="345" dirty="0">
                <a:solidFill>
                  <a:srgbClr val="22373A"/>
                </a:solidFill>
                <a:latin typeface="Palatino Linotype"/>
                <a:cs typeface="Palatino Linotype"/>
              </a:rPr>
              <a:t> </a:t>
            </a:r>
            <a:r>
              <a:rPr sz="1100" dirty="0">
                <a:solidFill>
                  <a:srgbClr val="22373A"/>
                </a:solidFill>
                <a:latin typeface="Palatino Linotype"/>
                <a:cs typeface="Palatino Linotype"/>
              </a:rPr>
              <a:t>1</a:t>
            </a:r>
            <a:r>
              <a:rPr sz="1100" spc="350" dirty="0">
                <a:solidFill>
                  <a:srgbClr val="22373A"/>
                </a:solidFill>
                <a:latin typeface="Palatino Linotype"/>
                <a:cs typeface="Palatino Linotype"/>
              </a:rPr>
              <a:t> </a:t>
            </a:r>
            <a:r>
              <a:rPr sz="1100" spc="60" dirty="0">
                <a:solidFill>
                  <a:srgbClr val="22373A"/>
                </a:solidFill>
                <a:latin typeface="Palatino Linotype"/>
                <a:cs typeface="Palatino Linotype"/>
              </a:rPr>
              <a:t>0.611</a:t>
            </a:r>
            <a:r>
              <a:rPr sz="1100" dirty="0">
                <a:solidFill>
                  <a:srgbClr val="22373A"/>
                </a:solidFill>
                <a:latin typeface="Palatino Linotype"/>
                <a:cs typeface="Palatino Linotype"/>
              </a:rPr>
              <a:t>	</a:t>
            </a:r>
            <a:r>
              <a:rPr sz="1100" spc="85" dirty="0">
                <a:solidFill>
                  <a:srgbClr val="22373A"/>
                </a:solidFill>
                <a:latin typeface="Palatino Linotype"/>
                <a:cs typeface="Palatino Linotype"/>
              </a:rPr>
              <a:t>0.4</a:t>
            </a:r>
            <a:r>
              <a:rPr sz="1100" dirty="0">
                <a:solidFill>
                  <a:srgbClr val="22373A"/>
                </a:solidFill>
                <a:latin typeface="Palatino Linotype"/>
                <a:cs typeface="Palatino Linotype"/>
              </a:rPr>
              <a:t>	</a:t>
            </a:r>
            <a:r>
              <a:rPr sz="1100" spc="70" dirty="0">
                <a:solidFill>
                  <a:srgbClr val="22373A"/>
                </a:solidFill>
                <a:latin typeface="Palatino Linotype"/>
                <a:cs typeface="Palatino Linotype"/>
              </a:rPr>
              <a:t>0.85</a:t>
            </a:r>
            <a:r>
              <a:rPr sz="1100" dirty="0">
                <a:solidFill>
                  <a:srgbClr val="22373A"/>
                </a:solidFill>
                <a:latin typeface="Palatino Linotype"/>
                <a:cs typeface="Palatino Linotype"/>
              </a:rPr>
              <a:t>	</a:t>
            </a:r>
            <a:r>
              <a:rPr sz="1100" spc="90" dirty="0">
                <a:solidFill>
                  <a:srgbClr val="22373A"/>
                </a:solidFill>
                <a:latin typeface="Palatino Linotype"/>
                <a:cs typeface="Palatino Linotype"/>
              </a:rPr>
              <a:t>0.95</a:t>
            </a:r>
            <a:r>
              <a:rPr sz="1100" spc="300" dirty="0">
                <a:solidFill>
                  <a:srgbClr val="22373A"/>
                </a:solidFill>
                <a:latin typeface="Palatino Linotype"/>
                <a:cs typeface="Palatino Linotype"/>
              </a:rPr>
              <a:t> </a:t>
            </a:r>
            <a:r>
              <a:rPr sz="1100" spc="-20" dirty="0">
                <a:solidFill>
                  <a:srgbClr val="22373A"/>
                </a:solidFill>
                <a:latin typeface="Palatino Linotype"/>
                <a:cs typeface="Palatino Linotype"/>
              </a:rPr>
              <a:t>mean</a:t>
            </a:r>
            <a:r>
              <a:rPr sz="1100" dirty="0">
                <a:solidFill>
                  <a:srgbClr val="22373A"/>
                </a:solidFill>
                <a:latin typeface="Palatino Linotype"/>
                <a:cs typeface="Palatino Linotype"/>
              </a:rPr>
              <a:t>	</a:t>
            </a:r>
            <a:r>
              <a:rPr sz="1100" spc="-20" dirty="0">
                <a:solidFill>
                  <a:srgbClr val="22373A"/>
                </a:solidFill>
                <a:latin typeface="Palatino Linotype"/>
                <a:cs typeface="Palatino Linotype"/>
              </a:rPr>
              <a:t>hdci</a:t>
            </a:r>
            <a:endParaRPr sz="1100">
              <a:latin typeface="Palatino Linotype"/>
              <a:cs typeface="Palatino Linotype"/>
            </a:endParaRPr>
          </a:p>
          <a:p>
            <a:pPr marL="12700">
              <a:lnSpc>
                <a:spcPct val="100000"/>
              </a:lnSpc>
              <a:spcBef>
                <a:spcPts val="730"/>
              </a:spcBef>
            </a:pPr>
            <a:r>
              <a:rPr sz="1100" dirty="0">
                <a:solidFill>
                  <a:srgbClr val="22373A"/>
                </a:solidFill>
                <a:latin typeface="Tahoma"/>
                <a:cs typeface="Tahoma"/>
              </a:rPr>
              <a:t>We</a:t>
            </a:r>
            <a:r>
              <a:rPr sz="1100" spc="-80" dirty="0">
                <a:solidFill>
                  <a:srgbClr val="22373A"/>
                </a:solidFill>
                <a:latin typeface="Tahoma"/>
                <a:cs typeface="Tahoma"/>
              </a:rPr>
              <a:t> </a:t>
            </a:r>
            <a:r>
              <a:rPr sz="1100" spc="-20" dirty="0">
                <a:solidFill>
                  <a:srgbClr val="22373A"/>
                </a:solidFill>
                <a:latin typeface="Tahoma"/>
                <a:cs typeface="Tahoma"/>
              </a:rPr>
              <a:t>can</a:t>
            </a:r>
            <a:r>
              <a:rPr sz="1100" spc="-30" dirty="0">
                <a:solidFill>
                  <a:srgbClr val="22373A"/>
                </a:solidFill>
                <a:latin typeface="Tahoma"/>
                <a:cs typeface="Tahoma"/>
              </a:rPr>
              <a:t> </a:t>
            </a:r>
            <a:r>
              <a:rPr sz="1100" spc="-65" dirty="0">
                <a:solidFill>
                  <a:srgbClr val="22373A"/>
                </a:solidFill>
                <a:latin typeface="Tahoma"/>
                <a:cs typeface="Tahoma"/>
              </a:rPr>
              <a:t>use</a:t>
            </a:r>
            <a:r>
              <a:rPr sz="1100" spc="-20" dirty="0">
                <a:solidFill>
                  <a:srgbClr val="22373A"/>
                </a:solidFill>
                <a:latin typeface="Tahoma"/>
                <a:cs typeface="Tahoma"/>
              </a:rPr>
              <a:t> our</a:t>
            </a:r>
            <a:r>
              <a:rPr sz="1100" spc="-30" dirty="0">
                <a:solidFill>
                  <a:srgbClr val="22373A"/>
                </a:solidFill>
                <a:latin typeface="Tahoma"/>
                <a:cs typeface="Tahoma"/>
              </a:rPr>
              <a:t> </a:t>
            </a:r>
            <a:r>
              <a:rPr sz="1100" spc="-35" dirty="0">
                <a:solidFill>
                  <a:srgbClr val="22373A"/>
                </a:solidFill>
                <a:latin typeface="Tahoma"/>
                <a:cs typeface="Tahoma"/>
              </a:rPr>
              <a:t>posterior</a:t>
            </a:r>
            <a:r>
              <a:rPr sz="1100" spc="-30" dirty="0">
                <a:solidFill>
                  <a:srgbClr val="22373A"/>
                </a:solidFill>
                <a:latin typeface="Tahoma"/>
                <a:cs typeface="Tahoma"/>
              </a:rPr>
              <a:t> </a:t>
            </a:r>
            <a:r>
              <a:rPr sz="1100" dirty="0">
                <a:solidFill>
                  <a:srgbClr val="22373A"/>
                </a:solidFill>
                <a:latin typeface="Tahoma"/>
                <a:cs typeface="Tahoma"/>
              </a:rPr>
              <a:t>to</a:t>
            </a:r>
            <a:r>
              <a:rPr sz="1100" spc="-35" dirty="0">
                <a:solidFill>
                  <a:srgbClr val="22373A"/>
                </a:solidFill>
                <a:latin typeface="Tahoma"/>
                <a:cs typeface="Tahoma"/>
              </a:rPr>
              <a:t> </a:t>
            </a:r>
            <a:r>
              <a:rPr sz="1100" spc="-90" dirty="0">
                <a:solidFill>
                  <a:srgbClr val="22373A"/>
                </a:solidFill>
                <a:latin typeface="Tahoma"/>
                <a:cs typeface="Tahoma"/>
              </a:rPr>
              <a:t>see</a:t>
            </a:r>
            <a:r>
              <a:rPr sz="1100" spc="5" dirty="0">
                <a:solidFill>
                  <a:srgbClr val="22373A"/>
                </a:solidFill>
                <a:latin typeface="Tahoma"/>
                <a:cs typeface="Tahoma"/>
              </a:rPr>
              <a:t> </a:t>
            </a:r>
            <a:r>
              <a:rPr sz="1100" spc="-25" dirty="0">
                <a:solidFill>
                  <a:srgbClr val="22373A"/>
                </a:solidFill>
                <a:latin typeface="Tahoma"/>
                <a:cs typeface="Tahoma"/>
              </a:rPr>
              <a:t>what</a:t>
            </a:r>
            <a:r>
              <a:rPr sz="1100" spc="-30" dirty="0">
                <a:solidFill>
                  <a:srgbClr val="22373A"/>
                </a:solidFill>
                <a:latin typeface="Tahoma"/>
                <a:cs typeface="Tahoma"/>
              </a:rPr>
              <a:t> </a:t>
            </a:r>
            <a:r>
              <a:rPr sz="1100" spc="-20" dirty="0">
                <a:solidFill>
                  <a:srgbClr val="22373A"/>
                </a:solidFill>
                <a:latin typeface="Tahoma"/>
                <a:cs typeface="Tahoma"/>
              </a:rPr>
              <a:t>likely</a:t>
            </a:r>
            <a:r>
              <a:rPr sz="1100" spc="-30" dirty="0">
                <a:solidFill>
                  <a:srgbClr val="22373A"/>
                </a:solidFill>
                <a:latin typeface="Tahoma"/>
                <a:cs typeface="Tahoma"/>
              </a:rPr>
              <a:t> </a:t>
            </a:r>
            <a:r>
              <a:rPr sz="1100" spc="-50" dirty="0">
                <a:solidFill>
                  <a:srgbClr val="22373A"/>
                </a:solidFill>
                <a:latin typeface="Tahoma"/>
                <a:cs typeface="Tahoma"/>
              </a:rPr>
              <a:t>values</a:t>
            </a:r>
            <a:r>
              <a:rPr sz="1100" spc="-35" dirty="0">
                <a:solidFill>
                  <a:srgbClr val="22373A"/>
                </a:solidFill>
                <a:latin typeface="Tahoma"/>
                <a:cs typeface="Tahoma"/>
              </a:rPr>
              <a:t> </a:t>
            </a:r>
            <a:r>
              <a:rPr sz="1100" spc="-20" dirty="0">
                <a:solidFill>
                  <a:srgbClr val="22373A"/>
                </a:solidFill>
                <a:latin typeface="Tahoma"/>
                <a:cs typeface="Tahoma"/>
              </a:rPr>
              <a:t>for</a:t>
            </a:r>
            <a:r>
              <a:rPr sz="1100" spc="-30" dirty="0">
                <a:solidFill>
                  <a:srgbClr val="22373A"/>
                </a:solidFill>
                <a:latin typeface="Tahoma"/>
                <a:cs typeface="Tahoma"/>
              </a:rPr>
              <a:t> </a:t>
            </a:r>
            <a:r>
              <a:rPr sz="1100" i="1" dirty="0">
                <a:solidFill>
                  <a:srgbClr val="22373A"/>
                </a:solidFill>
                <a:latin typeface="Arial"/>
                <a:cs typeface="Arial"/>
              </a:rPr>
              <a:t>p</a:t>
            </a:r>
            <a:r>
              <a:rPr sz="1100" i="1" spc="50" dirty="0">
                <a:solidFill>
                  <a:srgbClr val="22373A"/>
                </a:solidFill>
                <a:latin typeface="Arial"/>
                <a:cs typeface="Arial"/>
              </a:rPr>
              <a:t> </a:t>
            </a:r>
            <a:r>
              <a:rPr sz="1100" spc="-30" dirty="0">
                <a:solidFill>
                  <a:srgbClr val="22373A"/>
                </a:solidFill>
                <a:latin typeface="Tahoma"/>
                <a:cs typeface="Tahoma"/>
              </a:rPr>
              <a:t>are:</a:t>
            </a:r>
            <a:endParaRPr sz="1100">
              <a:latin typeface="Tahoma"/>
              <a:cs typeface="Tahoma"/>
            </a:endParaRPr>
          </a:p>
        </p:txBody>
      </p:sp>
      <p:sp>
        <p:nvSpPr>
          <p:cNvPr id="7" name="object 7"/>
          <p:cNvSpPr/>
          <p:nvPr/>
        </p:nvSpPr>
        <p:spPr>
          <a:xfrm>
            <a:off x="322046" y="3160115"/>
            <a:ext cx="3964304" cy="295910"/>
          </a:xfrm>
          <a:custGeom>
            <a:avLst/>
            <a:gdLst/>
            <a:ahLst/>
            <a:cxnLst/>
            <a:rect l="l" t="t" r="r" b="b"/>
            <a:pathLst>
              <a:path w="3964304" h="295910">
                <a:moveTo>
                  <a:pt x="3963911" y="0"/>
                </a:moveTo>
                <a:lnTo>
                  <a:pt x="0" y="0"/>
                </a:lnTo>
                <a:lnTo>
                  <a:pt x="0" y="295884"/>
                </a:lnTo>
                <a:lnTo>
                  <a:pt x="3963911" y="295884"/>
                </a:lnTo>
                <a:lnTo>
                  <a:pt x="3963911" y="0"/>
                </a:lnTo>
                <a:close/>
              </a:path>
            </a:pathLst>
          </a:custGeom>
          <a:solidFill>
            <a:srgbClr val="F8F8F8"/>
          </a:solidFill>
        </p:spPr>
        <p:txBody>
          <a:bodyPr wrap="square" lIns="0" tIns="0" rIns="0" bIns="0" rtlCol="0"/>
          <a:lstStyle/>
          <a:p>
            <a:endParaRPr/>
          </a:p>
        </p:txBody>
      </p:sp>
      <p:sp>
        <p:nvSpPr>
          <p:cNvPr id="8" name="object 8"/>
          <p:cNvSpPr txBox="1"/>
          <p:nvPr/>
        </p:nvSpPr>
        <p:spPr>
          <a:xfrm>
            <a:off x="347294" y="3123927"/>
            <a:ext cx="2815590" cy="374650"/>
          </a:xfrm>
          <a:prstGeom prst="rect">
            <a:avLst/>
          </a:prstGeom>
        </p:spPr>
        <p:txBody>
          <a:bodyPr vert="horz" wrap="square" lIns="0" tIns="12700" rIns="0" bIns="0" rtlCol="0">
            <a:spAutoFit/>
          </a:bodyPr>
          <a:lstStyle/>
          <a:p>
            <a:pPr marL="145415" marR="5080" indent="-133350">
              <a:lnSpc>
                <a:spcPct val="114599"/>
              </a:lnSpc>
              <a:spcBef>
                <a:spcPts val="100"/>
              </a:spcBef>
            </a:pPr>
            <a:r>
              <a:rPr sz="1000" dirty="0">
                <a:solidFill>
                  <a:srgbClr val="22373A"/>
                </a:solidFill>
                <a:latin typeface="Palatino Linotype"/>
                <a:cs typeface="Palatino Linotype"/>
              </a:rPr>
              <a:t>d</a:t>
            </a:r>
            <a:r>
              <a:rPr sz="1000" spc="270" dirty="0">
                <a:solidFill>
                  <a:srgbClr val="22373A"/>
                </a:solidFill>
                <a:latin typeface="Palatino Linotype"/>
                <a:cs typeface="Palatino Linotype"/>
              </a:rPr>
              <a:t> </a:t>
            </a:r>
            <a:r>
              <a:rPr sz="1000" spc="-160" dirty="0">
                <a:latin typeface="Palatino Linotype"/>
                <a:cs typeface="Palatino Linotype"/>
              </a:rPr>
              <a:t>%&gt;%</a:t>
            </a:r>
            <a:r>
              <a:rPr sz="1000" spc="275" dirty="0">
                <a:latin typeface="Palatino Linotype"/>
                <a:cs typeface="Palatino Linotype"/>
              </a:rPr>
              <a:t> </a:t>
            </a:r>
            <a:r>
              <a:rPr sz="1000" spc="114" dirty="0">
                <a:latin typeface="Palatino Linotype"/>
                <a:cs typeface="Palatino Linotype"/>
              </a:rPr>
              <a:t>select</a:t>
            </a:r>
            <a:r>
              <a:rPr sz="1000" spc="114" dirty="0">
                <a:solidFill>
                  <a:srgbClr val="22373A"/>
                </a:solidFill>
                <a:latin typeface="Palatino Linotype"/>
                <a:cs typeface="Palatino Linotype"/>
              </a:rPr>
              <a:t>(p,</a:t>
            </a:r>
            <a:r>
              <a:rPr sz="1000" spc="270" dirty="0">
                <a:solidFill>
                  <a:srgbClr val="22373A"/>
                </a:solidFill>
                <a:latin typeface="Palatino Linotype"/>
                <a:cs typeface="Palatino Linotype"/>
              </a:rPr>
              <a:t> </a:t>
            </a:r>
            <a:r>
              <a:rPr sz="1000" spc="105" dirty="0">
                <a:solidFill>
                  <a:srgbClr val="22373A"/>
                </a:solidFill>
                <a:latin typeface="Palatino Linotype"/>
                <a:cs typeface="Palatino Linotype"/>
              </a:rPr>
              <a:t>prior,</a:t>
            </a:r>
            <a:r>
              <a:rPr sz="1000" spc="275" dirty="0">
                <a:solidFill>
                  <a:srgbClr val="22373A"/>
                </a:solidFill>
                <a:latin typeface="Palatino Linotype"/>
                <a:cs typeface="Palatino Linotype"/>
              </a:rPr>
              <a:t> </a:t>
            </a:r>
            <a:r>
              <a:rPr sz="1000" dirty="0">
                <a:solidFill>
                  <a:srgbClr val="C4A000"/>
                </a:solidFill>
                <a:latin typeface="Palatino Linotype"/>
                <a:cs typeface="Palatino Linotype"/>
              </a:rPr>
              <a:t>post</a:t>
            </a:r>
            <a:r>
              <a:rPr sz="1000" spc="270"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275" dirty="0">
                <a:solidFill>
                  <a:srgbClr val="C4A000"/>
                </a:solidFill>
                <a:latin typeface="Palatino Linotype"/>
                <a:cs typeface="Palatino Linotype"/>
              </a:rPr>
              <a:t> </a:t>
            </a:r>
            <a:r>
              <a:rPr sz="1000" spc="85" dirty="0">
                <a:solidFill>
                  <a:srgbClr val="4F9905"/>
                </a:solidFill>
                <a:latin typeface="Palatino Linotype"/>
                <a:cs typeface="Palatino Linotype"/>
              </a:rPr>
              <a:t>"post7"</a:t>
            </a:r>
            <a:r>
              <a:rPr sz="1000" spc="85" dirty="0">
                <a:solidFill>
                  <a:srgbClr val="22373A"/>
                </a:solidFill>
                <a:latin typeface="Palatino Linotype"/>
                <a:cs typeface="Palatino Linotype"/>
              </a:rPr>
              <a:t>)</a:t>
            </a:r>
            <a:r>
              <a:rPr sz="1000" spc="275" dirty="0">
                <a:solidFill>
                  <a:srgbClr val="22373A"/>
                </a:solidFill>
                <a:latin typeface="Palatino Linotype"/>
                <a:cs typeface="Palatino Linotype"/>
              </a:rPr>
              <a:t> </a:t>
            </a:r>
            <a:r>
              <a:rPr sz="1000" spc="-185" dirty="0">
                <a:latin typeface="Palatino Linotype"/>
                <a:cs typeface="Palatino Linotype"/>
              </a:rPr>
              <a:t>%&gt;%</a:t>
            </a:r>
            <a:r>
              <a:rPr sz="1000" dirty="0">
                <a:latin typeface="Palatino Linotype"/>
                <a:cs typeface="Palatino Linotype"/>
              </a:rPr>
              <a:t> mutate</a:t>
            </a:r>
            <a:r>
              <a:rPr sz="1000" dirty="0">
                <a:solidFill>
                  <a:srgbClr val="22373A"/>
                </a:solidFill>
                <a:latin typeface="Palatino Linotype"/>
                <a:cs typeface="Palatino Linotype"/>
              </a:rPr>
              <a:t>(</a:t>
            </a:r>
            <a:r>
              <a:rPr sz="1000" dirty="0">
                <a:solidFill>
                  <a:srgbClr val="C4A000"/>
                </a:solidFill>
                <a:latin typeface="Palatino Linotype"/>
                <a:cs typeface="Palatino Linotype"/>
              </a:rPr>
              <a:t>cdf</a:t>
            </a:r>
            <a:r>
              <a:rPr sz="1000" spc="370" dirty="0">
                <a:solidFill>
                  <a:srgbClr val="C4A000"/>
                </a:solidFill>
                <a:latin typeface="Palatino Linotype"/>
                <a:cs typeface="Palatino Linotype"/>
              </a:rPr>
              <a:t> </a:t>
            </a:r>
            <a:r>
              <a:rPr sz="1000" dirty="0">
                <a:solidFill>
                  <a:srgbClr val="C4A000"/>
                </a:solidFill>
                <a:latin typeface="Palatino Linotype"/>
                <a:cs typeface="Palatino Linotype"/>
              </a:rPr>
              <a:t>=</a:t>
            </a:r>
            <a:r>
              <a:rPr sz="1000" spc="375" dirty="0">
                <a:solidFill>
                  <a:srgbClr val="C4A000"/>
                </a:solidFill>
                <a:latin typeface="Palatino Linotype"/>
                <a:cs typeface="Palatino Linotype"/>
              </a:rPr>
              <a:t> </a:t>
            </a:r>
            <a:r>
              <a:rPr sz="1000" dirty="0">
                <a:latin typeface="Palatino Linotype"/>
                <a:cs typeface="Palatino Linotype"/>
              </a:rPr>
              <a:t>cumsum</a:t>
            </a:r>
            <a:r>
              <a:rPr sz="1000" dirty="0">
                <a:solidFill>
                  <a:srgbClr val="22373A"/>
                </a:solidFill>
                <a:latin typeface="Palatino Linotype"/>
                <a:cs typeface="Palatino Linotype"/>
              </a:rPr>
              <a:t>(post))</a:t>
            </a:r>
            <a:r>
              <a:rPr sz="1000" spc="375" dirty="0">
                <a:solidFill>
                  <a:srgbClr val="22373A"/>
                </a:solidFill>
                <a:latin typeface="Palatino Linotype"/>
                <a:cs typeface="Palatino Linotype"/>
              </a:rPr>
              <a:t> </a:t>
            </a:r>
            <a:r>
              <a:rPr sz="1000" spc="80" dirty="0">
                <a:solidFill>
                  <a:srgbClr val="8E5902"/>
                </a:solidFill>
                <a:latin typeface="Palatino Linotype"/>
                <a:cs typeface="Palatino Linotype"/>
              </a:rPr>
              <a:t>-</a:t>
            </a:r>
            <a:r>
              <a:rPr sz="1000" spc="125" dirty="0">
                <a:solidFill>
                  <a:srgbClr val="8E5902"/>
                </a:solidFill>
                <a:latin typeface="Palatino Linotype"/>
                <a:cs typeface="Palatino Linotype"/>
              </a:rPr>
              <a:t>&gt;</a:t>
            </a:r>
            <a:r>
              <a:rPr sz="1000" spc="375" dirty="0">
                <a:solidFill>
                  <a:srgbClr val="8E5902"/>
                </a:solidFill>
                <a:latin typeface="Palatino Linotype"/>
                <a:cs typeface="Palatino Linotype"/>
              </a:rPr>
              <a:t> </a:t>
            </a:r>
            <a:r>
              <a:rPr sz="1000" spc="-50" dirty="0">
                <a:solidFill>
                  <a:srgbClr val="22373A"/>
                </a:solidFill>
                <a:latin typeface="Palatino Linotype"/>
                <a:cs typeface="Palatino Linotype"/>
              </a:rPr>
              <a:t>d</a:t>
            </a:r>
            <a:endParaRPr sz="1000">
              <a:latin typeface="Palatino Linotype"/>
              <a:cs typeface="Palatino Linotype"/>
            </a:endParaRPr>
          </a:p>
        </p:txBody>
      </p:sp>
      <p:sp>
        <p:nvSpPr>
          <p:cNvPr id="9" name="object 9"/>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60</a:t>
            </a:r>
            <a:endParaRPr sz="800">
              <a:latin typeface="Trebuchet MS"/>
              <a:cs typeface="Trebuchet MS"/>
            </a:endParaRPr>
          </a:p>
        </p:txBody>
      </p:sp>
    </p:spTree>
  </p:cSld>
  <p:clrMapOvr>
    <a:masterClrMapping/>
  </p:clrMapOvr>
  <p:transition>
    <p:cut/>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80" dirty="0"/>
              <a:t>Conclusions</a:t>
            </a:r>
          </a:p>
        </p:txBody>
      </p:sp>
      <p:sp>
        <p:nvSpPr>
          <p:cNvPr id="3" name="object 3"/>
          <p:cNvSpPr txBox="1">
            <a:spLocks noGrp="1"/>
          </p:cNvSpPr>
          <p:nvPr>
            <p:ph type="body" idx="1"/>
          </p:nvPr>
        </p:nvSpPr>
        <p:spPr>
          <a:xfrm>
            <a:off x="340791" y="688858"/>
            <a:ext cx="3917315" cy="1863523"/>
          </a:xfrm>
          <a:prstGeom prst="rect">
            <a:avLst/>
          </a:prstGeom>
        </p:spPr>
        <p:txBody>
          <a:bodyPr vert="horz" wrap="square" lIns="0" tIns="334010" rIns="0" bIns="0" rtlCol="0">
            <a:spAutoFit/>
          </a:bodyPr>
          <a:lstStyle/>
          <a:p>
            <a:pPr marL="19050">
              <a:lnSpc>
                <a:spcPct val="100000"/>
              </a:lnSpc>
              <a:spcBef>
                <a:spcPts val="90"/>
              </a:spcBef>
            </a:pPr>
            <a:r>
              <a:rPr dirty="0">
                <a:solidFill>
                  <a:srgbClr val="FF0000"/>
                </a:solidFill>
              </a:rPr>
              <a:t>Grid</a:t>
            </a:r>
            <a:r>
              <a:rPr spc="-70" dirty="0">
                <a:solidFill>
                  <a:srgbClr val="FF0000"/>
                </a:solidFill>
              </a:rPr>
              <a:t> </a:t>
            </a:r>
            <a:r>
              <a:rPr spc="-40" dirty="0">
                <a:solidFill>
                  <a:srgbClr val="FF0000"/>
                </a:solidFill>
              </a:rPr>
              <a:t>approximation</a:t>
            </a:r>
            <a:r>
              <a:rPr spc="-45" dirty="0">
                <a:solidFill>
                  <a:srgbClr val="FF0000"/>
                </a:solidFill>
              </a:rPr>
              <a:t> </a:t>
            </a:r>
            <a:r>
              <a:rPr dirty="0">
                <a:solidFill>
                  <a:srgbClr val="FF0000"/>
                </a:solidFill>
              </a:rPr>
              <a:t>is</a:t>
            </a:r>
            <a:r>
              <a:rPr spc="-60" dirty="0">
                <a:solidFill>
                  <a:srgbClr val="FF0000"/>
                </a:solidFill>
              </a:rPr>
              <a:t> </a:t>
            </a:r>
            <a:r>
              <a:rPr spc="-35" dirty="0">
                <a:solidFill>
                  <a:srgbClr val="FF0000"/>
                </a:solidFill>
              </a:rPr>
              <a:t>simple,</a:t>
            </a:r>
            <a:r>
              <a:rPr spc="-50" dirty="0">
                <a:solidFill>
                  <a:srgbClr val="FF0000"/>
                </a:solidFill>
              </a:rPr>
              <a:t> </a:t>
            </a:r>
            <a:r>
              <a:rPr dirty="0">
                <a:solidFill>
                  <a:srgbClr val="FF0000"/>
                </a:solidFill>
              </a:rPr>
              <a:t>but</a:t>
            </a:r>
            <a:r>
              <a:rPr spc="-55" dirty="0">
                <a:solidFill>
                  <a:srgbClr val="FF0000"/>
                </a:solidFill>
              </a:rPr>
              <a:t> </a:t>
            </a:r>
            <a:r>
              <a:rPr spc="-10" dirty="0">
                <a:solidFill>
                  <a:srgbClr val="FF0000"/>
                </a:solidFill>
              </a:rPr>
              <a:t>time</a:t>
            </a:r>
            <a:r>
              <a:rPr spc="-55" dirty="0">
                <a:solidFill>
                  <a:srgbClr val="FF0000"/>
                </a:solidFill>
              </a:rPr>
              <a:t> </a:t>
            </a:r>
            <a:r>
              <a:rPr spc="-10" dirty="0">
                <a:solidFill>
                  <a:srgbClr val="FF0000"/>
                </a:solidFill>
              </a:rPr>
              <a:t>consuming</a:t>
            </a:r>
            <a:r>
              <a:rPr spc="-10" dirty="0"/>
              <a:t>.</a:t>
            </a:r>
          </a:p>
          <a:p>
            <a:pPr marL="13970" marR="6350">
              <a:lnSpc>
                <a:spcPct val="118000"/>
              </a:lnSpc>
              <a:spcBef>
                <a:spcPts val="675"/>
              </a:spcBef>
            </a:pPr>
            <a:r>
              <a:rPr spc="-10" dirty="0"/>
              <a:t>The</a:t>
            </a:r>
            <a:r>
              <a:rPr spc="-70" dirty="0"/>
              <a:t> </a:t>
            </a:r>
            <a:r>
              <a:rPr spc="-50" dirty="0"/>
              <a:t>accuracy</a:t>
            </a:r>
            <a:r>
              <a:rPr spc="-25" dirty="0"/>
              <a:t> </a:t>
            </a:r>
            <a:r>
              <a:rPr spc="-10" dirty="0"/>
              <a:t>of</a:t>
            </a:r>
            <a:r>
              <a:rPr spc="-25" dirty="0"/>
              <a:t> </a:t>
            </a:r>
            <a:r>
              <a:rPr spc="-40" dirty="0"/>
              <a:t>our</a:t>
            </a:r>
            <a:r>
              <a:rPr spc="-30" dirty="0"/>
              <a:t> </a:t>
            </a:r>
            <a:r>
              <a:rPr spc="-50" dirty="0"/>
              <a:t>results</a:t>
            </a:r>
            <a:r>
              <a:rPr spc="-25" dirty="0"/>
              <a:t> </a:t>
            </a:r>
            <a:r>
              <a:rPr dirty="0"/>
              <a:t>is</a:t>
            </a:r>
            <a:r>
              <a:rPr spc="-25" dirty="0"/>
              <a:t> </a:t>
            </a:r>
            <a:r>
              <a:rPr spc="-35" dirty="0"/>
              <a:t>partly</a:t>
            </a:r>
            <a:r>
              <a:rPr spc="-25" dirty="0"/>
              <a:t> </a:t>
            </a:r>
            <a:r>
              <a:rPr spc="-65" dirty="0"/>
              <a:t>determined</a:t>
            </a:r>
            <a:r>
              <a:rPr spc="-20" dirty="0"/>
              <a:t> </a:t>
            </a:r>
            <a:r>
              <a:rPr spc="-75" dirty="0"/>
              <a:t>by</a:t>
            </a:r>
            <a:r>
              <a:rPr spc="-10" dirty="0"/>
              <a:t> </a:t>
            </a:r>
            <a:r>
              <a:rPr spc="-40" dirty="0"/>
              <a:t>the</a:t>
            </a:r>
            <a:r>
              <a:rPr spc="-25" dirty="0"/>
              <a:t> </a:t>
            </a:r>
            <a:r>
              <a:rPr spc="-85" dirty="0"/>
              <a:t>coarseness</a:t>
            </a:r>
            <a:r>
              <a:rPr dirty="0"/>
              <a:t> </a:t>
            </a:r>
            <a:r>
              <a:rPr spc="-25" dirty="0"/>
              <a:t>of </a:t>
            </a:r>
            <a:r>
              <a:rPr spc="-20" dirty="0"/>
              <a:t>our</a:t>
            </a:r>
            <a:r>
              <a:rPr spc="-65" dirty="0"/>
              <a:t> </a:t>
            </a:r>
            <a:r>
              <a:rPr dirty="0"/>
              <a:t>grid.</a:t>
            </a:r>
            <a:r>
              <a:rPr spc="55" dirty="0"/>
              <a:t> </a:t>
            </a:r>
            <a:r>
              <a:rPr dirty="0"/>
              <a:t>-</a:t>
            </a:r>
            <a:r>
              <a:rPr spc="-45" dirty="0"/>
              <a:t> </a:t>
            </a:r>
            <a:r>
              <a:rPr spc="-10" dirty="0"/>
              <a:t>You</a:t>
            </a:r>
            <a:r>
              <a:rPr spc="-50" dirty="0"/>
              <a:t> </a:t>
            </a:r>
            <a:r>
              <a:rPr spc="-20" dirty="0"/>
              <a:t>can</a:t>
            </a:r>
            <a:r>
              <a:rPr spc="-40" dirty="0"/>
              <a:t> </a:t>
            </a:r>
            <a:r>
              <a:rPr spc="-25" dirty="0"/>
              <a:t>revisit</a:t>
            </a:r>
            <a:r>
              <a:rPr spc="-45" dirty="0"/>
              <a:t> </a:t>
            </a:r>
            <a:r>
              <a:rPr spc="-10" dirty="0"/>
              <a:t>this</a:t>
            </a:r>
            <a:r>
              <a:rPr spc="-45" dirty="0"/>
              <a:t> </a:t>
            </a:r>
            <a:r>
              <a:rPr spc="-60" dirty="0"/>
              <a:t>example</a:t>
            </a:r>
            <a:r>
              <a:rPr spc="-25" dirty="0"/>
              <a:t> </a:t>
            </a:r>
            <a:r>
              <a:rPr spc="-45" dirty="0"/>
              <a:t>using</a:t>
            </a:r>
            <a:r>
              <a:rPr spc="-40" dirty="0"/>
              <a:t> </a:t>
            </a:r>
            <a:r>
              <a:rPr dirty="0"/>
              <a:t>a</a:t>
            </a:r>
            <a:r>
              <a:rPr spc="-50" dirty="0"/>
              <a:t> </a:t>
            </a:r>
            <a:r>
              <a:rPr spc="-25" dirty="0"/>
              <a:t>finer</a:t>
            </a:r>
            <a:r>
              <a:rPr spc="-45" dirty="0"/>
              <a:t> </a:t>
            </a:r>
            <a:r>
              <a:rPr spc="-10" dirty="0"/>
              <a:t>grid</a:t>
            </a:r>
            <a:r>
              <a:rPr spc="-45" dirty="0"/>
              <a:t> </a:t>
            </a:r>
            <a:r>
              <a:rPr dirty="0"/>
              <a:t>in</a:t>
            </a:r>
            <a:r>
              <a:rPr spc="-45" dirty="0"/>
              <a:t> </a:t>
            </a:r>
            <a:r>
              <a:rPr spc="-25" dirty="0"/>
              <a:t>the </a:t>
            </a:r>
            <a:r>
              <a:rPr spc="-10" dirty="0"/>
              <a:t>workbook</a:t>
            </a:r>
          </a:p>
          <a:p>
            <a:pPr marL="19050" marR="5080" indent="-6985">
              <a:lnSpc>
                <a:spcPct val="118000"/>
              </a:lnSpc>
              <a:spcBef>
                <a:spcPts val="680"/>
              </a:spcBef>
            </a:pPr>
            <a:r>
              <a:rPr spc="-10" dirty="0">
                <a:solidFill>
                  <a:srgbClr val="FF0000"/>
                </a:solidFill>
              </a:rPr>
              <a:t>We</a:t>
            </a:r>
            <a:r>
              <a:rPr spc="-40" dirty="0">
                <a:solidFill>
                  <a:srgbClr val="FF0000"/>
                </a:solidFill>
              </a:rPr>
              <a:t> </a:t>
            </a:r>
            <a:r>
              <a:rPr spc="-50" dirty="0">
                <a:solidFill>
                  <a:srgbClr val="FF0000"/>
                </a:solidFill>
              </a:rPr>
              <a:t>rarely</a:t>
            </a:r>
            <a:r>
              <a:rPr spc="-20" dirty="0">
                <a:solidFill>
                  <a:srgbClr val="FF0000"/>
                </a:solidFill>
              </a:rPr>
              <a:t> </a:t>
            </a:r>
            <a:r>
              <a:rPr spc="-80" dirty="0">
                <a:solidFill>
                  <a:srgbClr val="FF0000"/>
                </a:solidFill>
              </a:rPr>
              <a:t>use</a:t>
            </a:r>
            <a:r>
              <a:rPr spc="-5" dirty="0">
                <a:solidFill>
                  <a:srgbClr val="FF0000"/>
                </a:solidFill>
              </a:rPr>
              <a:t> </a:t>
            </a:r>
            <a:r>
              <a:rPr spc="-20" dirty="0">
                <a:solidFill>
                  <a:srgbClr val="FF0000"/>
                </a:solidFill>
              </a:rPr>
              <a:t>grid </a:t>
            </a:r>
            <a:r>
              <a:rPr spc="-45" dirty="0">
                <a:solidFill>
                  <a:srgbClr val="FF0000"/>
                </a:solidFill>
              </a:rPr>
              <a:t>approximation</a:t>
            </a:r>
            <a:r>
              <a:rPr spc="-15" dirty="0">
                <a:solidFill>
                  <a:srgbClr val="FF0000"/>
                </a:solidFill>
              </a:rPr>
              <a:t> </a:t>
            </a:r>
            <a:r>
              <a:rPr spc="-35" dirty="0">
                <a:solidFill>
                  <a:srgbClr val="FF0000"/>
                </a:solidFill>
              </a:rPr>
              <a:t>for</a:t>
            </a:r>
            <a:r>
              <a:rPr spc="-25" dirty="0">
                <a:solidFill>
                  <a:srgbClr val="FF0000"/>
                </a:solidFill>
              </a:rPr>
              <a:t> </a:t>
            </a:r>
            <a:r>
              <a:rPr spc="-70" dirty="0">
                <a:solidFill>
                  <a:srgbClr val="FF0000"/>
                </a:solidFill>
              </a:rPr>
              <a:t>more</a:t>
            </a:r>
            <a:r>
              <a:rPr spc="-15" dirty="0">
                <a:solidFill>
                  <a:srgbClr val="FF0000"/>
                </a:solidFill>
              </a:rPr>
              <a:t> </a:t>
            </a:r>
            <a:r>
              <a:rPr spc="-45" dirty="0">
                <a:solidFill>
                  <a:srgbClr val="FF0000"/>
                </a:solidFill>
              </a:rPr>
              <a:t>complex</a:t>
            </a:r>
            <a:r>
              <a:rPr spc="-15" dirty="0">
                <a:solidFill>
                  <a:srgbClr val="FF0000"/>
                </a:solidFill>
              </a:rPr>
              <a:t> </a:t>
            </a:r>
            <a:r>
              <a:rPr spc="-65" dirty="0">
                <a:solidFill>
                  <a:srgbClr val="FF0000"/>
                </a:solidFill>
              </a:rPr>
              <a:t>problems,</a:t>
            </a:r>
            <a:r>
              <a:rPr spc="-25" dirty="0">
                <a:solidFill>
                  <a:srgbClr val="FF0000"/>
                </a:solidFill>
              </a:rPr>
              <a:t> </a:t>
            </a:r>
            <a:r>
              <a:rPr spc="-10" dirty="0">
                <a:solidFill>
                  <a:srgbClr val="FF0000"/>
                </a:solidFill>
              </a:rPr>
              <a:t>but</a:t>
            </a:r>
            <a:r>
              <a:rPr spc="-20" dirty="0">
                <a:solidFill>
                  <a:srgbClr val="FF0000"/>
                </a:solidFill>
              </a:rPr>
              <a:t> </a:t>
            </a:r>
            <a:r>
              <a:rPr spc="-25" dirty="0">
                <a:solidFill>
                  <a:srgbClr val="FF0000"/>
                </a:solidFill>
              </a:rPr>
              <a:t>it </a:t>
            </a:r>
            <a:r>
              <a:rPr dirty="0">
                <a:solidFill>
                  <a:srgbClr val="FF0000"/>
                </a:solidFill>
              </a:rPr>
              <a:t>is</a:t>
            </a:r>
            <a:r>
              <a:rPr spc="-35" dirty="0">
                <a:solidFill>
                  <a:srgbClr val="FF0000"/>
                </a:solidFill>
              </a:rPr>
              <a:t> </a:t>
            </a:r>
            <a:r>
              <a:rPr spc="-50" dirty="0">
                <a:solidFill>
                  <a:srgbClr val="FF0000"/>
                </a:solidFill>
              </a:rPr>
              <a:t>useful</a:t>
            </a:r>
            <a:r>
              <a:rPr spc="-30" dirty="0">
                <a:solidFill>
                  <a:srgbClr val="FF0000"/>
                </a:solidFill>
              </a:rPr>
              <a:t> </a:t>
            </a:r>
            <a:r>
              <a:rPr dirty="0">
                <a:solidFill>
                  <a:srgbClr val="FF0000"/>
                </a:solidFill>
              </a:rPr>
              <a:t>to</a:t>
            </a:r>
            <a:r>
              <a:rPr spc="-35" dirty="0">
                <a:solidFill>
                  <a:srgbClr val="FF0000"/>
                </a:solidFill>
              </a:rPr>
              <a:t> </a:t>
            </a:r>
            <a:r>
              <a:rPr spc="-20" dirty="0">
                <a:solidFill>
                  <a:srgbClr val="FF0000"/>
                </a:solidFill>
              </a:rPr>
              <a:t>run</a:t>
            </a:r>
            <a:r>
              <a:rPr spc="-35" dirty="0">
                <a:solidFill>
                  <a:srgbClr val="FF0000"/>
                </a:solidFill>
              </a:rPr>
              <a:t> </a:t>
            </a:r>
            <a:r>
              <a:rPr spc="-30" dirty="0">
                <a:solidFill>
                  <a:srgbClr val="FF0000"/>
                </a:solidFill>
              </a:rPr>
              <a:t>through </a:t>
            </a:r>
            <a:r>
              <a:rPr spc="-50" dirty="0">
                <a:solidFill>
                  <a:srgbClr val="FF0000"/>
                </a:solidFill>
              </a:rPr>
              <a:t>once</a:t>
            </a:r>
            <a:r>
              <a:rPr spc="-30" dirty="0">
                <a:solidFill>
                  <a:srgbClr val="FF0000"/>
                </a:solidFill>
              </a:rPr>
              <a:t> </a:t>
            </a:r>
            <a:r>
              <a:rPr spc="-20" dirty="0">
                <a:solidFill>
                  <a:srgbClr val="FF0000"/>
                </a:solidFill>
              </a:rPr>
              <a:t>or</a:t>
            </a:r>
            <a:r>
              <a:rPr spc="-35" dirty="0">
                <a:solidFill>
                  <a:srgbClr val="FF0000"/>
                </a:solidFill>
              </a:rPr>
              <a:t> </a:t>
            </a:r>
            <a:r>
              <a:rPr spc="-25" dirty="0">
                <a:solidFill>
                  <a:srgbClr val="FF0000"/>
                </a:solidFill>
              </a:rPr>
              <a:t>twice</a:t>
            </a:r>
            <a:r>
              <a:rPr spc="-30" dirty="0">
                <a:solidFill>
                  <a:srgbClr val="FF0000"/>
                </a:solidFill>
              </a:rPr>
              <a:t> </a:t>
            </a:r>
            <a:r>
              <a:rPr dirty="0">
                <a:solidFill>
                  <a:srgbClr val="FF0000"/>
                </a:solidFill>
              </a:rPr>
              <a:t>to</a:t>
            </a:r>
            <a:r>
              <a:rPr spc="-35" dirty="0">
                <a:solidFill>
                  <a:srgbClr val="FF0000"/>
                </a:solidFill>
              </a:rPr>
              <a:t> </a:t>
            </a:r>
            <a:r>
              <a:rPr spc="-20" dirty="0">
                <a:solidFill>
                  <a:srgbClr val="FF0000"/>
                </a:solidFill>
              </a:rPr>
              <a:t>build</a:t>
            </a:r>
            <a:r>
              <a:rPr spc="-30" dirty="0">
                <a:solidFill>
                  <a:srgbClr val="FF0000"/>
                </a:solidFill>
              </a:rPr>
              <a:t> </a:t>
            </a:r>
            <a:r>
              <a:rPr spc="-20" dirty="0">
                <a:solidFill>
                  <a:srgbClr val="FF0000"/>
                </a:solidFill>
              </a:rPr>
              <a:t>intuition</a:t>
            </a:r>
            <a:r>
              <a:rPr spc="-35" dirty="0">
                <a:solidFill>
                  <a:srgbClr val="FF0000"/>
                </a:solidFill>
              </a:rPr>
              <a:t> </a:t>
            </a:r>
            <a:r>
              <a:rPr spc="-10" dirty="0">
                <a:solidFill>
                  <a:srgbClr val="FF0000"/>
                </a:solidFill>
              </a:rPr>
              <a:t>about </a:t>
            </a:r>
            <a:r>
              <a:rPr spc="-45" dirty="0">
                <a:solidFill>
                  <a:srgbClr val="FF0000"/>
                </a:solidFill>
              </a:rPr>
              <a:t>Bayesian</a:t>
            </a:r>
            <a:r>
              <a:rPr spc="-10" dirty="0">
                <a:solidFill>
                  <a:srgbClr val="FF0000"/>
                </a:solidFill>
              </a:rPr>
              <a:t> analysis.</a:t>
            </a:r>
          </a:p>
        </p:txBody>
      </p:sp>
      <p:sp>
        <p:nvSpPr>
          <p:cNvPr id="4" name="object 4"/>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61</a:t>
            </a:r>
            <a:endParaRPr sz="800">
              <a:latin typeface="Trebuchet MS"/>
              <a:cs typeface="Trebuchet MS"/>
            </a:endParaRPr>
          </a:p>
        </p:txBody>
      </p:sp>
    </p:spTree>
  </p:cSld>
  <p:clrMapOvr>
    <a:masterClrMapping/>
  </p:clrMapOvr>
  <p:transition>
    <p:cut/>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67295" y="1408224"/>
            <a:ext cx="1991360" cy="244475"/>
          </a:xfrm>
          <a:prstGeom prst="rect">
            <a:avLst/>
          </a:prstGeom>
        </p:spPr>
        <p:txBody>
          <a:bodyPr vert="horz" wrap="square" lIns="0" tIns="17145" rIns="0" bIns="0" rtlCol="0">
            <a:spAutoFit/>
          </a:bodyPr>
          <a:lstStyle/>
          <a:p>
            <a:pPr marL="12700">
              <a:lnSpc>
                <a:spcPct val="100000"/>
              </a:lnSpc>
              <a:spcBef>
                <a:spcPts val="135"/>
              </a:spcBef>
            </a:pPr>
            <a:r>
              <a:rPr sz="1400" b="1" spc="-45" dirty="0">
                <a:solidFill>
                  <a:srgbClr val="22373A"/>
                </a:solidFill>
                <a:latin typeface="Arial"/>
                <a:cs typeface="Arial"/>
                <a:hlinkClick r:id="rId2" action="ppaction://hlinksldjump"/>
              </a:rPr>
              <a:t>Bayesian</a:t>
            </a:r>
            <a:r>
              <a:rPr sz="1400" b="1" dirty="0">
                <a:solidFill>
                  <a:srgbClr val="22373A"/>
                </a:solidFill>
                <a:latin typeface="Arial"/>
                <a:cs typeface="Arial"/>
                <a:hlinkClick r:id="rId2" action="ppaction://hlinksldjump"/>
              </a:rPr>
              <a:t> </a:t>
            </a:r>
            <a:r>
              <a:rPr sz="1400" b="1" spc="-20" dirty="0">
                <a:solidFill>
                  <a:srgbClr val="22373A"/>
                </a:solidFill>
                <a:latin typeface="Arial"/>
                <a:cs typeface="Arial"/>
                <a:hlinkClick r:id="rId2" action="ppaction://hlinksldjump"/>
              </a:rPr>
              <a:t>Linear</a:t>
            </a:r>
            <a:r>
              <a:rPr sz="1400" b="1" spc="5" dirty="0">
                <a:solidFill>
                  <a:srgbClr val="22373A"/>
                </a:solidFill>
                <a:latin typeface="Arial"/>
                <a:cs typeface="Arial"/>
                <a:hlinkClick r:id="rId2" action="ppaction://hlinksldjump"/>
              </a:rPr>
              <a:t> </a:t>
            </a:r>
            <a:r>
              <a:rPr sz="1400" b="1" spc="-10" dirty="0">
                <a:solidFill>
                  <a:srgbClr val="22373A"/>
                </a:solidFill>
                <a:latin typeface="Arial"/>
                <a:cs typeface="Arial"/>
                <a:hlinkClick r:id="rId2" action="ppaction://hlinksldjump"/>
              </a:rPr>
              <a:t>Models</a:t>
            </a:r>
            <a:endParaRPr sz="1400">
              <a:latin typeface="Arial"/>
              <a:cs typeface="Arial"/>
            </a:endParaRPr>
          </a:p>
        </p:txBody>
      </p:sp>
      <p:grpSp>
        <p:nvGrpSpPr>
          <p:cNvPr id="3" name="object 3"/>
          <p:cNvGrpSpPr/>
          <p:nvPr/>
        </p:nvGrpSpPr>
        <p:grpSpPr>
          <a:xfrm>
            <a:off x="779995" y="1776457"/>
            <a:ext cx="3048635" cy="5080"/>
            <a:chOff x="779995" y="1776457"/>
            <a:chExt cx="3048635" cy="5080"/>
          </a:xfrm>
        </p:grpSpPr>
        <p:sp>
          <p:nvSpPr>
            <p:cNvPr id="4" name="object 4"/>
            <p:cNvSpPr/>
            <p:nvPr/>
          </p:nvSpPr>
          <p:spPr>
            <a:xfrm>
              <a:off x="779995" y="1776457"/>
              <a:ext cx="3048635" cy="5080"/>
            </a:xfrm>
            <a:custGeom>
              <a:avLst/>
              <a:gdLst/>
              <a:ahLst/>
              <a:cxnLst/>
              <a:rect l="l" t="t" r="r" b="b"/>
              <a:pathLst>
                <a:path w="3048635" h="5080">
                  <a:moveTo>
                    <a:pt x="0" y="5060"/>
                  </a:moveTo>
                  <a:lnTo>
                    <a:pt x="0" y="0"/>
                  </a:lnTo>
                  <a:lnTo>
                    <a:pt x="3048038" y="0"/>
                  </a:lnTo>
                  <a:lnTo>
                    <a:pt x="3048038" y="5060"/>
                  </a:lnTo>
                  <a:lnTo>
                    <a:pt x="0" y="5060"/>
                  </a:lnTo>
                  <a:close/>
                </a:path>
              </a:pathLst>
            </a:custGeom>
            <a:solidFill>
              <a:srgbClr val="D5C5B6"/>
            </a:solidFill>
          </p:spPr>
          <p:txBody>
            <a:bodyPr wrap="square" lIns="0" tIns="0" rIns="0" bIns="0" rtlCol="0"/>
            <a:lstStyle/>
            <a:p>
              <a:endParaRPr/>
            </a:p>
          </p:txBody>
        </p:sp>
        <p:sp>
          <p:nvSpPr>
            <p:cNvPr id="5" name="object 5"/>
            <p:cNvSpPr/>
            <p:nvPr/>
          </p:nvSpPr>
          <p:spPr>
            <a:xfrm>
              <a:off x="779995" y="1776457"/>
              <a:ext cx="2353945" cy="5080"/>
            </a:xfrm>
            <a:custGeom>
              <a:avLst/>
              <a:gdLst/>
              <a:ahLst/>
              <a:cxnLst/>
              <a:rect l="l" t="t" r="r" b="b"/>
              <a:pathLst>
                <a:path w="2353945" h="5080">
                  <a:moveTo>
                    <a:pt x="0" y="5060"/>
                  </a:moveTo>
                  <a:lnTo>
                    <a:pt x="0" y="0"/>
                  </a:lnTo>
                  <a:lnTo>
                    <a:pt x="2353560" y="0"/>
                  </a:lnTo>
                  <a:lnTo>
                    <a:pt x="2353560" y="5060"/>
                  </a:lnTo>
                  <a:lnTo>
                    <a:pt x="0" y="5060"/>
                  </a:lnTo>
                  <a:close/>
                </a:path>
              </a:pathLst>
            </a:custGeom>
            <a:solidFill>
              <a:srgbClr val="EB801A"/>
            </a:solidFill>
          </p:spPr>
          <p:txBody>
            <a:bodyPr wrap="square" lIns="0" tIns="0" rIns="0" bIns="0" rtlCol="0"/>
            <a:lstStyle/>
            <a:p>
              <a:endParaRPr/>
            </a:p>
          </p:txBody>
        </p:sp>
      </p:grpSp>
    </p:spTree>
  </p:cSld>
  <p:clrMapOvr>
    <a:masterClrMapping/>
  </p:clrMapOvr>
  <p:transition>
    <p:cut/>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dirty="0"/>
              <a:t>Mathematical</a:t>
            </a:r>
            <a:r>
              <a:rPr spc="-30" dirty="0"/>
              <a:t> </a:t>
            </a:r>
            <a:r>
              <a:rPr spc="-10" dirty="0"/>
              <a:t>Outline</a:t>
            </a:r>
          </a:p>
        </p:txBody>
      </p:sp>
      <p:sp>
        <p:nvSpPr>
          <p:cNvPr id="3" name="object 3"/>
          <p:cNvSpPr txBox="1"/>
          <p:nvPr/>
        </p:nvSpPr>
        <p:spPr>
          <a:xfrm>
            <a:off x="315391" y="1226018"/>
            <a:ext cx="3971290" cy="1320165"/>
          </a:xfrm>
          <a:prstGeom prst="rect">
            <a:avLst/>
          </a:prstGeom>
        </p:spPr>
        <p:txBody>
          <a:bodyPr vert="horz" wrap="square" lIns="0" tIns="11430" rIns="0" bIns="0" rtlCol="0">
            <a:spAutoFit/>
          </a:bodyPr>
          <a:lstStyle/>
          <a:p>
            <a:pPr marL="5715" algn="ctr">
              <a:lnSpc>
                <a:spcPct val="100000"/>
              </a:lnSpc>
              <a:spcBef>
                <a:spcPts val="90"/>
              </a:spcBef>
            </a:pPr>
            <a:r>
              <a:rPr sz="1100" i="1" dirty="0">
                <a:solidFill>
                  <a:srgbClr val="22373A"/>
                </a:solidFill>
                <a:latin typeface="Arial"/>
                <a:cs typeface="Arial"/>
              </a:rPr>
              <a:t>y</a:t>
            </a:r>
            <a:r>
              <a:rPr sz="1100" i="1" spc="100" dirty="0">
                <a:solidFill>
                  <a:srgbClr val="22373A"/>
                </a:solidFill>
                <a:latin typeface="Arial"/>
                <a:cs typeface="Arial"/>
              </a:rPr>
              <a:t> </a:t>
            </a:r>
            <a:r>
              <a:rPr sz="1100" i="1" spc="-40" dirty="0">
                <a:solidFill>
                  <a:srgbClr val="22373A"/>
                </a:solidFill>
                <a:latin typeface="Meiryo"/>
                <a:cs typeface="Meiryo"/>
              </a:rPr>
              <a:t>∼</a:t>
            </a:r>
            <a:r>
              <a:rPr sz="1100" i="1" spc="-75" dirty="0">
                <a:solidFill>
                  <a:srgbClr val="22373A"/>
                </a:solidFill>
                <a:latin typeface="Meiryo"/>
                <a:cs typeface="Meiryo"/>
              </a:rPr>
              <a:t> </a:t>
            </a:r>
            <a:r>
              <a:rPr sz="1100" i="1" spc="-35" dirty="0">
                <a:solidFill>
                  <a:srgbClr val="22373A"/>
                </a:solidFill>
                <a:latin typeface="Arial"/>
                <a:cs typeface="Arial"/>
              </a:rPr>
              <a:t>N</a:t>
            </a:r>
            <a:r>
              <a:rPr sz="1100" spc="-35" dirty="0">
                <a:solidFill>
                  <a:srgbClr val="22373A"/>
                </a:solidFill>
                <a:latin typeface="Tahoma"/>
                <a:cs typeface="Tahoma"/>
              </a:rPr>
              <a:t>(</a:t>
            </a:r>
            <a:r>
              <a:rPr sz="1100" i="1" spc="-35" dirty="0">
                <a:solidFill>
                  <a:srgbClr val="22373A"/>
                </a:solidFill>
                <a:latin typeface="Verdana"/>
                <a:cs typeface="Verdana"/>
              </a:rPr>
              <a:t>µ,</a:t>
            </a:r>
            <a:r>
              <a:rPr sz="1100" i="1" spc="-210" dirty="0">
                <a:solidFill>
                  <a:srgbClr val="22373A"/>
                </a:solidFill>
                <a:latin typeface="Verdana"/>
                <a:cs typeface="Verdana"/>
              </a:rPr>
              <a:t> </a:t>
            </a:r>
            <a:r>
              <a:rPr sz="1100" i="1" spc="-25" dirty="0">
                <a:solidFill>
                  <a:srgbClr val="22373A"/>
                </a:solidFill>
                <a:latin typeface="Verdana"/>
                <a:cs typeface="Verdana"/>
              </a:rPr>
              <a:t>σ</a:t>
            </a:r>
            <a:r>
              <a:rPr sz="1100" spc="-25" dirty="0">
                <a:solidFill>
                  <a:srgbClr val="22373A"/>
                </a:solidFill>
                <a:latin typeface="Tahoma"/>
                <a:cs typeface="Tahoma"/>
              </a:rPr>
              <a:t>)</a:t>
            </a:r>
            <a:endParaRPr sz="1100">
              <a:latin typeface="Tahoma"/>
              <a:cs typeface="Tahoma"/>
            </a:endParaRPr>
          </a:p>
          <a:p>
            <a:pPr algn="ctr">
              <a:lnSpc>
                <a:spcPct val="100000"/>
              </a:lnSpc>
              <a:spcBef>
                <a:spcPts val="885"/>
              </a:spcBef>
            </a:pPr>
            <a:r>
              <a:rPr sz="1100" i="1" spc="-55" dirty="0">
                <a:solidFill>
                  <a:srgbClr val="22373A"/>
                </a:solidFill>
                <a:latin typeface="Verdana"/>
                <a:cs typeface="Verdana"/>
              </a:rPr>
              <a:t>µ</a:t>
            </a:r>
            <a:r>
              <a:rPr sz="1100" i="1" spc="-80" dirty="0">
                <a:solidFill>
                  <a:srgbClr val="22373A"/>
                </a:solidFill>
                <a:latin typeface="Verdana"/>
                <a:cs typeface="Verdana"/>
              </a:rPr>
              <a:t> </a:t>
            </a:r>
            <a:r>
              <a:rPr sz="1100" dirty="0">
                <a:solidFill>
                  <a:srgbClr val="22373A"/>
                </a:solidFill>
                <a:latin typeface="Tahoma"/>
                <a:cs typeface="Tahoma"/>
              </a:rPr>
              <a:t>=</a:t>
            </a:r>
            <a:r>
              <a:rPr sz="1100" spc="-40" dirty="0">
                <a:solidFill>
                  <a:srgbClr val="22373A"/>
                </a:solidFill>
                <a:latin typeface="Tahoma"/>
                <a:cs typeface="Tahoma"/>
              </a:rPr>
              <a:t> </a:t>
            </a:r>
            <a:r>
              <a:rPr sz="1100" i="1" dirty="0">
                <a:solidFill>
                  <a:srgbClr val="22373A"/>
                </a:solidFill>
                <a:latin typeface="Verdana"/>
                <a:cs typeface="Verdana"/>
              </a:rPr>
              <a:t>β</a:t>
            </a:r>
            <a:r>
              <a:rPr sz="1200" baseline="-10416" dirty="0">
                <a:solidFill>
                  <a:srgbClr val="22373A"/>
                </a:solidFill>
                <a:latin typeface="Trebuchet MS"/>
                <a:cs typeface="Trebuchet MS"/>
              </a:rPr>
              <a:t>1</a:t>
            </a:r>
            <a:r>
              <a:rPr sz="1100" i="1" dirty="0">
                <a:solidFill>
                  <a:srgbClr val="22373A"/>
                </a:solidFill>
                <a:latin typeface="Arial"/>
                <a:cs typeface="Arial"/>
              </a:rPr>
              <a:t>x</a:t>
            </a:r>
            <a:r>
              <a:rPr sz="1100" i="1" spc="60" dirty="0">
                <a:solidFill>
                  <a:srgbClr val="22373A"/>
                </a:solidFill>
                <a:latin typeface="Arial"/>
                <a:cs typeface="Arial"/>
              </a:rPr>
              <a:t> </a:t>
            </a:r>
            <a:r>
              <a:rPr sz="1100" dirty="0">
                <a:solidFill>
                  <a:srgbClr val="22373A"/>
                </a:solidFill>
                <a:latin typeface="Tahoma"/>
                <a:cs typeface="Tahoma"/>
              </a:rPr>
              <a:t>+</a:t>
            </a:r>
            <a:r>
              <a:rPr sz="1100" spc="-100" dirty="0">
                <a:solidFill>
                  <a:srgbClr val="22373A"/>
                </a:solidFill>
                <a:latin typeface="Tahoma"/>
                <a:cs typeface="Tahoma"/>
              </a:rPr>
              <a:t> </a:t>
            </a:r>
            <a:r>
              <a:rPr sz="1100" i="1" spc="-25" dirty="0">
                <a:solidFill>
                  <a:srgbClr val="22373A"/>
                </a:solidFill>
                <a:latin typeface="Verdana"/>
                <a:cs typeface="Verdana"/>
              </a:rPr>
              <a:t>β</a:t>
            </a:r>
            <a:r>
              <a:rPr sz="1200" spc="-37" baseline="-10416" dirty="0">
                <a:solidFill>
                  <a:srgbClr val="22373A"/>
                </a:solidFill>
                <a:latin typeface="Trebuchet MS"/>
                <a:cs typeface="Trebuchet MS"/>
              </a:rPr>
              <a:t>0</a:t>
            </a:r>
            <a:endParaRPr sz="1200" baseline="-10416">
              <a:latin typeface="Trebuchet MS"/>
              <a:cs typeface="Trebuchet MS"/>
            </a:endParaRPr>
          </a:p>
          <a:p>
            <a:pPr marL="44450" marR="30480">
              <a:lnSpc>
                <a:spcPct val="118000"/>
              </a:lnSpc>
              <a:spcBef>
                <a:spcPts val="1325"/>
              </a:spcBef>
            </a:pPr>
            <a:r>
              <a:rPr sz="1100" dirty="0">
                <a:solidFill>
                  <a:srgbClr val="22373A"/>
                </a:solidFill>
                <a:latin typeface="Tahoma"/>
                <a:cs typeface="Tahoma"/>
              </a:rPr>
              <a:t>But</a:t>
            </a:r>
            <a:r>
              <a:rPr sz="1100" spc="-50" dirty="0">
                <a:solidFill>
                  <a:srgbClr val="22373A"/>
                </a:solidFill>
                <a:latin typeface="Tahoma"/>
                <a:cs typeface="Tahoma"/>
              </a:rPr>
              <a:t> </a:t>
            </a:r>
            <a:r>
              <a:rPr sz="1100" spc="-55" dirty="0">
                <a:solidFill>
                  <a:srgbClr val="22373A"/>
                </a:solidFill>
                <a:latin typeface="Tahoma"/>
                <a:cs typeface="Tahoma"/>
              </a:rPr>
              <a:t>now,</a:t>
            </a:r>
            <a:r>
              <a:rPr sz="1100" spc="-20" dirty="0">
                <a:solidFill>
                  <a:srgbClr val="22373A"/>
                </a:solidFill>
                <a:latin typeface="Tahoma"/>
                <a:cs typeface="Tahoma"/>
              </a:rPr>
              <a:t> </a:t>
            </a:r>
            <a:r>
              <a:rPr sz="1100" spc="-35" dirty="0">
                <a:solidFill>
                  <a:srgbClr val="22373A"/>
                </a:solidFill>
                <a:latin typeface="Tahoma"/>
                <a:cs typeface="Tahoma"/>
              </a:rPr>
              <a:t>instead</a:t>
            </a:r>
            <a:r>
              <a:rPr sz="1100" spc="-15" dirty="0">
                <a:solidFill>
                  <a:srgbClr val="22373A"/>
                </a:solidFill>
                <a:latin typeface="Tahoma"/>
                <a:cs typeface="Tahoma"/>
              </a:rPr>
              <a:t> </a:t>
            </a:r>
            <a:r>
              <a:rPr sz="1100" dirty="0">
                <a:solidFill>
                  <a:srgbClr val="22373A"/>
                </a:solidFill>
                <a:latin typeface="Tahoma"/>
                <a:cs typeface="Tahoma"/>
              </a:rPr>
              <a:t>of</a:t>
            </a:r>
            <a:r>
              <a:rPr sz="1100" spc="-10" dirty="0">
                <a:solidFill>
                  <a:srgbClr val="22373A"/>
                </a:solidFill>
                <a:latin typeface="Tahoma"/>
                <a:cs typeface="Tahoma"/>
              </a:rPr>
              <a:t> </a:t>
            </a:r>
            <a:r>
              <a:rPr sz="1100" spc="-30" dirty="0">
                <a:solidFill>
                  <a:srgbClr val="22373A"/>
                </a:solidFill>
                <a:latin typeface="Tahoma"/>
                <a:cs typeface="Tahoma"/>
              </a:rPr>
              <a:t>finding</a:t>
            </a:r>
            <a:r>
              <a:rPr sz="1100" spc="-15" dirty="0">
                <a:solidFill>
                  <a:srgbClr val="22373A"/>
                </a:solidFill>
                <a:latin typeface="Tahoma"/>
                <a:cs typeface="Tahoma"/>
              </a:rPr>
              <a:t> </a:t>
            </a:r>
            <a:r>
              <a:rPr sz="1100" spc="-20" dirty="0">
                <a:solidFill>
                  <a:srgbClr val="22373A"/>
                </a:solidFill>
                <a:latin typeface="Tahoma"/>
                <a:cs typeface="Tahoma"/>
              </a:rPr>
              <a:t>the</a:t>
            </a:r>
            <a:r>
              <a:rPr sz="1100" spc="-15" dirty="0">
                <a:solidFill>
                  <a:srgbClr val="22373A"/>
                </a:solidFill>
                <a:latin typeface="Tahoma"/>
                <a:cs typeface="Tahoma"/>
              </a:rPr>
              <a:t> </a:t>
            </a:r>
            <a:r>
              <a:rPr sz="1100" i="1" spc="-25" dirty="0">
                <a:solidFill>
                  <a:srgbClr val="22373A"/>
                </a:solidFill>
                <a:latin typeface="Arial"/>
                <a:cs typeface="Arial"/>
              </a:rPr>
              <a:t>best</a:t>
            </a:r>
            <a:r>
              <a:rPr sz="1100" i="1" spc="20" dirty="0">
                <a:solidFill>
                  <a:srgbClr val="22373A"/>
                </a:solidFill>
                <a:latin typeface="Arial"/>
                <a:cs typeface="Arial"/>
              </a:rPr>
              <a:t> </a:t>
            </a:r>
            <a:r>
              <a:rPr sz="1100" i="1" dirty="0">
                <a:solidFill>
                  <a:srgbClr val="22373A"/>
                </a:solidFill>
                <a:latin typeface="Arial"/>
                <a:cs typeface="Arial"/>
              </a:rPr>
              <a:t>fit</a:t>
            </a:r>
            <a:r>
              <a:rPr sz="1100" dirty="0">
                <a:solidFill>
                  <a:srgbClr val="22373A"/>
                </a:solidFill>
                <a:latin typeface="Tahoma"/>
                <a:cs typeface="Tahoma"/>
              </a:rPr>
              <a:t>,</a:t>
            </a:r>
            <a:r>
              <a:rPr sz="1100" spc="-1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dirty="0">
                <a:solidFill>
                  <a:srgbClr val="22373A"/>
                </a:solidFill>
                <a:latin typeface="Tahoma"/>
                <a:cs typeface="Tahoma"/>
              </a:rPr>
              <a:t>will</a:t>
            </a:r>
            <a:r>
              <a:rPr sz="1100" spc="-20" dirty="0">
                <a:solidFill>
                  <a:srgbClr val="22373A"/>
                </a:solidFill>
                <a:latin typeface="Tahoma"/>
                <a:cs typeface="Tahoma"/>
              </a:rPr>
              <a:t> </a:t>
            </a:r>
            <a:r>
              <a:rPr sz="1100" spc="-35" dirty="0">
                <a:solidFill>
                  <a:srgbClr val="22373A"/>
                </a:solidFill>
                <a:latin typeface="Tahoma"/>
                <a:cs typeface="Tahoma"/>
              </a:rPr>
              <a:t>estimate</a:t>
            </a:r>
            <a:r>
              <a:rPr sz="1100" spc="-10" dirty="0">
                <a:solidFill>
                  <a:srgbClr val="22373A"/>
                </a:solidFill>
                <a:latin typeface="Tahoma"/>
                <a:cs typeface="Tahoma"/>
              </a:rPr>
              <a:t> </a:t>
            </a:r>
            <a:r>
              <a:rPr sz="1100" spc="-60" dirty="0">
                <a:solidFill>
                  <a:srgbClr val="22373A"/>
                </a:solidFill>
                <a:latin typeface="Tahoma"/>
                <a:cs typeface="Tahoma"/>
              </a:rPr>
              <a:t>how</a:t>
            </a:r>
            <a:r>
              <a:rPr sz="1100" spc="-20" dirty="0">
                <a:solidFill>
                  <a:srgbClr val="22373A"/>
                </a:solidFill>
                <a:latin typeface="Tahoma"/>
                <a:cs typeface="Tahoma"/>
              </a:rPr>
              <a:t> </a:t>
            </a:r>
            <a:r>
              <a:rPr sz="1100" spc="-10" dirty="0">
                <a:solidFill>
                  <a:srgbClr val="22373A"/>
                </a:solidFill>
                <a:latin typeface="Tahoma"/>
                <a:cs typeface="Tahoma"/>
              </a:rPr>
              <a:t>likely </a:t>
            </a:r>
            <a:r>
              <a:rPr sz="1100" spc="-60" dirty="0">
                <a:solidFill>
                  <a:srgbClr val="22373A"/>
                </a:solidFill>
                <a:latin typeface="Tahoma"/>
                <a:cs typeface="Tahoma"/>
              </a:rPr>
              <a:t>every</a:t>
            </a:r>
            <a:r>
              <a:rPr sz="1100" spc="-30" dirty="0">
                <a:solidFill>
                  <a:srgbClr val="22373A"/>
                </a:solidFill>
                <a:latin typeface="Tahoma"/>
                <a:cs typeface="Tahoma"/>
              </a:rPr>
              <a:t> </a:t>
            </a:r>
            <a:r>
              <a:rPr sz="1100" spc="-35" dirty="0">
                <a:solidFill>
                  <a:srgbClr val="22373A"/>
                </a:solidFill>
                <a:latin typeface="Tahoma"/>
                <a:cs typeface="Tahoma"/>
              </a:rPr>
              <a:t>possibly</a:t>
            </a:r>
            <a:r>
              <a:rPr sz="1100" spc="-30" dirty="0">
                <a:solidFill>
                  <a:srgbClr val="22373A"/>
                </a:solidFill>
                <a:latin typeface="Tahoma"/>
                <a:cs typeface="Tahoma"/>
              </a:rPr>
              <a:t> </a:t>
            </a:r>
            <a:r>
              <a:rPr sz="1100" dirty="0">
                <a:solidFill>
                  <a:srgbClr val="22373A"/>
                </a:solidFill>
                <a:latin typeface="Tahoma"/>
                <a:cs typeface="Tahoma"/>
              </a:rPr>
              <a:t>fit</a:t>
            </a:r>
            <a:r>
              <a:rPr sz="1100" spc="-25" dirty="0">
                <a:solidFill>
                  <a:srgbClr val="22373A"/>
                </a:solidFill>
                <a:latin typeface="Tahoma"/>
                <a:cs typeface="Tahoma"/>
              </a:rPr>
              <a:t> </a:t>
            </a:r>
            <a:r>
              <a:rPr sz="1100" spc="-10" dirty="0">
                <a:solidFill>
                  <a:srgbClr val="22373A"/>
                </a:solidFill>
                <a:latin typeface="Tahoma"/>
                <a:cs typeface="Tahoma"/>
              </a:rPr>
              <a:t>is,</a:t>
            </a:r>
            <a:r>
              <a:rPr sz="1100" spc="-30" dirty="0">
                <a:solidFill>
                  <a:srgbClr val="22373A"/>
                </a:solidFill>
                <a:latin typeface="Tahoma"/>
                <a:cs typeface="Tahoma"/>
              </a:rPr>
              <a:t> </a:t>
            </a:r>
            <a:r>
              <a:rPr sz="1100" spc="-35" dirty="0">
                <a:solidFill>
                  <a:srgbClr val="22373A"/>
                </a:solidFill>
                <a:latin typeface="Tahoma"/>
                <a:cs typeface="Tahoma"/>
              </a:rPr>
              <a:t>(given</a:t>
            </a:r>
            <a:r>
              <a:rPr sz="1100" spc="-30" dirty="0">
                <a:solidFill>
                  <a:srgbClr val="22373A"/>
                </a:solidFill>
                <a:latin typeface="Tahoma"/>
                <a:cs typeface="Tahoma"/>
              </a:rPr>
              <a:t> </a:t>
            </a:r>
            <a:r>
              <a:rPr sz="1100" spc="-10" dirty="0">
                <a:solidFill>
                  <a:srgbClr val="22373A"/>
                </a:solidFill>
                <a:latin typeface="Tahoma"/>
                <a:cs typeface="Tahoma"/>
              </a:rPr>
              <a:t>the</a:t>
            </a:r>
            <a:r>
              <a:rPr sz="1100" spc="-30" dirty="0">
                <a:solidFill>
                  <a:srgbClr val="22373A"/>
                </a:solidFill>
                <a:latin typeface="Tahoma"/>
                <a:cs typeface="Tahoma"/>
              </a:rPr>
              <a:t> </a:t>
            </a:r>
            <a:r>
              <a:rPr sz="1100" spc="-10" dirty="0">
                <a:solidFill>
                  <a:srgbClr val="22373A"/>
                </a:solidFill>
                <a:latin typeface="Tahoma"/>
                <a:cs typeface="Tahoma"/>
              </a:rPr>
              <a:t>data).</a:t>
            </a:r>
            <a:endParaRPr sz="1100">
              <a:latin typeface="Tahoma"/>
              <a:cs typeface="Tahoma"/>
            </a:endParaRPr>
          </a:p>
          <a:p>
            <a:pPr marL="38100">
              <a:lnSpc>
                <a:spcPct val="100000"/>
              </a:lnSpc>
              <a:spcBef>
                <a:spcPts val="915"/>
              </a:spcBef>
            </a:pPr>
            <a:r>
              <a:rPr sz="1100" dirty="0">
                <a:solidFill>
                  <a:srgbClr val="22373A"/>
                </a:solidFill>
                <a:latin typeface="Tahoma"/>
                <a:cs typeface="Tahoma"/>
              </a:rPr>
              <a:t>We</a:t>
            </a:r>
            <a:r>
              <a:rPr sz="1100" spc="-55" dirty="0">
                <a:solidFill>
                  <a:srgbClr val="22373A"/>
                </a:solidFill>
                <a:latin typeface="Tahoma"/>
                <a:cs typeface="Tahoma"/>
              </a:rPr>
              <a:t> </a:t>
            </a:r>
            <a:r>
              <a:rPr sz="1100" spc="-60" dirty="0">
                <a:solidFill>
                  <a:srgbClr val="22373A"/>
                </a:solidFill>
                <a:latin typeface="Tahoma"/>
                <a:cs typeface="Tahoma"/>
              </a:rPr>
              <a:t>now</a:t>
            </a:r>
            <a:r>
              <a:rPr sz="1100" spc="-25" dirty="0">
                <a:solidFill>
                  <a:srgbClr val="22373A"/>
                </a:solidFill>
                <a:latin typeface="Tahoma"/>
                <a:cs typeface="Tahoma"/>
              </a:rPr>
              <a:t> </a:t>
            </a:r>
            <a:r>
              <a:rPr sz="1100" spc="-60" dirty="0">
                <a:solidFill>
                  <a:srgbClr val="22373A"/>
                </a:solidFill>
                <a:latin typeface="Tahoma"/>
                <a:cs typeface="Tahoma"/>
              </a:rPr>
              <a:t>have</a:t>
            </a:r>
            <a:r>
              <a:rPr sz="1100" spc="-25" dirty="0">
                <a:solidFill>
                  <a:srgbClr val="22373A"/>
                </a:solidFill>
                <a:latin typeface="Tahoma"/>
                <a:cs typeface="Tahoma"/>
              </a:rPr>
              <a:t> </a:t>
            </a:r>
            <a:r>
              <a:rPr sz="1100" spc="-40" dirty="0">
                <a:solidFill>
                  <a:srgbClr val="22373A"/>
                </a:solidFill>
                <a:latin typeface="Tahoma"/>
                <a:cs typeface="Tahoma"/>
              </a:rPr>
              <a:t>three</a:t>
            </a:r>
            <a:r>
              <a:rPr sz="1100" spc="-30" dirty="0">
                <a:solidFill>
                  <a:srgbClr val="22373A"/>
                </a:solidFill>
                <a:latin typeface="Tahoma"/>
                <a:cs typeface="Tahoma"/>
              </a:rPr>
              <a:t> </a:t>
            </a:r>
            <a:r>
              <a:rPr sz="1100" spc="-60" dirty="0">
                <a:solidFill>
                  <a:srgbClr val="22373A"/>
                </a:solidFill>
                <a:latin typeface="Tahoma"/>
                <a:cs typeface="Tahoma"/>
              </a:rPr>
              <a:t>parameters</a:t>
            </a:r>
            <a:r>
              <a:rPr sz="1100" spc="-25" dirty="0">
                <a:solidFill>
                  <a:srgbClr val="22373A"/>
                </a:solidFill>
                <a:latin typeface="Tahoma"/>
                <a:cs typeface="Tahoma"/>
              </a:rPr>
              <a:t> </a:t>
            </a:r>
            <a:r>
              <a:rPr sz="1100" dirty="0">
                <a:solidFill>
                  <a:srgbClr val="22373A"/>
                </a:solidFill>
                <a:latin typeface="Tahoma"/>
                <a:cs typeface="Tahoma"/>
              </a:rPr>
              <a:t>to</a:t>
            </a:r>
            <a:r>
              <a:rPr sz="1100" spc="-35" dirty="0">
                <a:solidFill>
                  <a:srgbClr val="22373A"/>
                </a:solidFill>
                <a:latin typeface="Tahoma"/>
                <a:cs typeface="Tahoma"/>
              </a:rPr>
              <a:t> </a:t>
            </a:r>
            <a:r>
              <a:rPr sz="1100" spc="-60" dirty="0">
                <a:solidFill>
                  <a:srgbClr val="22373A"/>
                </a:solidFill>
                <a:latin typeface="Tahoma"/>
                <a:cs typeface="Tahoma"/>
              </a:rPr>
              <a:t>define</a:t>
            </a:r>
            <a:r>
              <a:rPr sz="1100" spc="-25" dirty="0">
                <a:solidFill>
                  <a:srgbClr val="22373A"/>
                </a:solidFill>
                <a:latin typeface="Tahoma"/>
                <a:cs typeface="Tahoma"/>
              </a:rPr>
              <a:t> </a:t>
            </a:r>
            <a:r>
              <a:rPr sz="1100" spc="-50" dirty="0">
                <a:solidFill>
                  <a:srgbClr val="22373A"/>
                </a:solidFill>
                <a:latin typeface="Tahoma"/>
                <a:cs typeface="Tahoma"/>
              </a:rPr>
              <a:t>priors</a:t>
            </a:r>
            <a:r>
              <a:rPr sz="1100" spc="-30" dirty="0">
                <a:solidFill>
                  <a:srgbClr val="22373A"/>
                </a:solidFill>
                <a:latin typeface="Tahoma"/>
                <a:cs typeface="Tahoma"/>
              </a:rPr>
              <a:t> </a:t>
            </a:r>
            <a:r>
              <a:rPr sz="1100" spc="-20" dirty="0">
                <a:solidFill>
                  <a:srgbClr val="22373A"/>
                </a:solidFill>
                <a:latin typeface="Tahoma"/>
                <a:cs typeface="Tahoma"/>
              </a:rPr>
              <a:t>for:</a:t>
            </a:r>
            <a:r>
              <a:rPr sz="1100" spc="80" dirty="0">
                <a:solidFill>
                  <a:srgbClr val="22373A"/>
                </a:solidFill>
                <a:latin typeface="Tahoma"/>
                <a:cs typeface="Tahoma"/>
              </a:rPr>
              <a:t> </a:t>
            </a:r>
            <a:r>
              <a:rPr sz="1100" i="1" dirty="0">
                <a:solidFill>
                  <a:srgbClr val="22373A"/>
                </a:solidFill>
                <a:latin typeface="Verdana"/>
                <a:cs typeface="Verdana"/>
              </a:rPr>
              <a:t>β</a:t>
            </a:r>
            <a:r>
              <a:rPr sz="1200" baseline="-10416" dirty="0">
                <a:solidFill>
                  <a:srgbClr val="22373A"/>
                </a:solidFill>
                <a:latin typeface="Trebuchet MS"/>
                <a:cs typeface="Trebuchet MS"/>
              </a:rPr>
              <a:t>1</a:t>
            </a:r>
            <a:r>
              <a:rPr sz="1100" dirty="0">
                <a:solidFill>
                  <a:srgbClr val="22373A"/>
                </a:solidFill>
                <a:latin typeface="Tahoma"/>
                <a:cs typeface="Tahoma"/>
              </a:rPr>
              <a:t>,</a:t>
            </a:r>
            <a:r>
              <a:rPr sz="1100" spc="-30" dirty="0">
                <a:solidFill>
                  <a:srgbClr val="22373A"/>
                </a:solidFill>
                <a:latin typeface="Tahoma"/>
                <a:cs typeface="Tahoma"/>
              </a:rPr>
              <a:t> </a:t>
            </a:r>
            <a:r>
              <a:rPr sz="1100" i="1" dirty="0">
                <a:solidFill>
                  <a:srgbClr val="22373A"/>
                </a:solidFill>
                <a:latin typeface="Verdana"/>
                <a:cs typeface="Verdana"/>
              </a:rPr>
              <a:t>β</a:t>
            </a:r>
            <a:r>
              <a:rPr sz="1200" baseline="-10416" dirty="0">
                <a:solidFill>
                  <a:srgbClr val="22373A"/>
                </a:solidFill>
                <a:latin typeface="Trebuchet MS"/>
                <a:cs typeface="Trebuchet MS"/>
              </a:rPr>
              <a:t>0</a:t>
            </a:r>
            <a:r>
              <a:rPr sz="1200" spc="172" baseline="-10416" dirty="0">
                <a:solidFill>
                  <a:srgbClr val="22373A"/>
                </a:solidFill>
                <a:latin typeface="Trebuchet MS"/>
                <a:cs typeface="Trebuchet MS"/>
              </a:rPr>
              <a:t> </a:t>
            </a:r>
            <a:r>
              <a:rPr sz="1100" spc="-40" dirty="0">
                <a:solidFill>
                  <a:srgbClr val="22373A"/>
                </a:solidFill>
                <a:latin typeface="Tahoma"/>
                <a:cs typeface="Tahoma"/>
              </a:rPr>
              <a:t>and</a:t>
            </a:r>
            <a:r>
              <a:rPr sz="1100" spc="-30" dirty="0">
                <a:solidFill>
                  <a:srgbClr val="22373A"/>
                </a:solidFill>
                <a:latin typeface="Tahoma"/>
                <a:cs typeface="Tahoma"/>
              </a:rPr>
              <a:t> </a:t>
            </a:r>
            <a:r>
              <a:rPr sz="1100" i="1" spc="-25" dirty="0">
                <a:solidFill>
                  <a:srgbClr val="22373A"/>
                </a:solidFill>
                <a:latin typeface="Verdana"/>
                <a:cs typeface="Verdana"/>
              </a:rPr>
              <a:t>σ</a:t>
            </a:r>
            <a:r>
              <a:rPr sz="1100" spc="-25" dirty="0">
                <a:solidFill>
                  <a:srgbClr val="22373A"/>
                </a:solidFill>
                <a:latin typeface="Tahoma"/>
                <a:cs typeface="Tahoma"/>
              </a:rPr>
              <a:t>.</a:t>
            </a:r>
            <a:endParaRPr sz="1100">
              <a:latin typeface="Tahoma"/>
              <a:cs typeface="Tahoma"/>
            </a:endParaRPr>
          </a:p>
        </p:txBody>
      </p:sp>
      <p:sp>
        <p:nvSpPr>
          <p:cNvPr id="4" name="object 4"/>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62</a:t>
            </a:r>
            <a:endParaRPr sz="800">
              <a:latin typeface="Trebuchet MS"/>
              <a:cs typeface="Trebuchet MS"/>
            </a:endParaRPr>
          </a:p>
        </p:txBody>
      </p:sp>
    </p:spTree>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30" dirty="0"/>
              <a:t>Probability</a:t>
            </a:r>
            <a:r>
              <a:rPr spc="50" dirty="0"/>
              <a:t> </a:t>
            </a:r>
            <a:r>
              <a:rPr spc="-30" dirty="0"/>
              <a:t>interpretations</a:t>
            </a:r>
          </a:p>
        </p:txBody>
      </p:sp>
      <p:sp>
        <p:nvSpPr>
          <p:cNvPr id="6" name="object 6"/>
          <p:cNvSpPr txBox="1">
            <a:spLocks noGrp="1"/>
          </p:cNvSpPr>
          <p:nvPr>
            <p:ph type="sldNum" sz="quarter" idx="7"/>
          </p:nvPr>
        </p:nvSpPr>
        <p:spPr>
          <a:prstGeom prst="rect">
            <a:avLst/>
          </a:prstGeom>
        </p:spPr>
        <p:txBody>
          <a:bodyPr vert="horz" wrap="square" lIns="0" tIns="27939" rIns="0" bIns="0" rtlCol="0">
            <a:spAutoFit/>
          </a:bodyPr>
          <a:lstStyle/>
          <a:p>
            <a:pPr marL="91440">
              <a:lnSpc>
                <a:spcPct val="100000"/>
              </a:lnSpc>
              <a:spcBef>
                <a:spcPts val="219"/>
              </a:spcBef>
            </a:pPr>
            <a:r>
              <a:rPr dirty="0"/>
              <a:t>5</a:t>
            </a:r>
          </a:p>
        </p:txBody>
      </p:sp>
      <p:sp>
        <p:nvSpPr>
          <p:cNvPr id="3" name="object 3"/>
          <p:cNvSpPr txBox="1"/>
          <p:nvPr/>
        </p:nvSpPr>
        <p:spPr>
          <a:xfrm>
            <a:off x="342595" y="1078735"/>
            <a:ext cx="3923665" cy="903605"/>
          </a:xfrm>
          <a:prstGeom prst="rect">
            <a:avLst/>
          </a:prstGeom>
        </p:spPr>
        <p:txBody>
          <a:bodyPr vert="horz" wrap="square" lIns="0" tIns="12700" rIns="0" bIns="0" rtlCol="0">
            <a:spAutoFit/>
          </a:bodyPr>
          <a:lstStyle/>
          <a:p>
            <a:pPr marL="17145" marR="5080" indent="-5080" algn="just">
              <a:lnSpc>
                <a:spcPct val="118000"/>
              </a:lnSpc>
              <a:spcBef>
                <a:spcPts val="100"/>
              </a:spcBef>
            </a:pPr>
            <a:r>
              <a:rPr sz="1100" dirty="0">
                <a:solidFill>
                  <a:srgbClr val="22373A"/>
                </a:solidFill>
                <a:latin typeface="Tahoma"/>
                <a:cs typeface="Tahoma"/>
              </a:rPr>
              <a:t>The</a:t>
            </a:r>
            <a:r>
              <a:rPr sz="1100" spc="-30" dirty="0">
                <a:solidFill>
                  <a:srgbClr val="22373A"/>
                </a:solidFill>
                <a:latin typeface="Tahoma"/>
                <a:cs typeface="Tahoma"/>
              </a:rPr>
              <a:t> </a:t>
            </a:r>
            <a:r>
              <a:rPr sz="1100" spc="-40" dirty="0">
                <a:solidFill>
                  <a:srgbClr val="22373A"/>
                </a:solidFill>
                <a:latin typeface="Tahoma"/>
                <a:cs typeface="Tahoma"/>
              </a:rPr>
              <a:t>frequentist</a:t>
            </a:r>
            <a:r>
              <a:rPr sz="1100" spc="-30" dirty="0">
                <a:solidFill>
                  <a:srgbClr val="22373A"/>
                </a:solidFill>
                <a:latin typeface="Tahoma"/>
                <a:cs typeface="Tahoma"/>
              </a:rPr>
              <a:t> </a:t>
            </a:r>
            <a:r>
              <a:rPr sz="1100" spc="-35" dirty="0">
                <a:solidFill>
                  <a:srgbClr val="22373A"/>
                </a:solidFill>
                <a:latin typeface="Tahoma"/>
                <a:cs typeface="Tahoma"/>
              </a:rPr>
              <a:t>definition</a:t>
            </a:r>
            <a:r>
              <a:rPr sz="1100" spc="-30" dirty="0">
                <a:solidFill>
                  <a:srgbClr val="22373A"/>
                </a:solidFill>
                <a:latin typeface="Tahoma"/>
                <a:cs typeface="Tahoma"/>
              </a:rPr>
              <a:t> </a:t>
            </a:r>
            <a:r>
              <a:rPr sz="1100" dirty="0">
                <a:solidFill>
                  <a:srgbClr val="22373A"/>
                </a:solidFill>
                <a:latin typeface="Tahoma"/>
                <a:cs typeface="Tahoma"/>
              </a:rPr>
              <a:t>of</a:t>
            </a:r>
            <a:r>
              <a:rPr sz="1100" spc="-30" dirty="0">
                <a:solidFill>
                  <a:srgbClr val="22373A"/>
                </a:solidFill>
                <a:latin typeface="Tahoma"/>
                <a:cs typeface="Tahoma"/>
              </a:rPr>
              <a:t> </a:t>
            </a:r>
            <a:r>
              <a:rPr sz="1100" spc="-35" dirty="0">
                <a:solidFill>
                  <a:srgbClr val="22373A"/>
                </a:solidFill>
                <a:latin typeface="Tahoma"/>
                <a:cs typeface="Tahoma"/>
              </a:rPr>
              <a:t>probability</a:t>
            </a:r>
            <a:r>
              <a:rPr sz="1100" spc="-25" dirty="0">
                <a:solidFill>
                  <a:srgbClr val="22373A"/>
                </a:solidFill>
                <a:latin typeface="Tahoma"/>
                <a:cs typeface="Tahoma"/>
              </a:rPr>
              <a:t> </a:t>
            </a:r>
            <a:r>
              <a:rPr sz="1100" dirty="0">
                <a:solidFill>
                  <a:srgbClr val="22373A"/>
                </a:solidFill>
                <a:latin typeface="Tahoma"/>
                <a:cs typeface="Tahoma"/>
              </a:rPr>
              <a:t>is</a:t>
            </a:r>
            <a:r>
              <a:rPr sz="1100" spc="-30" dirty="0">
                <a:solidFill>
                  <a:srgbClr val="22373A"/>
                </a:solidFill>
                <a:latin typeface="Tahoma"/>
                <a:cs typeface="Tahoma"/>
              </a:rPr>
              <a:t> </a:t>
            </a:r>
            <a:r>
              <a:rPr sz="1100" spc="-10" dirty="0">
                <a:solidFill>
                  <a:srgbClr val="22373A"/>
                </a:solidFill>
                <a:latin typeface="Tahoma"/>
                <a:cs typeface="Tahoma"/>
              </a:rPr>
              <a:t>with</a:t>
            </a:r>
            <a:r>
              <a:rPr sz="1100" spc="-30" dirty="0">
                <a:solidFill>
                  <a:srgbClr val="22373A"/>
                </a:solidFill>
                <a:latin typeface="Tahoma"/>
                <a:cs typeface="Tahoma"/>
              </a:rPr>
              <a:t> </a:t>
            </a:r>
            <a:r>
              <a:rPr sz="1100" spc="-45" dirty="0">
                <a:solidFill>
                  <a:srgbClr val="22373A"/>
                </a:solidFill>
                <a:latin typeface="Tahoma"/>
                <a:cs typeface="Tahoma"/>
              </a:rPr>
              <a:t>respect</a:t>
            </a:r>
            <a:r>
              <a:rPr sz="1100" spc="-30"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dirty="0">
                <a:solidFill>
                  <a:srgbClr val="22373A"/>
                </a:solidFill>
                <a:latin typeface="Tahoma"/>
                <a:cs typeface="Tahoma"/>
              </a:rPr>
              <a:t>“</a:t>
            </a:r>
            <a:r>
              <a:rPr sz="1100" i="1" dirty="0">
                <a:solidFill>
                  <a:srgbClr val="22373A"/>
                </a:solidFill>
                <a:latin typeface="Arial"/>
                <a:cs typeface="Arial"/>
              </a:rPr>
              <a:t>the</a:t>
            </a:r>
            <a:r>
              <a:rPr sz="1100" i="1" spc="15" dirty="0">
                <a:solidFill>
                  <a:srgbClr val="22373A"/>
                </a:solidFill>
                <a:latin typeface="Arial"/>
                <a:cs typeface="Arial"/>
              </a:rPr>
              <a:t> </a:t>
            </a:r>
            <a:r>
              <a:rPr sz="1100" i="1" spc="-20" dirty="0">
                <a:solidFill>
                  <a:srgbClr val="22373A"/>
                </a:solidFill>
                <a:latin typeface="Arial"/>
                <a:cs typeface="Arial"/>
              </a:rPr>
              <a:t>long </a:t>
            </a:r>
            <a:r>
              <a:rPr sz="1100" i="1" dirty="0">
                <a:solidFill>
                  <a:srgbClr val="22373A"/>
                </a:solidFill>
                <a:latin typeface="Arial"/>
                <a:cs typeface="Arial"/>
              </a:rPr>
              <a:t>run</a:t>
            </a:r>
            <a:r>
              <a:rPr sz="1100" dirty="0">
                <a:solidFill>
                  <a:srgbClr val="22373A"/>
                </a:solidFill>
                <a:latin typeface="Tahoma"/>
                <a:cs typeface="Tahoma"/>
              </a:rPr>
              <a:t>”</a:t>
            </a:r>
            <a:r>
              <a:rPr sz="1100" spc="-70" dirty="0">
                <a:solidFill>
                  <a:srgbClr val="22373A"/>
                </a:solidFill>
                <a:latin typeface="Tahoma"/>
                <a:cs typeface="Tahoma"/>
              </a:rPr>
              <a:t> </a:t>
            </a:r>
            <a:r>
              <a:rPr sz="1100" dirty="0">
                <a:solidFill>
                  <a:srgbClr val="22373A"/>
                </a:solidFill>
                <a:latin typeface="Tahoma"/>
                <a:cs typeface="Tahoma"/>
              </a:rPr>
              <a:t>-</a:t>
            </a:r>
            <a:r>
              <a:rPr sz="1100" spc="-20" dirty="0">
                <a:solidFill>
                  <a:srgbClr val="22373A"/>
                </a:solidFill>
                <a:latin typeface="Tahoma"/>
                <a:cs typeface="Tahoma"/>
              </a:rPr>
              <a:t> </a:t>
            </a:r>
            <a:r>
              <a:rPr sz="1100" dirty="0">
                <a:solidFill>
                  <a:srgbClr val="22373A"/>
                </a:solidFill>
                <a:latin typeface="Tahoma"/>
                <a:cs typeface="Tahoma"/>
              </a:rPr>
              <a:t>if</a:t>
            </a:r>
            <a:r>
              <a:rPr sz="1100" spc="-15" dirty="0">
                <a:solidFill>
                  <a:srgbClr val="22373A"/>
                </a:solidFill>
                <a:latin typeface="Tahoma"/>
                <a:cs typeface="Tahoma"/>
              </a:rPr>
              <a:t> </a:t>
            </a:r>
            <a:r>
              <a:rPr sz="1100" spc="-120" dirty="0">
                <a:solidFill>
                  <a:srgbClr val="22373A"/>
                </a:solidFill>
                <a:latin typeface="Tahoma"/>
                <a:cs typeface="Tahoma"/>
              </a:rPr>
              <a:t>we</a:t>
            </a:r>
            <a:r>
              <a:rPr sz="1100" spc="35" dirty="0">
                <a:solidFill>
                  <a:srgbClr val="22373A"/>
                </a:solidFill>
                <a:latin typeface="Tahoma"/>
                <a:cs typeface="Tahoma"/>
              </a:rPr>
              <a:t> </a:t>
            </a:r>
            <a:r>
              <a:rPr sz="1100" spc="-45" dirty="0">
                <a:solidFill>
                  <a:srgbClr val="22373A"/>
                </a:solidFill>
                <a:latin typeface="Tahoma"/>
                <a:cs typeface="Tahoma"/>
              </a:rPr>
              <a:t>repeat</a:t>
            </a:r>
            <a:r>
              <a:rPr sz="1100" spc="-15" dirty="0">
                <a:solidFill>
                  <a:srgbClr val="22373A"/>
                </a:solidFill>
                <a:latin typeface="Tahoma"/>
                <a:cs typeface="Tahoma"/>
              </a:rPr>
              <a:t> </a:t>
            </a:r>
            <a:r>
              <a:rPr sz="1100" spc="-30" dirty="0">
                <a:solidFill>
                  <a:srgbClr val="22373A"/>
                </a:solidFill>
                <a:latin typeface="Tahoma"/>
                <a:cs typeface="Tahoma"/>
              </a:rPr>
              <a:t>an</a:t>
            </a:r>
            <a:r>
              <a:rPr sz="1100" spc="-15" dirty="0">
                <a:solidFill>
                  <a:srgbClr val="22373A"/>
                </a:solidFill>
                <a:latin typeface="Tahoma"/>
                <a:cs typeface="Tahoma"/>
              </a:rPr>
              <a:t> </a:t>
            </a:r>
            <a:r>
              <a:rPr sz="1100" spc="-50" dirty="0">
                <a:solidFill>
                  <a:srgbClr val="22373A"/>
                </a:solidFill>
                <a:latin typeface="Tahoma"/>
                <a:cs typeface="Tahoma"/>
              </a:rPr>
              <a:t>observation</a:t>
            </a:r>
            <a:r>
              <a:rPr sz="1100" spc="-20" dirty="0">
                <a:solidFill>
                  <a:srgbClr val="22373A"/>
                </a:solidFill>
                <a:latin typeface="Tahoma"/>
                <a:cs typeface="Tahoma"/>
              </a:rPr>
              <a:t> </a:t>
            </a:r>
            <a:r>
              <a:rPr sz="1100" spc="-45" dirty="0">
                <a:solidFill>
                  <a:srgbClr val="22373A"/>
                </a:solidFill>
                <a:latin typeface="Tahoma"/>
                <a:cs typeface="Tahoma"/>
              </a:rPr>
              <a:t>(experiment)</a:t>
            </a:r>
            <a:r>
              <a:rPr sz="1100" spc="-15" dirty="0">
                <a:solidFill>
                  <a:srgbClr val="22373A"/>
                </a:solidFill>
                <a:latin typeface="Tahoma"/>
                <a:cs typeface="Tahoma"/>
              </a:rPr>
              <a:t> </a:t>
            </a:r>
            <a:r>
              <a:rPr sz="1100" spc="-30" dirty="0">
                <a:solidFill>
                  <a:srgbClr val="22373A"/>
                </a:solidFill>
                <a:latin typeface="Tahoma"/>
                <a:cs typeface="Tahoma"/>
              </a:rPr>
              <a:t>multiple</a:t>
            </a:r>
            <a:r>
              <a:rPr sz="1100" spc="-20" dirty="0">
                <a:solidFill>
                  <a:srgbClr val="22373A"/>
                </a:solidFill>
                <a:latin typeface="Tahoma"/>
                <a:cs typeface="Tahoma"/>
              </a:rPr>
              <a:t> </a:t>
            </a:r>
            <a:r>
              <a:rPr sz="1100" spc="-35" dirty="0">
                <a:solidFill>
                  <a:srgbClr val="22373A"/>
                </a:solidFill>
                <a:latin typeface="Tahoma"/>
                <a:cs typeface="Tahoma"/>
              </a:rPr>
              <a:t>times,</a:t>
            </a:r>
            <a:r>
              <a:rPr sz="1100" spc="-15" dirty="0">
                <a:solidFill>
                  <a:srgbClr val="22373A"/>
                </a:solidFill>
                <a:latin typeface="Tahoma"/>
                <a:cs typeface="Tahoma"/>
              </a:rPr>
              <a:t> </a:t>
            </a:r>
            <a:r>
              <a:rPr sz="1100" spc="-25" dirty="0">
                <a:solidFill>
                  <a:srgbClr val="22373A"/>
                </a:solidFill>
                <a:latin typeface="Tahoma"/>
                <a:cs typeface="Tahoma"/>
              </a:rPr>
              <a:t>how often</a:t>
            </a:r>
            <a:r>
              <a:rPr sz="1100" spc="-65" dirty="0">
                <a:solidFill>
                  <a:srgbClr val="22373A"/>
                </a:solidFill>
                <a:latin typeface="Tahoma"/>
                <a:cs typeface="Tahoma"/>
              </a:rPr>
              <a:t> </a:t>
            </a:r>
            <a:r>
              <a:rPr sz="1100" dirty="0">
                <a:solidFill>
                  <a:srgbClr val="22373A"/>
                </a:solidFill>
                <a:latin typeface="Tahoma"/>
                <a:cs typeface="Tahoma"/>
              </a:rPr>
              <a:t>do</a:t>
            </a:r>
            <a:r>
              <a:rPr sz="1100" spc="-4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observe</a:t>
            </a:r>
            <a:r>
              <a:rPr sz="1100" spc="-25" dirty="0">
                <a:solidFill>
                  <a:srgbClr val="22373A"/>
                </a:solidFill>
                <a:latin typeface="Tahoma"/>
                <a:cs typeface="Tahoma"/>
              </a:rPr>
              <a:t> </a:t>
            </a:r>
            <a:r>
              <a:rPr sz="1100" spc="-50" dirty="0">
                <a:solidFill>
                  <a:srgbClr val="22373A"/>
                </a:solidFill>
                <a:latin typeface="Tahoma"/>
                <a:cs typeface="Tahoma"/>
              </a:rPr>
              <a:t>event</a:t>
            </a:r>
            <a:r>
              <a:rPr sz="1100" spc="-30" dirty="0">
                <a:solidFill>
                  <a:srgbClr val="22373A"/>
                </a:solidFill>
                <a:latin typeface="Tahoma"/>
                <a:cs typeface="Tahoma"/>
              </a:rPr>
              <a:t> </a:t>
            </a:r>
            <a:r>
              <a:rPr sz="1100" i="1" spc="-25" dirty="0">
                <a:solidFill>
                  <a:srgbClr val="22373A"/>
                </a:solidFill>
                <a:latin typeface="Arial"/>
                <a:cs typeface="Arial"/>
              </a:rPr>
              <a:t>A</a:t>
            </a:r>
            <a:r>
              <a:rPr sz="1100" spc="-25" dirty="0">
                <a:solidFill>
                  <a:srgbClr val="22373A"/>
                </a:solidFill>
                <a:latin typeface="Tahoma"/>
                <a:cs typeface="Tahoma"/>
              </a:rPr>
              <a:t>.</a:t>
            </a:r>
            <a:endParaRPr sz="1100" dirty="0">
              <a:latin typeface="Tahoma"/>
              <a:cs typeface="Tahoma"/>
            </a:endParaRPr>
          </a:p>
          <a:p>
            <a:pPr marL="294005" indent="-177800">
              <a:lnSpc>
                <a:spcPct val="100000"/>
              </a:lnSpc>
              <a:spcBef>
                <a:spcPts val="915"/>
              </a:spcBef>
              <a:buChar char="•"/>
              <a:tabLst>
                <a:tab pos="294640" algn="l"/>
              </a:tabLst>
            </a:pPr>
            <a:r>
              <a:rPr sz="1100" dirty="0">
                <a:solidFill>
                  <a:srgbClr val="22373A"/>
                </a:solidFill>
                <a:latin typeface="Tahoma"/>
                <a:cs typeface="Tahoma"/>
              </a:rPr>
              <a:t>The</a:t>
            </a:r>
            <a:r>
              <a:rPr sz="1100" spc="-90" dirty="0">
                <a:solidFill>
                  <a:srgbClr val="22373A"/>
                </a:solidFill>
                <a:latin typeface="Tahoma"/>
                <a:cs typeface="Tahoma"/>
              </a:rPr>
              <a:t> </a:t>
            </a:r>
            <a:r>
              <a:rPr sz="1100" spc="-35" dirty="0">
                <a:solidFill>
                  <a:srgbClr val="22373A"/>
                </a:solidFill>
                <a:latin typeface="Tahoma"/>
                <a:cs typeface="Tahoma"/>
              </a:rPr>
              <a:t>probability </a:t>
            </a:r>
            <a:r>
              <a:rPr sz="1100" dirty="0">
                <a:solidFill>
                  <a:srgbClr val="22373A"/>
                </a:solidFill>
                <a:latin typeface="Tahoma"/>
                <a:cs typeface="Tahoma"/>
              </a:rPr>
              <a:t>of</a:t>
            </a:r>
            <a:r>
              <a:rPr sz="1100" spc="-35" dirty="0">
                <a:solidFill>
                  <a:srgbClr val="22373A"/>
                </a:solidFill>
                <a:latin typeface="Tahoma"/>
                <a:cs typeface="Tahoma"/>
              </a:rPr>
              <a:t> </a:t>
            </a:r>
            <a:r>
              <a:rPr sz="1100" spc="-25" dirty="0">
                <a:solidFill>
                  <a:srgbClr val="22373A"/>
                </a:solidFill>
                <a:latin typeface="Tahoma"/>
                <a:cs typeface="Tahoma"/>
              </a:rPr>
              <a:t>rolling</a:t>
            </a:r>
            <a:r>
              <a:rPr sz="1100" spc="-30"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dirty="0">
                <a:solidFill>
                  <a:srgbClr val="22373A"/>
                </a:solidFill>
                <a:latin typeface="Tahoma"/>
                <a:cs typeface="Tahoma"/>
              </a:rPr>
              <a:t>6</a:t>
            </a:r>
            <a:r>
              <a:rPr sz="1100" spc="-35" dirty="0">
                <a:solidFill>
                  <a:srgbClr val="22373A"/>
                </a:solidFill>
                <a:latin typeface="Tahoma"/>
                <a:cs typeface="Tahoma"/>
              </a:rPr>
              <a:t> </a:t>
            </a:r>
            <a:r>
              <a:rPr sz="1100" spc="-10" dirty="0">
                <a:solidFill>
                  <a:srgbClr val="22373A"/>
                </a:solidFill>
                <a:latin typeface="Tahoma"/>
                <a:cs typeface="Tahoma"/>
              </a:rPr>
              <a:t>on</a:t>
            </a:r>
            <a:r>
              <a:rPr sz="1100" spc="-35"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spc="-20" dirty="0">
                <a:solidFill>
                  <a:srgbClr val="22373A"/>
                </a:solidFill>
                <a:latin typeface="Tahoma"/>
                <a:cs typeface="Tahoma"/>
              </a:rPr>
              <a:t>die</a:t>
            </a:r>
            <a:r>
              <a:rPr sz="1100" spc="-35"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dirty="0">
                <a:solidFill>
                  <a:srgbClr val="22373A"/>
                </a:solidFill>
                <a:latin typeface="Tahoma"/>
                <a:cs typeface="Tahoma"/>
              </a:rPr>
              <a:t>1</a:t>
            </a:r>
            <a:r>
              <a:rPr sz="1100" i="1" dirty="0">
                <a:solidFill>
                  <a:srgbClr val="22373A"/>
                </a:solidFill>
                <a:latin typeface="Verdana"/>
                <a:cs typeface="Verdana"/>
              </a:rPr>
              <a:t>/</a:t>
            </a:r>
            <a:r>
              <a:rPr sz="1100" dirty="0">
                <a:solidFill>
                  <a:srgbClr val="22373A"/>
                </a:solidFill>
                <a:latin typeface="Tahoma"/>
                <a:cs typeface="Tahoma"/>
              </a:rPr>
              <a:t>6</a:t>
            </a:r>
            <a:r>
              <a:rPr sz="1100" spc="-35" dirty="0">
                <a:solidFill>
                  <a:srgbClr val="22373A"/>
                </a:solidFill>
                <a:latin typeface="Tahoma"/>
                <a:cs typeface="Tahoma"/>
              </a:rPr>
              <a:t> </a:t>
            </a:r>
            <a:r>
              <a:rPr sz="1100" spc="-60" dirty="0">
                <a:solidFill>
                  <a:srgbClr val="22373A"/>
                </a:solidFill>
                <a:latin typeface="Tahoma"/>
                <a:cs typeface="Tahoma"/>
              </a:rPr>
              <a:t>because</a:t>
            </a:r>
            <a:r>
              <a:rPr sz="1100" spc="-25" dirty="0">
                <a:solidFill>
                  <a:srgbClr val="22373A"/>
                </a:solidFill>
                <a:latin typeface="Tahoma"/>
                <a:cs typeface="Tahoma"/>
              </a:rPr>
              <a:t> </a:t>
            </a:r>
            <a:r>
              <a:rPr sz="1100" dirty="0">
                <a:solidFill>
                  <a:srgbClr val="22373A"/>
                </a:solidFill>
                <a:latin typeface="Tahoma"/>
                <a:cs typeface="Tahoma"/>
              </a:rPr>
              <a:t>if</a:t>
            </a:r>
            <a:r>
              <a:rPr sz="1100" spc="-3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20" dirty="0">
                <a:solidFill>
                  <a:srgbClr val="22373A"/>
                </a:solidFill>
                <a:latin typeface="Tahoma"/>
                <a:cs typeface="Tahoma"/>
              </a:rPr>
              <a:t>roll</a:t>
            </a:r>
            <a:endParaRPr sz="1100" dirty="0">
              <a:latin typeface="Tahoma"/>
              <a:cs typeface="Tahoma"/>
            </a:endParaRPr>
          </a:p>
        </p:txBody>
      </p:sp>
      <p:sp>
        <p:nvSpPr>
          <p:cNvPr id="4" name="object 4"/>
          <p:cNvSpPr txBox="1"/>
          <p:nvPr/>
        </p:nvSpPr>
        <p:spPr>
          <a:xfrm>
            <a:off x="598995" y="1987955"/>
            <a:ext cx="1499235" cy="191770"/>
          </a:xfrm>
          <a:prstGeom prst="rect">
            <a:avLst/>
          </a:prstGeom>
        </p:spPr>
        <p:txBody>
          <a:bodyPr vert="horz" wrap="square" lIns="0" tIns="11430" rIns="0" bIns="0" rtlCol="0">
            <a:spAutoFit/>
          </a:bodyPr>
          <a:lstStyle/>
          <a:p>
            <a:pPr marL="38100">
              <a:lnSpc>
                <a:spcPct val="100000"/>
              </a:lnSpc>
              <a:spcBef>
                <a:spcPts val="90"/>
              </a:spcBef>
            </a:pPr>
            <a:r>
              <a:rPr sz="1100" dirty="0">
                <a:solidFill>
                  <a:srgbClr val="22373A"/>
                </a:solidFill>
                <a:latin typeface="Tahoma"/>
                <a:cs typeface="Tahoma"/>
              </a:rPr>
              <a:t>it </a:t>
            </a:r>
            <a:r>
              <a:rPr sz="1100" spc="-60" dirty="0">
                <a:solidFill>
                  <a:srgbClr val="22373A"/>
                </a:solidFill>
                <a:latin typeface="Tahoma"/>
                <a:cs typeface="Tahoma"/>
              </a:rPr>
              <a:t>enough</a:t>
            </a:r>
            <a:r>
              <a:rPr sz="1100" spc="10" dirty="0">
                <a:solidFill>
                  <a:srgbClr val="22373A"/>
                </a:solidFill>
                <a:latin typeface="Tahoma"/>
                <a:cs typeface="Tahoma"/>
              </a:rPr>
              <a:t> </a:t>
            </a:r>
            <a:r>
              <a:rPr sz="1100" spc="-20" dirty="0">
                <a:solidFill>
                  <a:srgbClr val="22373A"/>
                </a:solidFill>
                <a:latin typeface="Tahoma"/>
                <a:cs typeface="Tahoma"/>
              </a:rPr>
              <a:t>times,</a:t>
            </a:r>
            <a:r>
              <a:rPr sz="1100" spc="120" dirty="0">
                <a:solidFill>
                  <a:srgbClr val="22373A"/>
                </a:solidFill>
                <a:latin typeface="Tahoma"/>
                <a:cs typeface="Tahoma"/>
              </a:rPr>
              <a:t> </a:t>
            </a:r>
            <a:r>
              <a:rPr sz="1200" i="1" u="sng" baseline="31250" dirty="0">
                <a:solidFill>
                  <a:srgbClr val="22373A"/>
                </a:solidFill>
                <a:uFill>
                  <a:solidFill>
                    <a:srgbClr val="22373A"/>
                  </a:solidFill>
                </a:uFill>
                <a:latin typeface="Arial"/>
                <a:cs typeface="Arial"/>
              </a:rPr>
              <a:t>n</a:t>
            </a:r>
            <a:r>
              <a:rPr sz="900" u="sng" baseline="32407" dirty="0">
                <a:solidFill>
                  <a:srgbClr val="22373A"/>
                </a:solidFill>
                <a:uFill>
                  <a:solidFill>
                    <a:srgbClr val="22373A"/>
                  </a:solidFill>
                </a:uFill>
                <a:latin typeface="Trebuchet MS"/>
                <a:cs typeface="Trebuchet MS"/>
              </a:rPr>
              <a:t>6</a:t>
            </a:r>
            <a:r>
              <a:rPr sz="900" spc="419" baseline="32407" dirty="0">
                <a:solidFill>
                  <a:srgbClr val="22373A"/>
                </a:solidFill>
                <a:latin typeface="Trebuchet MS"/>
                <a:cs typeface="Trebuchet MS"/>
              </a:rPr>
              <a:t> </a:t>
            </a:r>
            <a:r>
              <a:rPr sz="1100" dirty="0">
                <a:solidFill>
                  <a:srgbClr val="22373A"/>
                </a:solidFill>
                <a:latin typeface="Tahoma"/>
                <a:cs typeface="Tahoma"/>
              </a:rPr>
              <a:t>=</a:t>
            </a:r>
            <a:r>
              <a:rPr sz="1100" spc="60" dirty="0">
                <a:solidFill>
                  <a:srgbClr val="22373A"/>
                </a:solidFill>
                <a:latin typeface="Tahoma"/>
                <a:cs typeface="Tahoma"/>
              </a:rPr>
              <a:t> </a:t>
            </a:r>
            <a:r>
              <a:rPr sz="1200" u="sng" baseline="31250" dirty="0">
                <a:solidFill>
                  <a:srgbClr val="22373A"/>
                </a:solidFill>
                <a:uFill>
                  <a:solidFill>
                    <a:srgbClr val="22373A"/>
                  </a:solidFill>
                </a:uFill>
                <a:latin typeface="Trebuchet MS"/>
                <a:cs typeface="Trebuchet MS"/>
              </a:rPr>
              <a:t>1</a:t>
            </a:r>
            <a:r>
              <a:rPr sz="1200" spc="-187" baseline="31250" dirty="0">
                <a:solidFill>
                  <a:srgbClr val="22373A"/>
                </a:solidFill>
                <a:latin typeface="Trebuchet MS"/>
                <a:cs typeface="Trebuchet MS"/>
              </a:rPr>
              <a:t> </a:t>
            </a:r>
            <a:r>
              <a:rPr sz="1100" spc="-50" dirty="0">
                <a:solidFill>
                  <a:srgbClr val="22373A"/>
                </a:solidFill>
                <a:latin typeface="Tahoma"/>
                <a:cs typeface="Tahoma"/>
              </a:rPr>
              <a:t>.</a:t>
            </a:r>
            <a:endParaRPr sz="1100" dirty="0">
              <a:latin typeface="Tahoma"/>
              <a:cs typeface="Tahoma"/>
            </a:endParaRPr>
          </a:p>
        </p:txBody>
      </p:sp>
      <p:sp>
        <p:nvSpPr>
          <p:cNvPr id="5" name="object 5"/>
          <p:cNvSpPr txBox="1"/>
          <p:nvPr/>
        </p:nvSpPr>
        <p:spPr>
          <a:xfrm>
            <a:off x="347294" y="2016543"/>
            <a:ext cx="3940810" cy="447040"/>
          </a:xfrm>
          <a:prstGeom prst="rect">
            <a:avLst/>
          </a:prstGeom>
        </p:spPr>
        <p:txBody>
          <a:bodyPr vert="horz" wrap="square" lIns="0" tIns="68580" rIns="0" bIns="0" rtlCol="0">
            <a:spAutoFit/>
          </a:bodyPr>
          <a:lstStyle/>
          <a:p>
            <a:pPr marL="1310005">
              <a:lnSpc>
                <a:spcPct val="100000"/>
              </a:lnSpc>
              <a:spcBef>
                <a:spcPts val="540"/>
              </a:spcBef>
              <a:tabLst>
                <a:tab pos="1604645" algn="l"/>
              </a:tabLst>
            </a:pPr>
            <a:r>
              <a:rPr sz="800" i="1" spc="-50" dirty="0">
                <a:solidFill>
                  <a:srgbClr val="22373A"/>
                </a:solidFill>
                <a:latin typeface="Arial"/>
                <a:cs typeface="Arial"/>
              </a:rPr>
              <a:t>n</a:t>
            </a:r>
            <a:r>
              <a:rPr sz="800" i="1" dirty="0">
                <a:solidFill>
                  <a:srgbClr val="22373A"/>
                </a:solidFill>
                <a:latin typeface="Arial"/>
                <a:cs typeface="Arial"/>
              </a:rPr>
              <a:t>	</a:t>
            </a:r>
            <a:r>
              <a:rPr sz="800" spc="-50" dirty="0">
                <a:solidFill>
                  <a:srgbClr val="22373A"/>
                </a:solidFill>
                <a:latin typeface="Trebuchet MS"/>
                <a:cs typeface="Trebuchet MS"/>
              </a:rPr>
              <a:t>6</a:t>
            </a:r>
            <a:endParaRPr sz="800" dirty="0">
              <a:latin typeface="Trebuchet MS"/>
              <a:cs typeface="Trebuchet MS"/>
            </a:endParaRPr>
          </a:p>
          <a:p>
            <a:pPr marL="12700">
              <a:lnSpc>
                <a:spcPct val="100000"/>
              </a:lnSpc>
              <a:spcBef>
                <a:spcPts val="600"/>
              </a:spcBef>
            </a:pPr>
            <a:r>
              <a:rPr sz="1100" spc="-55" dirty="0">
                <a:solidFill>
                  <a:srgbClr val="22373A"/>
                </a:solidFill>
                <a:latin typeface="Tahoma"/>
                <a:cs typeface="Tahoma"/>
              </a:rPr>
              <a:t>Bayesian</a:t>
            </a:r>
            <a:r>
              <a:rPr sz="1100" spc="-10" dirty="0">
                <a:solidFill>
                  <a:srgbClr val="22373A"/>
                </a:solidFill>
                <a:latin typeface="Tahoma"/>
                <a:cs typeface="Tahoma"/>
              </a:rPr>
              <a:t> </a:t>
            </a:r>
            <a:r>
              <a:rPr sz="1100" spc="-45" dirty="0">
                <a:solidFill>
                  <a:srgbClr val="22373A"/>
                </a:solidFill>
                <a:latin typeface="Tahoma"/>
                <a:cs typeface="Tahoma"/>
              </a:rPr>
              <a:t>probabilities</a:t>
            </a:r>
            <a:r>
              <a:rPr sz="1100" spc="-10" dirty="0">
                <a:solidFill>
                  <a:srgbClr val="22373A"/>
                </a:solidFill>
                <a:latin typeface="Tahoma"/>
                <a:cs typeface="Tahoma"/>
              </a:rPr>
              <a:t> </a:t>
            </a:r>
            <a:r>
              <a:rPr sz="1100" spc="-80" dirty="0">
                <a:solidFill>
                  <a:srgbClr val="22373A"/>
                </a:solidFill>
                <a:latin typeface="Tahoma"/>
                <a:cs typeface="Tahoma"/>
              </a:rPr>
              <a:t>are</a:t>
            </a:r>
            <a:r>
              <a:rPr sz="1100" spc="-5" dirty="0">
                <a:solidFill>
                  <a:srgbClr val="22373A"/>
                </a:solidFill>
                <a:latin typeface="Tahoma"/>
                <a:cs typeface="Tahoma"/>
              </a:rPr>
              <a:t> </a:t>
            </a:r>
            <a:r>
              <a:rPr sz="1100" spc="-55" dirty="0">
                <a:solidFill>
                  <a:srgbClr val="22373A"/>
                </a:solidFill>
                <a:latin typeface="Tahoma"/>
                <a:cs typeface="Tahoma"/>
              </a:rPr>
              <a:t>related</a:t>
            </a:r>
            <a:r>
              <a:rPr sz="1100" spc="-5" dirty="0">
                <a:solidFill>
                  <a:srgbClr val="22373A"/>
                </a:solidFill>
                <a:latin typeface="Tahoma"/>
                <a:cs typeface="Tahoma"/>
              </a:rPr>
              <a:t> </a:t>
            </a:r>
            <a:r>
              <a:rPr sz="1100" dirty="0">
                <a:solidFill>
                  <a:srgbClr val="22373A"/>
                </a:solidFill>
                <a:latin typeface="Tahoma"/>
                <a:cs typeface="Tahoma"/>
              </a:rPr>
              <a:t>to</a:t>
            </a:r>
            <a:r>
              <a:rPr sz="1100" spc="-10" dirty="0">
                <a:solidFill>
                  <a:srgbClr val="22373A"/>
                </a:solidFill>
                <a:latin typeface="Tahoma"/>
                <a:cs typeface="Tahoma"/>
              </a:rPr>
              <a:t> </a:t>
            </a:r>
            <a:r>
              <a:rPr sz="1100" spc="-55" dirty="0">
                <a:solidFill>
                  <a:srgbClr val="22373A"/>
                </a:solidFill>
                <a:latin typeface="Tahoma"/>
                <a:cs typeface="Tahoma"/>
              </a:rPr>
              <a:t>uncertainty,</a:t>
            </a:r>
            <a:r>
              <a:rPr sz="1100" dirty="0">
                <a:solidFill>
                  <a:srgbClr val="22373A"/>
                </a:solidFill>
                <a:latin typeface="Tahoma"/>
                <a:cs typeface="Tahoma"/>
              </a:rPr>
              <a:t> </a:t>
            </a:r>
            <a:r>
              <a:rPr sz="1100" spc="-60" dirty="0">
                <a:solidFill>
                  <a:srgbClr val="22373A"/>
                </a:solidFill>
                <a:latin typeface="Tahoma"/>
                <a:cs typeface="Tahoma"/>
              </a:rPr>
              <a:t>evidence,</a:t>
            </a:r>
            <a:r>
              <a:rPr sz="1100" spc="-5" dirty="0">
                <a:solidFill>
                  <a:srgbClr val="22373A"/>
                </a:solidFill>
                <a:latin typeface="Tahoma"/>
                <a:cs typeface="Tahoma"/>
              </a:rPr>
              <a:t> </a:t>
            </a:r>
            <a:r>
              <a:rPr sz="1100" spc="-40" dirty="0">
                <a:solidFill>
                  <a:srgbClr val="22373A"/>
                </a:solidFill>
                <a:latin typeface="Tahoma"/>
                <a:cs typeface="Tahoma"/>
              </a:rPr>
              <a:t>belief,</a:t>
            </a:r>
            <a:r>
              <a:rPr sz="1100" dirty="0">
                <a:solidFill>
                  <a:srgbClr val="22373A"/>
                </a:solidFill>
                <a:latin typeface="Tahoma"/>
                <a:cs typeface="Tahoma"/>
              </a:rPr>
              <a:t> </a:t>
            </a:r>
            <a:r>
              <a:rPr sz="1100" spc="-20" dirty="0">
                <a:solidFill>
                  <a:srgbClr val="22373A"/>
                </a:solidFill>
                <a:latin typeface="Tahoma"/>
                <a:cs typeface="Tahoma"/>
              </a:rPr>
              <a:t>etc.</a:t>
            </a:r>
            <a:endParaRPr sz="1100" dirty="0">
              <a:latin typeface="Tahoma"/>
              <a:cs typeface="Tahoma"/>
            </a:endParaRPr>
          </a:p>
        </p:txBody>
      </p:sp>
    </p:spTree>
  </p:cSld>
  <p:clrMapOvr>
    <a:masterClrMapping/>
  </p:clrMapOvr>
  <p:transition>
    <p:cut/>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405890" cy="207645"/>
          </a:xfrm>
          <a:prstGeom prst="rect">
            <a:avLst/>
          </a:prstGeom>
        </p:spPr>
        <p:txBody>
          <a:bodyPr vert="horz" wrap="square" lIns="0" tIns="12065" rIns="0" bIns="0" rtlCol="0">
            <a:spAutoFit/>
          </a:bodyPr>
          <a:lstStyle/>
          <a:p>
            <a:pPr marL="12700">
              <a:lnSpc>
                <a:spcPct val="100000"/>
              </a:lnSpc>
              <a:spcBef>
                <a:spcPts val="95"/>
              </a:spcBef>
            </a:pPr>
            <a:r>
              <a:rPr dirty="0"/>
              <a:t>An</a:t>
            </a:r>
            <a:r>
              <a:rPr spc="15" dirty="0"/>
              <a:t> </a:t>
            </a:r>
            <a:r>
              <a:rPr spc="-20" dirty="0"/>
              <a:t>abstact</a:t>
            </a:r>
            <a:r>
              <a:rPr spc="10" dirty="0"/>
              <a:t> </a:t>
            </a:r>
            <a:r>
              <a:rPr spc="-40" dirty="0"/>
              <a:t>example</a:t>
            </a:r>
          </a:p>
        </p:txBody>
      </p:sp>
      <p:sp>
        <p:nvSpPr>
          <p:cNvPr id="3" name="object 3"/>
          <p:cNvSpPr txBox="1"/>
          <p:nvPr/>
        </p:nvSpPr>
        <p:spPr>
          <a:xfrm>
            <a:off x="344119" y="426006"/>
            <a:ext cx="3889375" cy="963930"/>
          </a:xfrm>
          <a:prstGeom prst="rect">
            <a:avLst/>
          </a:prstGeom>
        </p:spPr>
        <p:txBody>
          <a:bodyPr vert="horz" wrap="square" lIns="0" tIns="12700" rIns="0" bIns="0" rtlCol="0">
            <a:spAutoFit/>
          </a:bodyPr>
          <a:lstStyle/>
          <a:p>
            <a:pPr marL="12700" marR="5080" indent="3175">
              <a:lnSpc>
                <a:spcPct val="118000"/>
              </a:lnSpc>
              <a:spcBef>
                <a:spcPts val="100"/>
              </a:spcBef>
            </a:pPr>
            <a:r>
              <a:rPr sz="1100" spc="-45" dirty="0">
                <a:solidFill>
                  <a:srgbClr val="22373A"/>
                </a:solidFill>
                <a:latin typeface="Tahoma"/>
                <a:cs typeface="Tahoma"/>
              </a:rPr>
              <a:t>Suppose </a:t>
            </a:r>
            <a:r>
              <a:rPr sz="1100" spc="-105" dirty="0">
                <a:solidFill>
                  <a:srgbClr val="22373A"/>
                </a:solidFill>
                <a:latin typeface="Tahoma"/>
                <a:cs typeface="Tahoma"/>
              </a:rPr>
              <a:t>we</a:t>
            </a:r>
            <a:r>
              <a:rPr sz="1100" spc="20" dirty="0">
                <a:solidFill>
                  <a:srgbClr val="22373A"/>
                </a:solidFill>
                <a:latin typeface="Tahoma"/>
                <a:cs typeface="Tahoma"/>
              </a:rPr>
              <a:t> </a:t>
            </a:r>
            <a:r>
              <a:rPr sz="1100" spc="-40" dirty="0">
                <a:solidFill>
                  <a:srgbClr val="22373A"/>
                </a:solidFill>
                <a:latin typeface="Tahoma"/>
                <a:cs typeface="Tahoma"/>
              </a:rPr>
              <a:t>want</a:t>
            </a:r>
            <a:r>
              <a:rPr sz="1100" spc="-45" dirty="0">
                <a:solidFill>
                  <a:srgbClr val="22373A"/>
                </a:solidFill>
                <a:latin typeface="Tahoma"/>
                <a:cs typeface="Tahoma"/>
              </a:rPr>
              <a:t> </a:t>
            </a:r>
            <a:r>
              <a:rPr sz="1100" dirty="0">
                <a:solidFill>
                  <a:srgbClr val="22373A"/>
                </a:solidFill>
                <a:latin typeface="Tahoma"/>
                <a:cs typeface="Tahoma"/>
              </a:rPr>
              <a:t>to</a:t>
            </a:r>
            <a:r>
              <a:rPr sz="1100" spc="-55" dirty="0">
                <a:solidFill>
                  <a:srgbClr val="22373A"/>
                </a:solidFill>
                <a:latin typeface="Tahoma"/>
                <a:cs typeface="Tahoma"/>
              </a:rPr>
              <a:t> </a:t>
            </a:r>
            <a:r>
              <a:rPr sz="1100" dirty="0">
                <a:solidFill>
                  <a:srgbClr val="22373A"/>
                </a:solidFill>
                <a:latin typeface="Tahoma"/>
                <a:cs typeface="Tahoma"/>
              </a:rPr>
              <a:t>fit</a:t>
            </a:r>
            <a:r>
              <a:rPr sz="1100" spc="-20" dirty="0">
                <a:solidFill>
                  <a:srgbClr val="22373A"/>
                </a:solidFill>
                <a:latin typeface="Tahoma"/>
                <a:cs typeface="Tahoma"/>
              </a:rPr>
              <a:t> </a:t>
            </a:r>
            <a:r>
              <a:rPr sz="1100" dirty="0">
                <a:solidFill>
                  <a:srgbClr val="22373A"/>
                </a:solidFill>
                <a:latin typeface="Tahoma"/>
                <a:cs typeface="Tahoma"/>
              </a:rPr>
              <a:t>a</a:t>
            </a:r>
            <a:r>
              <a:rPr sz="1100" spc="-30" dirty="0">
                <a:solidFill>
                  <a:srgbClr val="22373A"/>
                </a:solidFill>
                <a:latin typeface="Tahoma"/>
                <a:cs typeface="Tahoma"/>
              </a:rPr>
              <a:t> </a:t>
            </a:r>
            <a:r>
              <a:rPr sz="1100" spc="-35" dirty="0">
                <a:solidFill>
                  <a:srgbClr val="22373A"/>
                </a:solidFill>
                <a:latin typeface="Tahoma"/>
                <a:cs typeface="Tahoma"/>
              </a:rPr>
              <a:t>linear</a:t>
            </a:r>
            <a:r>
              <a:rPr sz="1100" spc="-25" dirty="0">
                <a:solidFill>
                  <a:srgbClr val="22373A"/>
                </a:solidFill>
                <a:latin typeface="Tahoma"/>
                <a:cs typeface="Tahoma"/>
              </a:rPr>
              <a:t> </a:t>
            </a:r>
            <a:r>
              <a:rPr sz="1100" spc="-35" dirty="0">
                <a:solidFill>
                  <a:srgbClr val="22373A"/>
                </a:solidFill>
                <a:latin typeface="Tahoma"/>
                <a:cs typeface="Tahoma"/>
              </a:rPr>
              <a:t>model</a:t>
            </a:r>
            <a:r>
              <a:rPr sz="1100" spc="-25"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spc="-65" dirty="0">
                <a:solidFill>
                  <a:srgbClr val="22373A"/>
                </a:solidFill>
                <a:latin typeface="Tahoma"/>
                <a:cs typeface="Tahoma"/>
              </a:rPr>
              <a:t>some</a:t>
            </a:r>
            <a:r>
              <a:rPr sz="1100" spc="-20" dirty="0">
                <a:solidFill>
                  <a:srgbClr val="22373A"/>
                </a:solidFill>
                <a:latin typeface="Tahoma"/>
                <a:cs typeface="Tahoma"/>
              </a:rPr>
              <a:t> </a:t>
            </a:r>
            <a:r>
              <a:rPr sz="1100" spc="-10" dirty="0">
                <a:solidFill>
                  <a:srgbClr val="22373A"/>
                </a:solidFill>
                <a:latin typeface="Tahoma"/>
                <a:cs typeface="Tahoma"/>
              </a:rPr>
              <a:t>data.</a:t>
            </a:r>
            <a:r>
              <a:rPr sz="1100" spc="80" dirty="0">
                <a:solidFill>
                  <a:srgbClr val="22373A"/>
                </a:solidFill>
                <a:latin typeface="Tahoma"/>
                <a:cs typeface="Tahoma"/>
              </a:rPr>
              <a:t> </a:t>
            </a:r>
            <a:r>
              <a:rPr sz="1100" dirty="0">
                <a:solidFill>
                  <a:srgbClr val="22373A"/>
                </a:solidFill>
                <a:latin typeface="Tahoma"/>
                <a:cs typeface="Tahoma"/>
              </a:rPr>
              <a:t>We</a:t>
            </a:r>
            <a:r>
              <a:rPr sz="1100" spc="-25" dirty="0">
                <a:solidFill>
                  <a:srgbClr val="22373A"/>
                </a:solidFill>
                <a:latin typeface="Tahoma"/>
                <a:cs typeface="Tahoma"/>
              </a:rPr>
              <a:t> </a:t>
            </a:r>
            <a:r>
              <a:rPr sz="1100" spc="-60" dirty="0">
                <a:solidFill>
                  <a:srgbClr val="22373A"/>
                </a:solidFill>
                <a:latin typeface="Tahoma"/>
                <a:cs typeface="Tahoma"/>
              </a:rPr>
              <a:t>have</a:t>
            </a:r>
            <a:r>
              <a:rPr sz="1100" spc="-25" dirty="0">
                <a:solidFill>
                  <a:srgbClr val="22373A"/>
                </a:solidFill>
                <a:latin typeface="Tahoma"/>
                <a:cs typeface="Tahoma"/>
              </a:rPr>
              <a:t> two </a:t>
            </a:r>
            <a:r>
              <a:rPr sz="1100" spc="-45" dirty="0">
                <a:solidFill>
                  <a:srgbClr val="22373A"/>
                </a:solidFill>
                <a:latin typeface="Tahoma"/>
                <a:cs typeface="Tahoma"/>
              </a:rPr>
              <a:t>variables,</a:t>
            </a:r>
            <a:r>
              <a:rPr sz="1100" spc="-30" dirty="0">
                <a:solidFill>
                  <a:srgbClr val="22373A"/>
                </a:solidFill>
                <a:latin typeface="Tahoma"/>
                <a:cs typeface="Tahoma"/>
              </a:rPr>
              <a:t> </a:t>
            </a:r>
            <a:r>
              <a:rPr sz="1100" i="1" spc="-55" dirty="0">
                <a:solidFill>
                  <a:srgbClr val="22373A"/>
                </a:solidFill>
                <a:latin typeface="Arial"/>
                <a:cs typeface="Arial"/>
              </a:rPr>
              <a:t>x</a:t>
            </a:r>
            <a:r>
              <a:rPr sz="1100" i="1" spc="-195" dirty="0">
                <a:solidFill>
                  <a:srgbClr val="22373A"/>
                </a:solidFill>
                <a:latin typeface="Arial"/>
                <a:cs typeface="Arial"/>
              </a:rPr>
              <a:t> </a:t>
            </a:r>
            <a:r>
              <a:rPr sz="1100" dirty="0">
                <a:solidFill>
                  <a:srgbClr val="22373A"/>
                </a:solidFill>
                <a:latin typeface="Tahoma"/>
                <a:cs typeface="Tahoma"/>
              </a:rPr>
              <a:t>,</a:t>
            </a:r>
            <a:r>
              <a:rPr sz="1100" spc="-15" dirty="0">
                <a:solidFill>
                  <a:srgbClr val="22373A"/>
                </a:solidFill>
                <a:latin typeface="Tahoma"/>
                <a:cs typeface="Tahoma"/>
              </a:rPr>
              <a:t> </a:t>
            </a:r>
            <a:r>
              <a:rPr sz="1100" spc="-40" dirty="0">
                <a:solidFill>
                  <a:srgbClr val="22373A"/>
                </a:solidFill>
                <a:latin typeface="Tahoma"/>
                <a:cs typeface="Tahoma"/>
              </a:rPr>
              <a:t>and</a:t>
            </a:r>
            <a:r>
              <a:rPr sz="1100" spc="-15" dirty="0">
                <a:solidFill>
                  <a:srgbClr val="22373A"/>
                </a:solidFill>
                <a:latin typeface="Tahoma"/>
                <a:cs typeface="Tahoma"/>
              </a:rPr>
              <a:t> </a:t>
            </a:r>
            <a:r>
              <a:rPr sz="1100" i="1" spc="-55" dirty="0">
                <a:solidFill>
                  <a:srgbClr val="22373A"/>
                </a:solidFill>
                <a:latin typeface="Arial"/>
                <a:cs typeface="Arial"/>
              </a:rPr>
              <a:t>y</a:t>
            </a:r>
            <a:r>
              <a:rPr sz="1100" i="1" spc="-190" dirty="0">
                <a:solidFill>
                  <a:srgbClr val="22373A"/>
                </a:solidFill>
                <a:latin typeface="Arial"/>
                <a:cs typeface="Arial"/>
              </a:rPr>
              <a:t> </a:t>
            </a:r>
            <a:r>
              <a:rPr sz="1100" spc="-50" dirty="0">
                <a:solidFill>
                  <a:srgbClr val="22373A"/>
                </a:solidFill>
                <a:latin typeface="Tahoma"/>
                <a:cs typeface="Tahoma"/>
              </a:rPr>
              <a:t>.</a:t>
            </a:r>
            <a:endParaRPr sz="1100">
              <a:latin typeface="Tahoma"/>
              <a:cs typeface="Tahoma"/>
            </a:endParaRPr>
          </a:p>
          <a:p>
            <a:pPr marL="292735" indent="-177800">
              <a:lnSpc>
                <a:spcPct val="100000"/>
              </a:lnSpc>
              <a:spcBef>
                <a:spcPts val="915"/>
              </a:spcBef>
              <a:buChar char="•"/>
              <a:tabLst>
                <a:tab pos="293370" algn="l"/>
              </a:tabLst>
            </a:pPr>
            <a:r>
              <a:rPr sz="1100" spc="-30" dirty="0">
                <a:solidFill>
                  <a:srgbClr val="22373A"/>
                </a:solidFill>
                <a:latin typeface="Tahoma"/>
                <a:cs typeface="Tahoma"/>
              </a:rPr>
              <a:t>Here</a:t>
            </a:r>
            <a:r>
              <a:rPr sz="1100" spc="-15" dirty="0">
                <a:solidFill>
                  <a:srgbClr val="22373A"/>
                </a:solidFill>
                <a:latin typeface="Tahoma"/>
                <a:cs typeface="Tahoma"/>
              </a:rPr>
              <a:t> </a:t>
            </a:r>
            <a:r>
              <a:rPr sz="1100" spc="-60" dirty="0">
                <a:solidFill>
                  <a:srgbClr val="22373A"/>
                </a:solidFill>
                <a:latin typeface="Tahoma"/>
                <a:cs typeface="Tahoma"/>
              </a:rPr>
              <a:t>are</a:t>
            </a:r>
            <a:r>
              <a:rPr sz="1100" spc="-10" dirty="0">
                <a:solidFill>
                  <a:srgbClr val="22373A"/>
                </a:solidFill>
                <a:latin typeface="Tahoma"/>
                <a:cs typeface="Tahoma"/>
              </a:rPr>
              <a:t> </a:t>
            </a:r>
            <a:r>
              <a:rPr sz="1100" spc="-65" dirty="0">
                <a:solidFill>
                  <a:srgbClr val="22373A"/>
                </a:solidFill>
                <a:latin typeface="Tahoma"/>
                <a:cs typeface="Tahoma"/>
              </a:rPr>
              <a:t>some</a:t>
            </a:r>
            <a:r>
              <a:rPr sz="1100" spc="-15" dirty="0">
                <a:solidFill>
                  <a:srgbClr val="22373A"/>
                </a:solidFill>
                <a:latin typeface="Tahoma"/>
                <a:cs typeface="Tahoma"/>
              </a:rPr>
              <a:t> </a:t>
            </a:r>
            <a:r>
              <a:rPr sz="1100" spc="-60" dirty="0">
                <a:solidFill>
                  <a:srgbClr val="22373A"/>
                </a:solidFill>
                <a:latin typeface="Tahoma"/>
                <a:cs typeface="Tahoma"/>
              </a:rPr>
              <a:t>example</a:t>
            </a:r>
            <a:r>
              <a:rPr sz="1100" spc="-10" dirty="0">
                <a:solidFill>
                  <a:srgbClr val="22373A"/>
                </a:solidFill>
                <a:latin typeface="Tahoma"/>
                <a:cs typeface="Tahoma"/>
              </a:rPr>
              <a:t> points:</a:t>
            </a:r>
            <a:endParaRPr sz="1100">
              <a:latin typeface="Tahoma"/>
              <a:cs typeface="Tahoma"/>
            </a:endParaRPr>
          </a:p>
          <a:p>
            <a:pPr marL="15240">
              <a:lnSpc>
                <a:spcPct val="100000"/>
              </a:lnSpc>
              <a:spcBef>
                <a:spcPts val="835"/>
              </a:spcBef>
            </a:pPr>
            <a:r>
              <a:rPr sz="1000" dirty="0">
                <a:solidFill>
                  <a:srgbClr val="22373A"/>
                </a:solidFill>
                <a:latin typeface="Palatino Linotype"/>
                <a:cs typeface="Palatino Linotype"/>
              </a:rPr>
              <a:t>##</a:t>
            </a:r>
            <a:r>
              <a:rPr sz="1000" spc="300" dirty="0">
                <a:solidFill>
                  <a:srgbClr val="22373A"/>
                </a:solidFill>
                <a:latin typeface="Palatino Linotype"/>
                <a:cs typeface="Palatino Linotype"/>
              </a:rPr>
              <a:t> </a:t>
            </a:r>
            <a:r>
              <a:rPr sz="1000" dirty="0">
                <a:solidFill>
                  <a:srgbClr val="22373A"/>
                </a:solidFill>
                <a:latin typeface="Palatino Linotype"/>
                <a:cs typeface="Palatino Linotype"/>
              </a:rPr>
              <a:t>#</a:t>
            </a:r>
            <a:r>
              <a:rPr sz="1000" spc="305" dirty="0">
                <a:solidFill>
                  <a:srgbClr val="22373A"/>
                </a:solidFill>
                <a:latin typeface="Palatino Linotype"/>
                <a:cs typeface="Palatino Linotype"/>
              </a:rPr>
              <a:t> </a:t>
            </a:r>
            <a:r>
              <a:rPr sz="1000" spc="-260" dirty="0">
                <a:solidFill>
                  <a:srgbClr val="22373A"/>
                </a:solidFill>
                <a:latin typeface="Palatino Linotype"/>
                <a:cs typeface="Palatino Linotype"/>
              </a:rPr>
              <a:t>A</a:t>
            </a:r>
            <a:r>
              <a:rPr sz="1000" spc="305" dirty="0">
                <a:solidFill>
                  <a:srgbClr val="22373A"/>
                </a:solidFill>
                <a:latin typeface="Palatino Linotype"/>
                <a:cs typeface="Palatino Linotype"/>
              </a:rPr>
              <a:t> </a:t>
            </a:r>
            <a:r>
              <a:rPr sz="1000" spc="125" dirty="0">
                <a:solidFill>
                  <a:srgbClr val="22373A"/>
                </a:solidFill>
                <a:latin typeface="Palatino Linotype"/>
                <a:cs typeface="Palatino Linotype"/>
              </a:rPr>
              <a:t>tibble:</a:t>
            </a:r>
            <a:r>
              <a:rPr sz="1000" spc="305" dirty="0">
                <a:solidFill>
                  <a:srgbClr val="22373A"/>
                </a:solidFill>
                <a:latin typeface="Palatino Linotype"/>
                <a:cs typeface="Palatino Linotype"/>
              </a:rPr>
              <a:t> </a:t>
            </a:r>
            <a:r>
              <a:rPr sz="1000" dirty="0">
                <a:solidFill>
                  <a:srgbClr val="22373A"/>
                </a:solidFill>
                <a:latin typeface="Palatino Linotype"/>
                <a:cs typeface="Palatino Linotype"/>
              </a:rPr>
              <a:t>21</a:t>
            </a:r>
            <a:r>
              <a:rPr sz="1000" spc="305" dirty="0">
                <a:solidFill>
                  <a:srgbClr val="22373A"/>
                </a:solidFill>
                <a:latin typeface="Palatino Linotype"/>
                <a:cs typeface="Palatino Linotype"/>
              </a:rPr>
              <a:t> </a:t>
            </a:r>
            <a:r>
              <a:rPr sz="1000" dirty="0">
                <a:solidFill>
                  <a:srgbClr val="22373A"/>
                </a:solidFill>
                <a:latin typeface="Palatino Linotype"/>
                <a:cs typeface="Palatino Linotype"/>
              </a:rPr>
              <a:t>x</a:t>
            </a:r>
            <a:r>
              <a:rPr sz="1000" spc="305" dirty="0">
                <a:solidFill>
                  <a:srgbClr val="22373A"/>
                </a:solidFill>
                <a:latin typeface="Palatino Linotype"/>
                <a:cs typeface="Palatino Linotype"/>
              </a:rPr>
              <a:t> </a:t>
            </a:r>
            <a:r>
              <a:rPr sz="1000" spc="-50" dirty="0">
                <a:solidFill>
                  <a:srgbClr val="22373A"/>
                </a:solidFill>
                <a:latin typeface="Palatino Linotype"/>
                <a:cs typeface="Palatino Linotype"/>
              </a:rPr>
              <a:t>2</a:t>
            </a:r>
            <a:endParaRPr sz="1000">
              <a:latin typeface="Palatino Linotype"/>
              <a:cs typeface="Palatino Linotype"/>
            </a:endParaRPr>
          </a:p>
        </p:txBody>
      </p:sp>
      <p:graphicFrame>
        <p:nvGraphicFramePr>
          <p:cNvPr id="4" name="object 4"/>
          <p:cNvGraphicFramePr>
            <a:graphicFrameLocks noGrp="1"/>
          </p:cNvGraphicFramePr>
          <p:nvPr/>
        </p:nvGraphicFramePr>
        <p:xfrm>
          <a:off x="328244" y="1397393"/>
          <a:ext cx="1193799" cy="1908810"/>
        </p:xfrm>
        <a:graphic>
          <a:graphicData uri="http://schemas.openxmlformats.org/drawingml/2006/table">
            <a:tbl>
              <a:tblPr firstRow="1" bandRow="1">
                <a:tableStyleId>{2D5ABB26-0587-4C30-8999-92F81FD0307C}</a:tableStyleId>
              </a:tblPr>
              <a:tblGrid>
                <a:gridCol w="231140">
                  <a:extLst>
                    <a:ext uri="{9D8B030D-6E8A-4147-A177-3AD203B41FA5}">
                      <a16:colId xmlns:a16="http://schemas.microsoft.com/office/drawing/2014/main" val="20000"/>
                    </a:ext>
                  </a:extLst>
                </a:gridCol>
                <a:gridCol w="166369">
                  <a:extLst>
                    <a:ext uri="{9D8B030D-6E8A-4147-A177-3AD203B41FA5}">
                      <a16:colId xmlns:a16="http://schemas.microsoft.com/office/drawing/2014/main" val="20001"/>
                    </a:ext>
                  </a:extLst>
                </a:gridCol>
                <a:gridCol w="398780">
                  <a:extLst>
                    <a:ext uri="{9D8B030D-6E8A-4147-A177-3AD203B41FA5}">
                      <a16:colId xmlns:a16="http://schemas.microsoft.com/office/drawing/2014/main" val="20002"/>
                    </a:ext>
                  </a:extLst>
                </a:gridCol>
                <a:gridCol w="397510">
                  <a:extLst>
                    <a:ext uri="{9D8B030D-6E8A-4147-A177-3AD203B41FA5}">
                      <a16:colId xmlns:a16="http://schemas.microsoft.com/office/drawing/2014/main" val="20003"/>
                    </a:ext>
                  </a:extLst>
                </a:gridCol>
              </a:tblGrid>
              <a:tr h="171450">
                <a:tc>
                  <a:txBody>
                    <a:bodyPr/>
                    <a:lstStyle/>
                    <a:p>
                      <a:pPr marR="26670" algn="ctr">
                        <a:lnSpc>
                          <a:spcPct val="100000"/>
                        </a:lnSpc>
                        <a:spcBef>
                          <a:spcPts val="10"/>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1270" marB="0">
                    <a:solidFill>
                      <a:srgbClr val="F9F9F9"/>
                    </a:solidFill>
                  </a:tcPr>
                </a:tc>
                <a:tc>
                  <a:txBody>
                    <a:bodyPr/>
                    <a:lstStyle/>
                    <a:p>
                      <a:pPr>
                        <a:lnSpc>
                          <a:spcPct val="100000"/>
                        </a:lnSpc>
                      </a:pPr>
                      <a:endParaRPr sz="1000">
                        <a:latin typeface="Times New Roman"/>
                        <a:cs typeface="Times New Roman"/>
                      </a:endParaRPr>
                    </a:p>
                  </a:txBody>
                  <a:tcPr marL="0" marR="0" marT="0" marB="0">
                    <a:solidFill>
                      <a:srgbClr val="F9F9F9"/>
                    </a:solidFill>
                  </a:tcPr>
                </a:tc>
                <a:tc>
                  <a:txBody>
                    <a:bodyPr/>
                    <a:lstStyle/>
                    <a:p>
                      <a:pPr marR="25400" algn="r">
                        <a:lnSpc>
                          <a:spcPct val="100000"/>
                        </a:lnSpc>
                        <a:spcBef>
                          <a:spcPts val="10"/>
                        </a:spcBef>
                      </a:pPr>
                      <a:r>
                        <a:rPr sz="1000" dirty="0">
                          <a:solidFill>
                            <a:srgbClr val="22373A"/>
                          </a:solidFill>
                          <a:latin typeface="Palatino Linotype"/>
                          <a:cs typeface="Palatino Linotype"/>
                        </a:rPr>
                        <a:t>x</a:t>
                      </a:r>
                      <a:endParaRPr sz="1000">
                        <a:latin typeface="Palatino Linotype"/>
                        <a:cs typeface="Palatino Linotype"/>
                      </a:endParaRPr>
                    </a:p>
                  </a:txBody>
                  <a:tcPr marL="0" marR="0" marT="1270" marB="0">
                    <a:solidFill>
                      <a:srgbClr val="F9F9F9"/>
                    </a:solidFill>
                  </a:tcPr>
                </a:tc>
                <a:tc>
                  <a:txBody>
                    <a:bodyPr/>
                    <a:lstStyle/>
                    <a:p>
                      <a:pPr marR="24130" algn="r">
                        <a:lnSpc>
                          <a:spcPct val="100000"/>
                        </a:lnSpc>
                        <a:spcBef>
                          <a:spcPts val="10"/>
                        </a:spcBef>
                      </a:pPr>
                      <a:r>
                        <a:rPr sz="1000" dirty="0">
                          <a:solidFill>
                            <a:srgbClr val="22373A"/>
                          </a:solidFill>
                          <a:latin typeface="Palatino Linotype"/>
                          <a:cs typeface="Palatino Linotype"/>
                        </a:rPr>
                        <a:t>y</a:t>
                      </a:r>
                      <a:endParaRPr sz="1000">
                        <a:latin typeface="Palatino Linotype"/>
                        <a:cs typeface="Palatino Linotype"/>
                      </a:endParaRPr>
                    </a:p>
                  </a:txBody>
                  <a:tcPr marL="0" marR="0" marT="1270" marB="0">
                    <a:solidFill>
                      <a:srgbClr val="F9F9F9"/>
                    </a:solidFill>
                  </a:tcPr>
                </a:tc>
                <a:extLst>
                  <a:ext uri="{0D108BD9-81ED-4DB2-BD59-A6C34878D82A}">
                    <a16:rowId xmlns:a16="http://schemas.microsoft.com/office/drawing/2014/main" val="10000"/>
                  </a:ext>
                </a:extLst>
              </a:tr>
              <a:tr h="17399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a:lnSpc>
                          <a:spcPct val="100000"/>
                        </a:lnSpc>
                      </a:pPr>
                      <a:endParaRPr sz="1000">
                        <a:latin typeface="Times New Roman"/>
                        <a:cs typeface="Times New Roman"/>
                      </a:endParaRPr>
                    </a:p>
                  </a:txBody>
                  <a:tcPr marL="0" marR="0" marT="0" marB="0">
                    <a:solidFill>
                      <a:srgbClr val="F9F9F9"/>
                    </a:solidFill>
                  </a:tcPr>
                </a:tc>
                <a:tc>
                  <a:txBody>
                    <a:bodyPr/>
                    <a:lstStyle/>
                    <a:p>
                      <a:pPr marR="25400" algn="r">
                        <a:lnSpc>
                          <a:spcPct val="100000"/>
                        </a:lnSpc>
                        <a:spcBef>
                          <a:spcPts val="35"/>
                        </a:spcBef>
                      </a:pPr>
                      <a:r>
                        <a:rPr sz="1000" spc="-10" dirty="0">
                          <a:solidFill>
                            <a:srgbClr val="22373A"/>
                          </a:solidFill>
                          <a:latin typeface="Palatino Linotype"/>
                          <a:cs typeface="Palatino Linotype"/>
                        </a:rPr>
                        <a:t>&lt;dbl&gt;</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10" dirty="0">
                          <a:solidFill>
                            <a:srgbClr val="22373A"/>
                          </a:solidFill>
                          <a:latin typeface="Palatino Linotype"/>
                          <a:cs typeface="Palatino Linotype"/>
                        </a:rPr>
                        <a:t>&lt;dbl&gt;</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01"/>
                  </a:ext>
                </a:extLst>
              </a:tr>
              <a:tr h="17399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dirty="0">
                          <a:solidFill>
                            <a:srgbClr val="22373A"/>
                          </a:solidFill>
                          <a:latin typeface="Palatino Linotype"/>
                          <a:cs typeface="Palatino Linotype"/>
                        </a:rPr>
                        <a:t>1</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spc="55" dirty="0">
                          <a:solidFill>
                            <a:srgbClr val="22373A"/>
                          </a:solidFill>
                          <a:latin typeface="Palatino Linotype"/>
                          <a:cs typeface="Palatino Linotype"/>
                        </a:rPr>
                        <a:t>-</a:t>
                      </a:r>
                      <a:r>
                        <a:rPr sz="1000" spc="60" dirty="0">
                          <a:solidFill>
                            <a:srgbClr val="22373A"/>
                          </a:solidFill>
                          <a:latin typeface="Palatino Linotype"/>
                          <a:cs typeface="Palatino Linotype"/>
                        </a:rPr>
                        <a:t>10</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60" dirty="0">
                          <a:solidFill>
                            <a:srgbClr val="22373A"/>
                          </a:solidFill>
                          <a:latin typeface="Palatino Linotype"/>
                          <a:cs typeface="Palatino Linotype"/>
                        </a:rPr>
                        <a:t>24.1</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02"/>
                  </a:ext>
                </a:extLst>
              </a:tr>
              <a:tr h="17399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dirty="0">
                          <a:solidFill>
                            <a:srgbClr val="22373A"/>
                          </a:solidFill>
                          <a:latin typeface="Palatino Linotype"/>
                          <a:cs typeface="Palatino Linotype"/>
                        </a:rPr>
                        <a:t>2</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spc="80" dirty="0">
                          <a:solidFill>
                            <a:srgbClr val="22373A"/>
                          </a:solidFill>
                          <a:latin typeface="Palatino Linotype"/>
                          <a:cs typeface="Palatino Linotype"/>
                        </a:rPr>
                        <a:t>-</a:t>
                      </a:r>
                      <a:r>
                        <a:rPr sz="1000" spc="75" dirty="0">
                          <a:solidFill>
                            <a:srgbClr val="22373A"/>
                          </a:solidFill>
                          <a:latin typeface="Palatino Linotype"/>
                          <a:cs typeface="Palatino Linotype"/>
                        </a:rPr>
                        <a:t>9</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60" dirty="0">
                          <a:solidFill>
                            <a:srgbClr val="22373A"/>
                          </a:solidFill>
                          <a:latin typeface="Palatino Linotype"/>
                          <a:cs typeface="Palatino Linotype"/>
                        </a:rPr>
                        <a:t>24.0</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03"/>
                  </a:ext>
                </a:extLst>
              </a:tr>
              <a:tr h="17399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dirty="0">
                          <a:solidFill>
                            <a:srgbClr val="22373A"/>
                          </a:solidFill>
                          <a:latin typeface="Palatino Linotype"/>
                          <a:cs typeface="Palatino Linotype"/>
                        </a:rPr>
                        <a:t>3</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spc="80" dirty="0">
                          <a:solidFill>
                            <a:srgbClr val="22373A"/>
                          </a:solidFill>
                          <a:latin typeface="Palatino Linotype"/>
                          <a:cs typeface="Palatino Linotype"/>
                        </a:rPr>
                        <a:t>-</a:t>
                      </a:r>
                      <a:r>
                        <a:rPr sz="1000" spc="75" dirty="0">
                          <a:solidFill>
                            <a:srgbClr val="22373A"/>
                          </a:solidFill>
                          <a:latin typeface="Palatino Linotype"/>
                          <a:cs typeface="Palatino Linotype"/>
                        </a:rPr>
                        <a:t>8</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60" dirty="0">
                          <a:solidFill>
                            <a:srgbClr val="22373A"/>
                          </a:solidFill>
                          <a:latin typeface="Palatino Linotype"/>
                          <a:cs typeface="Palatino Linotype"/>
                        </a:rPr>
                        <a:t>22.5</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04"/>
                  </a:ext>
                </a:extLst>
              </a:tr>
              <a:tr h="17399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dirty="0">
                          <a:solidFill>
                            <a:srgbClr val="22373A"/>
                          </a:solidFill>
                          <a:latin typeface="Palatino Linotype"/>
                          <a:cs typeface="Palatino Linotype"/>
                        </a:rPr>
                        <a:t>4</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spc="80" dirty="0">
                          <a:solidFill>
                            <a:srgbClr val="22373A"/>
                          </a:solidFill>
                          <a:latin typeface="Palatino Linotype"/>
                          <a:cs typeface="Palatino Linotype"/>
                        </a:rPr>
                        <a:t>-</a:t>
                      </a:r>
                      <a:r>
                        <a:rPr sz="1000" spc="75" dirty="0">
                          <a:solidFill>
                            <a:srgbClr val="22373A"/>
                          </a:solidFill>
                          <a:latin typeface="Palatino Linotype"/>
                          <a:cs typeface="Palatino Linotype"/>
                        </a:rPr>
                        <a:t>7</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60" dirty="0">
                          <a:solidFill>
                            <a:srgbClr val="22373A"/>
                          </a:solidFill>
                          <a:latin typeface="Palatino Linotype"/>
                          <a:cs typeface="Palatino Linotype"/>
                        </a:rPr>
                        <a:t>17.3</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05"/>
                  </a:ext>
                </a:extLst>
              </a:tr>
              <a:tr h="17399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dirty="0">
                          <a:solidFill>
                            <a:srgbClr val="22373A"/>
                          </a:solidFill>
                          <a:latin typeface="Palatino Linotype"/>
                          <a:cs typeface="Palatino Linotype"/>
                        </a:rPr>
                        <a:t>5</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spc="80" dirty="0">
                          <a:solidFill>
                            <a:srgbClr val="22373A"/>
                          </a:solidFill>
                          <a:latin typeface="Palatino Linotype"/>
                          <a:cs typeface="Palatino Linotype"/>
                        </a:rPr>
                        <a:t>-</a:t>
                      </a:r>
                      <a:r>
                        <a:rPr sz="1000" spc="75" dirty="0">
                          <a:solidFill>
                            <a:srgbClr val="22373A"/>
                          </a:solidFill>
                          <a:latin typeface="Palatino Linotype"/>
                          <a:cs typeface="Palatino Linotype"/>
                        </a:rPr>
                        <a:t>6</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60" dirty="0">
                          <a:solidFill>
                            <a:srgbClr val="22373A"/>
                          </a:solidFill>
                          <a:latin typeface="Palatino Linotype"/>
                          <a:cs typeface="Palatino Linotype"/>
                        </a:rPr>
                        <a:t>28.3</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06"/>
                  </a:ext>
                </a:extLst>
              </a:tr>
              <a:tr h="17399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dirty="0">
                          <a:solidFill>
                            <a:srgbClr val="22373A"/>
                          </a:solidFill>
                          <a:latin typeface="Palatino Linotype"/>
                          <a:cs typeface="Palatino Linotype"/>
                        </a:rPr>
                        <a:t>6</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spc="80" dirty="0">
                          <a:solidFill>
                            <a:srgbClr val="22373A"/>
                          </a:solidFill>
                          <a:latin typeface="Palatino Linotype"/>
                          <a:cs typeface="Palatino Linotype"/>
                        </a:rPr>
                        <a:t>-</a:t>
                      </a:r>
                      <a:r>
                        <a:rPr sz="1000" spc="75" dirty="0">
                          <a:solidFill>
                            <a:srgbClr val="22373A"/>
                          </a:solidFill>
                          <a:latin typeface="Palatino Linotype"/>
                          <a:cs typeface="Palatino Linotype"/>
                        </a:rPr>
                        <a:t>5</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60" dirty="0">
                          <a:solidFill>
                            <a:srgbClr val="22373A"/>
                          </a:solidFill>
                          <a:latin typeface="Palatino Linotype"/>
                          <a:cs typeface="Palatino Linotype"/>
                        </a:rPr>
                        <a:t>14.6</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07"/>
                  </a:ext>
                </a:extLst>
              </a:tr>
              <a:tr h="17399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dirty="0">
                          <a:solidFill>
                            <a:srgbClr val="22373A"/>
                          </a:solidFill>
                          <a:latin typeface="Palatino Linotype"/>
                          <a:cs typeface="Palatino Linotype"/>
                        </a:rPr>
                        <a:t>7</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spc="80" dirty="0">
                          <a:solidFill>
                            <a:srgbClr val="22373A"/>
                          </a:solidFill>
                          <a:latin typeface="Palatino Linotype"/>
                          <a:cs typeface="Palatino Linotype"/>
                        </a:rPr>
                        <a:t>-</a:t>
                      </a:r>
                      <a:r>
                        <a:rPr sz="1000" spc="75" dirty="0">
                          <a:solidFill>
                            <a:srgbClr val="22373A"/>
                          </a:solidFill>
                          <a:latin typeface="Palatino Linotype"/>
                          <a:cs typeface="Palatino Linotype"/>
                        </a:rPr>
                        <a:t>4</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60" dirty="0">
                          <a:solidFill>
                            <a:srgbClr val="22373A"/>
                          </a:solidFill>
                          <a:latin typeface="Palatino Linotype"/>
                          <a:cs typeface="Palatino Linotype"/>
                        </a:rPr>
                        <a:t>11.3</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08"/>
                  </a:ext>
                </a:extLst>
              </a:tr>
              <a:tr h="17399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dirty="0">
                          <a:solidFill>
                            <a:srgbClr val="22373A"/>
                          </a:solidFill>
                          <a:latin typeface="Palatino Linotype"/>
                          <a:cs typeface="Palatino Linotype"/>
                        </a:rPr>
                        <a:t>8</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spc="80" dirty="0">
                          <a:solidFill>
                            <a:srgbClr val="22373A"/>
                          </a:solidFill>
                          <a:latin typeface="Palatino Linotype"/>
                          <a:cs typeface="Palatino Linotype"/>
                        </a:rPr>
                        <a:t>-</a:t>
                      </a:r>
                      <a:r>
                        <a:rPr sz="1000" spc="75" dirty="0">
                          <a:solidFill>
                            <a:srgbClr val="22373A"/>
                          </a:solidFill>
                          <a:latin typeface="Palatino Linotype"/>
                          <a:cs typeface="Palatino Linotype"/>
                        </a:rPr>
                        <a:t>3</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60" dirty="0">
                          <a:solidFill>
                            <a:srgbClr val="22373A"/>
                          </a:solidFill>
                          <a:latin typeface="Palatino Linotype"/>
                          <a:cs typeface="Palatino Linotype"/>
                        </a:rPr>
                        <a:t>23.4</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09"/>
                  </a:ext>
                </a:extLst>
              </a:tr>
              <a:tr h="171450">
                <a:tc>
                  <a:txBody>
                    <a:bodyPr/>
                    <a:lstStyle/>
                    <a:p>
                      <a:pPr marR="26670" algn="ctr">
                        <a:lnSpc>
                          <a:spcPct val="100000"/>
                        </a:lnSpc>
                        <a:spcBef>
                          <a:spcPts val="35"/>
                        </a:spcBef>
                      </a:pPr>
                      <a:r>
                        <a:rPr sz="1000" spc="-25" dirty="0">
                          <a:solidFill>
                            <a:srgbClr val="22373A"/>
                          </a:solidFill>
                          <a:latin typeface="Palatino Linotype"/>
                          <a:cs typeface="Palatino Linotype"/>
                        </a:rPr>
                        <a:t>##</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dirty="0">
                          <a:solidFill>
                            <a:srgbClr val="22373A"/>
                          </a:solidFill>
                          <a:latin typeface="Palatino Linotype"/>
                          <a:cs typeface="Palatino Linotype"/>
                        </a:rPr>
                        <a:t>9</a:t>
                      </a:r>
                      <a:endParaRPr sz="1000">
                        <a:latin typeface="Palatino Linotype"/>
                        <a:cs typeface="Palatino Linotype"/>
                      </a:endParaRPr>
                    </a:p>
                  </a:txBody>
                  <a:tcPr marL="0" marR="0" marT="4445" marB="0">
                    <a:solidFill>
                      <a:srgbClr val="F9F9F9"/>
                    </a:solidFill>
                  </a:tcPr>
                </a:tc>
                <a:tc>
                  <a:txBody>
                    <a:bodyPr/>
                    <a:lstStyle/>
                    <a:p>
                      <a:pPr marR="25400" algn="r">
                        <a:lnSpc>
                          <a:spcPct val="100000"/>
                        </a:lnSpc>
                        <a:spcBef>
                          <a:spcPts val="35"/>
                        </a:spcBef>
                      </a:pPr>
                      <a:r>
                        <a:rPr sz="1000" spc="80" dirty="0">
                          <a:solidFill>
                            <a:srgbClr val="22373A"/>
                          </a:solidFill>
                          <a:latin typeface="Palatino Linotype"/>
                          <a:cs typeface="Palatino Linotype"/>
                        </a:rPr>
                        <a:t>-</a:t>
                      </a:r>
                      <a:r>
                        <a:rPr sz="1000" spc="75" dirty="0">
                          <a:solidFill>
                            <a:srgbClr val="22373A"/>
                          </a:solidFill>
                          <a:latin typeface="Palatino Linotype"/>
                          <a:cs typeface="Palatino Linotype"/>
                        </a:rPr>
                        <a:t>2</a:t>
                      </a:r>
                      <a:endParaRPr sz="1000">
                        <a:latin typeface="Palatino Linotype"/>
                        <a:cs typeface="Palatino Linotype"/>
                      </a:endParaRPr>
                    </a:p>
                  </a:txBody>
                  <a:tcPr marL="0" marR="0" marT="4445" marB="0">
                    <a:solidFill>
                      <a:srgbClr val="F9F9F9"/>
                    </a:solidFill>
                  </a:tcPr>
                </a:tc>
                <a:tc>
                  <a:txBody>
                    <a:bodyPr/>
                    <a:lstStyle/>
                    <a:p>
                      <a:pPr marL="33020">
                        <a:lnSpc>
                          <a:spcPct val="100000"/>
                        </a:lnSpc>
                        <a:spcBef>
                          <a:spcPts val="35"/>
                        </a:spcBef>
                      </a:pPr>
                      <a:r>
                        <a:rPr sz="1000" spc="60" dirty="0">
                          <a:solidFill>
                            <a:srgbClr val="22373A"/>
                          </a:solidFill>
                          <a:latin typeface="Palatino Linotype"/>
                          <a:cs typeface="Palatino Linotype"/>
                        </a:rPr>
                        <a:t>13.1</a:t>
                      </a:r>
                      <a:endParaRPr sz="1000">
                        <a:latin typeface="Palatino Linotype"/>
                        <a:cs typeface="Palatino Linotype"/>
                      </a:endParaRPr>
                    </a:p>
                  </a:txBody>
                  <a:tcPr marL="0" marR="0" marT="4445" marB="0">
                    <a:solidFill>
                      <a:srgbClr val="F9F9F9"/>
                    </a:solidFill>
                  </a:tcPr>
                </a:tc>
                <a:extLst>
                  <a:ext uri="{0D108BD9-81ED-4DB2-BD59-A6C34878D82A}">
                    <a16:rowId xmlns:a16="http://schemas.microsoft.com/office/drawing/2014/main" val="10010"/>
                  </a:ext>
                </a:extLst>
              </a:tr>
            </a:tbl>
          </a:graphicData>
        </a:graphic>
      </p:graphicFrame>
      <p:sp>
        <p:nvSpPr>
          <p:cNvPr id="5" name="object 5"/>
          <p:cNvSpPr txBox="1"/>
          <p:nvPr/>
        </p:nvSpPr>
        <p:spPr>
          <a:xfrm>
            <a:off x="347294" y="3307364"/>
            <a:ext cx="358140" cy="177800"/>
          </a:xfrm>
          <a:prstGeom prst="rect">
            <a:avLst/>
          </a:prstGeom>
        </p:spPr>
        <p:txBody>
          <a:bodyPr vert="horz" wrap="square" lIns="0" tIns="12065" rIns="0" bIns="0" rtlCol="0">
            <a:spAutoFit/>
          </a:bodyPr>
          <a:lstStyle/>
          <a:p>
            <a:pPr marL="12700">
              <a:lnSpc>
                <a:spcPct val="100000"/>
              </a:lnSpc>
              <a:spcBef>
                <a:spcPts val="95"/>
              </a:spcBef>
            </a:pPr>
            <a:r>
              <a:rPr sz="1000" dirty="0">
                <a:solidFill>
                  <a:srgbClr val="22373A"/>
                </a:solidFill>
                <a:latin typeface="Palatino Linotype"/>
                <a:cs typeface="Palatino Linotype"/>
              </a:rPr>
              <a:t>##</a:t>
            </a:r>
            <a:r>
              <a:rPr sz="1000" spc="355" dirty="0">
                <a:solidFill>
                  <a:srgbClr val="22373A"/>
                </a:solidFill>
                <a:latin typeface="Palatino Linotype"/>
                <a:cs typeface="Palatino Linotype"/>
              </a:rPr>
              <a:t> </a:t>
            </a:r>
            <a:r>
              <a:rPr sz="1000" spc="-35" dirty="0">
                <a:solidFill>
                  <a:srgbClr val="22373A"/>
                </a:solidFill>
                <a:latin typeface="Palatino Linotype"/>
                <a:cs typeface="Palatino Linotype"/>
              </a:rPr>
              <a:t>10</a:t>
            </a:r>
            <a:endParaRPr sz="1000">
              <a:latin typeface="Palatino Linotype"/>
              <a:cs typeface="Palatino Linotype"/>
            </a:endParaRPr>
          </a:p>
        </p:txBody>
      </p:sp>
      <p:sp>
        <p:nvSpPr>
          <p:cNvPr id="6" name="object 6"/>
          <p:cNvSpPr txBox="1"/>
          <p:nvPr/>
        </p:nvSpPr>
        <p:spPr>
          <a:xfrm>
            <a:off x="945124" y="3307364"/>
            <a:ext cx="556895" cy="177800"/>
          </a:xfrm>
          <a:prstGeom prst="rect">
            <a:avLst/>
          </a:prstGeom>
        </p:spPr>
        <p:txBody>
          <a:bodyPr vert="horz" wrap="square" lIns="0" tIns="12065" rIns="0" bIns="0" rtlCol="0">
            <a:spAutoFit/>
          </a:bodyPr>
          <a:lstStyle/>
          <a:p>
            <a:pPr marL="12700">
              <a:lnSpc>
                <a:spcPct val="100000"/>
              </a:lnSpc>
              <a:spcBef>
                <a:spcPts val="95"/>
              </a:spcBef>
              <a:tabLst>
                <a:tab pos="278130" algn="l"/>
              </a:tabLst>
            </a:pPr>
            <a:r>
              <a:rPr sz="1000" spc="80" dirty="0">
                <a:solidFill>
                  <a:srgbClr val="22373A"/>
                </a:solidFill>
                <a:latin typeface="Palatino Linotype"/>
                <a:cs typeface="Palatino Linotype"/>
              </a:rPr>
              <a:t>-</a:t>
            </a:r>
            <a:r>
              <a:rPr sz="1000" spc="75" dirty="0">
                <a:solidFill>
                  <a:srgbClr val="22373A"/>
                </a:solidFill>
                <a:latin typeface="Palatino Linotype"/>
                <a:cs typeface="Palatino Linotype"/>
              </a:rPr>
              <a:t>1</a:t>
            </a:r>
            <a:r>
              <a:rPr sz="1000" dirty="0">
                <a:solidFill>
                  <a:srgbClr val="22373A"/>
                </a:solidFill>
                <a:latin typeface="Palatino Linotype"/>
                <a:cs typeface="Palatino Linotype"/>
              </a:rPr>
              <a:t>	</a:t>
            </a:r>
            <a:r>
              <a:rPr sz="1000" spc="60" dirty="0">
                <a:solidFill>
                  <a:srgbClr val="22373A"/>
                </a:solidFill>
                <a:latin typeface="Palatino Linotype"/>
                <a:cs typeface="Palatino Linotype"/>
              </a:rPr>
              <a:t>9.55</a:t>
            </a:r>
            <a:endParaRPr sz="1000">
              <a:latin typeface="Palatino Linotype"/>
              <a:cs typeface="Palatino Linotype"/>
            </a:endParaRPr>
          </a:p>
        </p:txBody>
      </p:sp>
      <p:sp>
        <p:nvSpPr>
          <p:cNvPr id="7" name="object 7"/>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63</a:t>
            </a:r>
            <a:endParaRPr sz="800">
              <a:latin typeface="Trebuchet MS"/>
              <a:cs typeface="Trebuchet MS"/>
            </a:endParaRPr>
          </a:p>
        </p:txBody>
      </p:sp>
    </p:spTree>
  </p:cSld>
  <p:clrMapOvr>
    <a:masterClrMapping/>
  </p:clrMapOvr>
  <p:transition>
    <p:cut/>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7370" y="76375"/>
            <a:ext cx="3459479" cy="196849"/>
          </a:xfrm>
          <a:prstGeom prst="rect">
            <a:avLst/>
          </a:prstGeom>
        </p:spPr>
        <p:txBody>
          <a:bodyPr vert="horz" wrap="square" lIns="0" tIns="12065" rIns="0" bIns="0" rtlCol="0">
            <a:spAutoFit/>
          </a:bodyPr>
          <a:lstStyle/>
          <a:p>
            <a:pPr marL="38100">
              <a:lnSpc>
                <a:spcPct val="100000"/>
              </a:lnSpc>
              <a:spcBef>
                <a:spcPts val="95"/>
              </a:spcBef>
            </a:pPr>
            <a:r>
              <a:rPr spc="-65" dirty="0">
                <a:solidFill>
                  <a:srgbClr val="FF0000"/>
                </a:solidFill>
              </a:rPr>
              <a:t>Chosing</a:t>
            </a:r>
            <a:r>
              <a:rPr spc="-20" dirty="0">
                <a:solidFill>
                  <a:srgbClr val="FF0000"/>
                </a:solidFill>
              </a:rPr>
              <a:t> </a:t>
            </a:r>
            <a:r>
              <a:rPr spc="-60" dirty="0">
                <a:solidFill>
                  <a:srgbClr val="FF0000"/>
                </a:solidFill>
              </a:rPr>
              <a:t>priors</a:t>
            </a:r>
            <a:r>
              <a:rPr spc="-15" dirty="0">
                <a:solidFill>
                  <a:srgbClr val="FF0000"/>
                </a:solidFill>
              </a:rPr>
              <a:t> </a:t>
            </a:r>
            <a:r>
              <a:rPr spc="-30" dirty="0">
                <a:solidFill>
                  <a:srgbClr val="FF0000"/>
                </a:solidFill>
              </a:rPr>
              <a:t>when</a:t>
            </a:r>
            <a:r>
              <a:rPr spc="-15" dirty="0">
                <a:solidFill>
                  <a:srgbClr val="FF0000"/>
                </a:solidFill>
              </a:rPr>
              <a:t> </a:t>
            </a:r>
            <a:r>
              <a:rPr spc="-45" dirty="0">
                <a:solidFill>
                  <a:srgbClr val="FF0000"/>
                </a:solidFill>
              </a:rPr>
              <a:t>you</a:t>
            </a:r>
            <a:r>
              <a:rPr spc="-20" dirty="0">
                <a:solidFill>
                  <a:srgbClr val="FF0000"/>
                </a:solidFill>
              </a:rPr>
              <a:t> </a:t>
            </a:r>
            <a:r>
              <a:rPr spc="-35" dirty="0">
                <a:solidFill>
                  <a:srgbClr val="FF0000"/>
                </a:solidFill>
              </a:rPr>
              <a:t>know</a:t>
            </a:r>
            <a:r>
              <a:rPr spc="-15" dirty="0">
                <a:solidFill>
                  <a:srgbClr val="FF0000"/>
                </a:solidFill>
              </a:rPr>
              <a:t> </a:t>
            </a:r>
            <a:r>
              <a:rPr spc="-25" dirty="0">
                <a:solidFill>
                  <a:srgbClr val="FF0000"/>
                </a:solidFill>
              </a:rPr>
              <a:t>very</a:t>
            </a:r>
            <a:r>
              <a:rPr spc="-15" dirty="0">
                <a:solidFill>
                  <a:srgbClr val="FF0000"/>
                </a:solidFill>
              </a:rPr>
              <a:t> </a:t>
            </a:r>
            <a:r>
              <a:rPr spc="-10" dirty="0">
                <a:solidFill>
                  <a:srgbClr val="FF0000"/>
                </a:solidFill>
              </a:rPr>
              <a:t>little</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64</a:t>
            </a:r>
          </a:p>
        </p:txBody>
      </p:sp>
      <p:sp>
        <p:nvSpPr>
          <p:cNvPr id="3" name="object 3"/>
          <p:cNvSpPr txBox="1"/>
          <p:nvPr/>
        </p:nvSpPr>
        <p:spPr>
          <a:xfrm>
            <a:off x="340791" y="426006"/>
            <a:ext cx="3947160" cy="2766463"/>
          </a:xfrm>
          <a:prstGeom prst="rect">
            <a:avLst/>
          </a:prstGeom>
        </p:spPr>
        <p:txBody>
          <a:bodyPr vert="horz" wrap="square" lIns="0" tIns="12700" rIns="0" bIns="0" rtlCol="0">
            <a:spAutoFit/>
          </a:bodyPr>
          <a:lstStyle/>
          <a:p>
            <a:pPr marL="19050" marR="92075">
              <a:lnSpc>
                <a:spcPct val="118000"/>
              </a:lnSpc>
              <a:spcBef>
                <a:spcPts val="100"/>
              </a:spcBef>
            </a:pPr>
            <a:r>
              <a:rPr sz="1100" spc="-60" dirty="0">
                <a:solidFill>
                  <a:srgbClr val="22373A"/>
                </a:solidFill>
                <a:latin typeface="Tahoma"/>
                <a:cs typeface="Tahoma"/>
              </a:rPr>
              <a:t>However,</a:t>
            </a:r>
            <a:r>
              <a:rPr sz="1100" spc="-3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45" dirty="0">
                <a:solidFill>
                  <a:srgbClr val="FF0000"/>
                </a:solidFill>
                <a:latin typeface="Tahoma"/>
                <a:cs typeface="Tahoma"/>
              </a:rPr>
              <a:t>nearly</a:t>
            </a:r>
            <a:r>
              <a:rPr sz="1100" spc="-40" dirty="0">
                <a:solidFill>
                  <a:srgbClr val="FF0000"/>
                </a:solidFill>
                <a:latin typeface="Tahoma"/>
                <a:cs typeface="Tahoma"/>
              </a:rPr>
              <a:t> </a:t>
            </a:r>
            <a:r>
              <a:rPr sz="1100" spc="-55" dirty="0">
                <a:solidFill>
                  <a:srgbClr val="FF0000"/>
                </a:solidFill>
                <a:latin typeface="Tahoma"/>
                <a:cs typeface="Tahoma"/>
              </a:rPr>
              <a:t>always</a:t>
            </a:r>
            <a:r>
              <a:rPr sz="1100" spc="-30" dirty="0">
                <a:solidFill>
                  <a:srgbClr val="FF0000"/>
                </a:solidFill>
                <a:latin typeface="Tahoma"/>
                <a:cs typeface="Tahoma"/>
              </a:rPr>
              <a:t> </a:t>
            </a:r>
            <a:r>
              <a:rPr sz="1100" spc="-55" dirty="0">
                <a:solidFill>
                  <a:srgbClr val="FF0000"/>
                </a:solidFill>
                <a:latin typeface="Tahoma"/>
                <a:cs typeface="Tahoma"/>
              </a:rPr>
              <a:t>know</a:t>
            </a:r>
            <a:r>
              <a:rPr sz="1100" spc="-20" dirty="0">
                <a:solidFill>
                  <a:srgbClr val="FF0000"/>
                </a:solidFill>
                <a:latin typeface="Tahoma"/>
                <a:cs typeface="Tahoma"/>
              </a:rPr>
              <a:t> </a:t>
            </a:r>
            <a:r>
              <a:rPr sz="1100" spc="-40" dirty="0">
                <a:solidFill>
                  <a:srgbClr val="FF0000"/>
                </a:solidFill>
                <a:latin typeface="Tahoma"/>
                <a:cs typeface="Tahoma"/>
              </a:rPr>
              <a:t>something</a:t>
            </a:r>
            <a:r>
              <a:rPr sz="1100" spc="-25" dirty="0">
                <a:solidFill>
                  <a:srgbClr val="FF0000"/>
                </a:solidFill>
                <a:latin typeface="Tahoma"/>
                <a:cs typeface="Tahoma"/>
              </a:rPr>
              <a:t> </a:t>
            </a:r>
            <a:r>
              <a:rPr sz="1100" spc="-20" dirty="0">
                <a:solidFill>
                  <a:srgbClr val="FF0000"/>
                </a:solidFill>
                <a:latin typeface="Tahoma"/>
                <a:cs typeface="Tahoma"/>
              </a:rPr>
              <a:t>about</a:t>
            </a:r>
            <a:r>
              <a:rPr sz="1100" spc="-25" dirty="0">
                <a:solidFill>
                  <a:srgbClr val="FF0000"/>
                </a:solidFill>
                <a:latin typeface="Tahoma"/>
                <a:cs typeface="Tahoma"/>
              </a:rPr>
              <a:t> </a:t>
            </a:r>
            <a:r>
              <a:rPr sz="1100" spc="-20" dirty="0">
                <a:solidFill>
                  <a:srgbClr val="FF0000"/>
                </a:solidFill>
                <a:latin typeface="Tahoma"/>
                <a:cs typeface="Tahoma"/>
              </a:rPr>
              <a:t>the </a:t>
            </a:r>
            <a:r>
              <a:rPr sz="1100" i="1" spc="-75" dirty="0">
                <a:solidFill>
                  <a:srgbClr val="FF0000"/>
                </a:solidFill>
                <a:latin typeface="Arial"/>
                <a:cs typeface="Arial"/>
              </a:rPr>
              <a:t>scale</a:t>
            </a:r>
            <a:r>
              <a:rPr sz="1100" i="1" spc="15" dirty="0">
                <a:solidFill>
                  <a:srgbClr val="FF0000"/>
                </a:solidFill>
                <a:latin typeface="Arial"/>
                <a:cs typeface="Arial"/>
              </a:rPr>
              <a:t> </a:t>
            </a:r>
            <a:r>
              <a:rPr sz="1100" dirty="0">
                <a:solidFill>
                  <a:srgbClr val="FF0000"/>
                </a:solidFill>
                <a:latin typeface="Tahoma"/>
                <a:cs typeface="Tahoma"/>
              </a:rPr>
              <a:t>of</a:t>
            </a:r>
            <a:r>
              <a:rPr sz="1100" spc="-25" dirty="0">
                <a:solidFill>
                  <a:srgbClr val="FF0000"/>
                </a:solidFill>
                <a:latin typeface="Tahoma"/>
                <a:cs typeface="Tahoma"/>
              </a:rPr>
              <a:t> the </a:t>
            </a:r>
            <a:r>
              <a:rPr sz="1100" spc="-20" dirty="0">
                <a:solidFill>
                  <a:srgbClr val="FF0000"/>
                </a:solidFill>
                <a:latin typeface="Tahoma"/>
                <a:cs typeface="Tahoma"/>
              </a:rPr>
              <a:t>data</a:t>
            </a:r>
            <a:r>
              <a:rPr sz="1100" spc="-70" dirty="0">
                <a:solidFill>
                  <a:srgbClr val="22373A"/>
                </a:solidFill>
                <a:latin typeface="Tahoma"/>
                <a:cs typeface="Tahoma"/>
              </a:rPr>
              <a:t> </a:t>
            </a:r>
            <a:r>
              <a:rPr sz="1100" spc="-25" dirty="0">
                <a:solidFill>
                  <a:srgbClr val="22373A"/>
                </a:solidFill>
                <a:latin typeface="Tahoma"/>
                <a:cs typeface="Tahoma"/>
              </a:rPr>
              <a:t>(and</a:t>
            </a:r>
            <a:r>
              <a:rPr sz="1100" spc="-60" dirty="0">
                <a:solidFill>
                  <a:srgbClr val="22373A"/>
                </a:solidFill>
                <a:latin typeface="Tahoma"/>
                <a:cs typeface="Tahoma"/>
              </a:rPr>
              <a:t> </a:t>
            </a:r>
            <a:r>
              <a:rPr sz="1100" dirty="0">
                <a:solidFill>
                  <a:srgbClr val="22373A"/>
                </a:solidFill>
                <a:latin typeface="Tahoma"/>
                <a:cs typeface="Tahoma"/>
              </a:rPr>
              <a:t>if</a:t>
            </a:r>
            <a:r>
              <a:rPr sz="1100" spc="-2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10" dirty="0">
                <a:solidFill>
                  <a:srgbClr val="22373A"/>
                </a:solidFill>
                <a:latin typeface="Tahoma"/>
                <a:cs typeface="Tahoma"/>
              </a:rPr>
              <a:t>don’t,</a:t>
            </a:r>
            <a:r>
              <a:rPr sz="1100" spc="-2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20" dirty="0">
                <a:solidFill>
                  <a:srgbClr val="22373A"/>
                </a:solidFill>
                <a:latin typeface="Tahoma"/>
                <a:cs typeface="Tahoma"/>
              </a:rPr>
              <a:t>could </a:t>
            </a:r>
            <a:r>
              <a:rPr sz="1100" spc="-65" dirty="0">
                <a:solidFill>
                  <a:srgbClr val="22373A"/>
                </a:solidFill>
                <a:latin typeface="Tahoma"/>
                <a:cs typeface="Tahoma"/>
              </a:rPr>
              <a:t>always</a:t>
            </a:r>
            <a:r>
              <a:rPr sz="1100" spc="-20" dirty="0">
                <a:solidFill>
                  <a:srgbClr val="22373A"/>
                </a:solidFill>
                <a:latin typeface="Tahoma"/>
                <a:cs typeface="Tahoma"/>
              </a:rPr>
              <a:t> </a:t>
            </a:r>
            <a:r>
              <a:rPr sz="1100" spc="-50" dirty="0">
                <a:solidFill>
                  <a:srgbClr val="22373A"/>
                </a:solidFill>
                <a:latin typeface="Tahoma"/>
                <a:cs typeface="Tahoma"/>
              </a:rPr>
              <a:t>rescale</a:t>
            </a:r>
            <a:r>
              <a:rPr sz="1100" spc="-20" dirty="0">
                <a:solidFill>
                  <a:srgbClr val="22373A"/>
                </a:solidFill>
                <a:latin typeface="Tahoma"/>
                <a:cs typeface="Tahoma"/>
              </a:rPr>
              <a:t> the</a:t>
            </a:r>
            <a:r>
              <a:rPr sz="1100" spc="-25" dirty="0">
                <a:solidFill>
                  <a:srgbClr val="22373A"/>
                </a:solidFill>
                <a:latin typeface="Tahoma"/>
                <a:cs typeface="Tahoma"/>
              </a:rPr>
              <a:t> </a:t>
            </a:r>
            <a:r>
              <a:rPr sz="1100" spc="-20" dirty="0">
                <a:solidFill>
                  <a:srgbClr val="22373A"/>
                </a:solidFill>
                <a:latin typeface="Tahoma"/>
                <a:cs typeface="Tahoma"/>
              </a:rPr>
              <a:t>data</a:t>
            </a:r>
            <a:r>
              <a:rPr sz="1100" spc="-25" dirty="0">
                <a:solidFill>
                  <a:srgbClr val="22373A"/>
                </a:solidFill>
                <a:latin typeface="Tahoma"/>
                <a:cs typeface="Tahoma"/>
              </a:rPr>
              <a:t> </a:t>
            </a:r>
            <a:r>
              <a:rPr sz="1100" spc="-10" dirty="0">
                <a:solidFill>
                  <a:srgbClr val="22373A"/>
                </a:solidFill>
                <a:latin typeface="Tahoma"/>
                <a:cs typeface="Tahoma"/>
              </a:rPr>
              <a:t>before modelling!).</a:t>
            </a:r>
            <a:endParaRPr sz="1100" dirty="0">
              <a:latin typeface="Tahoma"/>
              <a:cs typeface="Tahoma"/>
            </a:endParaRPr>
          </a:p>
          <a:p>
            <a:pPr marL="295910" marR="5080" indent="-177165">
              <a:lnSpc>
                <a:spcPct val="118000"/>
              </a:lnSpc>
              <a:spcBef>
                <a:spcPts val="680"/>
              </a:spcBef>
              <a:buChar char="•"/>
              <a:tabLst>
                <a:tab pos="296545" algn="l"/>
              </a:tabLst>
            </a:pPr>
            <a:r>
              <a:rPr sz="1100" dirty="0">
                <a:solidFill>
                  <a:srgbClr val="22373A"/>
                </a:solidFill>
                <a:latin typeface="Tahoma"/>
                <a:cs typeface="Tahoma"/>
              </a:rPr>
              <a:t>Think</a:t>
            </a:r>
            <a:r>
              <a:rPr sz="1100" spc="-80" dirty="0">
                <a:solidFill>
                  <a:srgbClr val="22373A"/>
                </a:solidFill>
                <a:latin typeface="Tahoma"/>
                <a:cs typeface="Tahoma"/>
              </a:rPr>
              <a:t> </a:t>
            </a:r>
            <a:r>
              <a:rPr sz="1100" spc="-20" dirty="0">
                <a:solidFill>
                  <a:srgbClr val="22373A"/>
                </a:solidFill>
                <a:latin typeface="Tahoma"/>
                <a:cs typeface="Tahoma"/>
              </a:rPr>
              <a:t>about</a:t>
            </a:r>
            <a:r>
              <a:rPr sz="1100" spc="-35" dirty="0">
                <a:solidFill>
                  <a:srgbClr val="22373A"/>
                </a:solidFill>
                <a:latin typeface="Tahoma"/>
                <a:cs typeface="Tahoma"/>
              </a:rPr>
              <a:t> </a:t>
            </a:r>
            <a:r>
              <a:rPr sz="1100" spc="-10" dirty="0">
                <a:solidFill>
                  <a:srgbClr val="22373A"/>
                </a:solidFill>
                <a:latin typeface="Tahoma"/>
                <a:cs typeface="Tahoma"/>
              </a:rPr>
              <a:t>the</a:t>
            </a:r>
            <a:r>
              <a:rPr sz="1100" spc="-25" dirty="0">
                <a:solidFill>
                  <a:srgbClr val="22373A"/>
                </a:solidFill>
                <a:latin typeface="Tahoma"/>
                <a:cs typeface="Tahoma"/>
              </a:rPr>
              <a:t> </a:t>
            </a:r>
            <a:r>
              <a:rPr sz="1100" spc="-20" dirty="0">
                <a:solidFill>
                  <a:srgbClr val="22373A"/>
                </a:solidFill>
                <a:latin typeface="Tahoma"/>
                <a:cs typeface="Tahoma"/>
              </a:rPr>
              <a:t>data</a:t>
            </a:r>
            <a:r>
              <a:rPr sz="1100" spc="-35" dirty="0">
                <a:solidFill>
                  <a:srgbClr val="22373A"/>
                </a:solidFill>
                <a:latin typeface="Tahoma"/>
                <a:cs typeface="Tahoma"/>
              </a:rPr>
              <a:t> </a:t>
            </a:r>
            <a:r>
              <a:rPr sz="1100" spc="-45" dirty="0">
                <a:solidFill>
                  <a:srgbClr val="22373A"/>
                </a:solidFill>
                <a:latin typeface="Tahoma"/>
                <a:cs typeface="Tahoma"/>
              </a:rPr>
              <a:t>you</a:t>
            </a:r>
            <a:r>
              <a:rPr sz="1100" spc="-25" dirty="0">
                <a:solidFill>
                  <a:srgbClr val="22373A"/>
                </a:solidFill>
                <a:latin typeface="Tahoma"/>
                <a:cs typeface="Tahoma"/>
              </a:rPr>
              <a:t> </a:t>
            </a:r>
            <a:r>
              <a:rPr sz="1100" spc="-20" dirty="0">
                <a:solidFill>
                  <a:srgbClr val="22373A"/>
                </a:solidFill>
                <a:latin typeface="Tahoma"/>
                <a:cs typeface="Tahoma"/>
              </a:rPr>
              <a:t>plan</a:t>
            </a:r>
            <a:r>
              <a:rPr sz="1100" spc="-35"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spc="-10" dirty="0">
                <a:solidFill>
                  <a:srgbClr val="22373A"/>
                </a:solidFill>
                <a:latin typeface="Tahoma"/>
                <a:cs typeface="Tahoma"/>
              </a:rPr>
              <a:t>collect</a:t>
            </a:r>
            <a:r>
              <a:rPr sz="1100" spc="-30" dirty="0">
                <a:solidFill>
                  <a:srgbClr val="22373A"/>
                </a:solidFill>
                <a:latin typeface="Tahoma"/>
                <a:cs typeface="Tahoma"/>
              </a:rPr>
              <a:t> </a:t>
            </a:r>
            <a:r>
              <a:rPr sz="1100" spc="-55" dirty="0">
                <a:solidFill>
                  <a:srgbClr val="22373A"/>
                </a:solidFill>
                <a:latin typeface="Tahoma"/>
                <a:cs typeface="Tahoma"/>
              </a:rPr>
              <a:t>yourself.</a:t>
            </a:r>
            <a:r>
              <a:rPr sz="1100" spc="-165" dirty="0">
                <a:solidFill>
                  <a:srgbClr val="22373A"/>
                </a:solidFill>
                <a:latin typeface="Tahoma"/>
                <a:cs typeface="Tahoma"/>
              </a:rPr>
              <a:t> </a:t>
            </a:r>
            <a:r>
              <a:rPr sz="1100" spc="-30" dirty="0">
                <a:solidFill>
                  <a:srgbClr val="22373A"/>
                </a:solidFill>
                <a:latin typeface="Tahoma"/>
                <a:cs typeface="Tahoma"/>
              </a:rPr>
              <a:t>.</a:t>
            </a:r>
            <a:r>
              <a:rPr sz="1100" spc="-165" dirty="0">
                <a:solidFill>
                  <a:srgbClr val="22373A"/>
                </a:solidFill>
                <a:latin typeface="Tahoma"/>
                <a:cs typeface="Tahoma"/>
              </a:rPr>
              <a:t> </a:t>
            </a:r>
            <a:r>
              <a:rPr sz="1100" dirty="0">
                <a:solidFill>
                  <a:srgbClr val="22373A"/>
                </a:solidFill>
                <a:latin typeface="Tahoma"/>
                <a:cs typeface="Tahoma"/>
              </a:rPr>
              <a:t>.</a:t>
            </a:r>
            <a:r>
              <a:rPr sz="1100" spc="229"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spc="-25" dirty="0">
                <a:solidFill>
                  <a:srgbClr val="22373A"/>
                </a:solidFill>
                <a:latin typeface="Tahoma"/>
                <a:cs typeface="Tahoma"/>
              </a:rPr>
              <a:t>it </a:t>
            </a:r>
            <a:r>
              <a:rPr sz="1100" spc="-55" dirty="0">
                <a:solidFill>
                  <a:srgbClr val="22373A"/>
                </a:solidFill>
                <a:latin typeface="Tahoma"/>
                <a:cs typeface="Tahoma"/>
              </a:rPr>
              <a:t>reasonable</a:t>
            </a:r>
            <a:r>
              <a:rPr sz="1100" spc="-35" dirty="0">
                <a:solidFill>
                  <a:srgbClr val="22373A"/>
                </a:solidFill>
                <a:latin typeface="Tahoma"/>
                <a:cs typeface="Tahoma"/>
              </a:rPr>
              <a:t> </a:t>
            </a:r>
            <a:r>
              <a:rPr sz="1100" dirty="0">
                <a:solidFill>
                  <a:srgbClr val="22373A"/>
                </a:solidFill>
                <a:latin typeface="Tahoma"/>
                <a:cs typeface="Tahoma"/>
              </a:rPr>
              <a:t>to</a:t>
            </a:r>
            <a:r>
              <a:rPr sz="1100" spc="-25" dirty="0">
                <a:solidFill>
                  <a:srgbClr val="22373A"/>
                </a:solidFill>
                <a:latin typeface="Tahoma"/>
                <a:cs typeface="Tahoma"/>
              </a:rPr>
              <a:t> </a:t>
            </a:r>
            <a:r>
              <a:rPr sz="1100" spc="-70" dirty="0">
                <a:solidFill>
                  <a:srgbClr val="22373A"/>
                </a:solidFill>
                <a:latin typeface="Tahoma"/>
                <a:cs typeface="Tahoma"/>
              </a:rPr>
              <a:t>assume</a:t>
            </a:r>
            <a:r>
              <a:rPr sz="1100" spc="-15" dirty="0">
                <a:solidFill>
                  <a:srgbClr val="22373A"/>
                </a:solidFill>
                <a:latin typeface="Tahoma"/>
                <a:cs typeface="Tahoma"/>
              </a:rPr>
              <a:t> </a:t>
            </a:r>
            <a:r>
              <a:rPr sz="1100" dirty="0">
                <a:solidFill>
                  <a:srgbClr val="22373A"/>
                </a:solidFill>
                <a:latin typeface="Tahoma"/>
                <a:cs typeface="Tahoma"/>
              </a:rPr>
              <a:t>that</a:t>
            </a:r>
            <a:r>
              <a:rPr sz="1100" spc="-25" dirty="0">
                <a:solidFill>
                  <a:srgbClr val="22373A"/>
                </a:solidFill>
                <a:latin typeface="Tahoma"/>
                <a:cs typeface="Tahoma"/>
              </a:rPr>
              <a:t> </a:t>
            </a:r>
            <a:r>
              <a:rPr sz="1100" spc="-45" dirty="0">
                <a:solidFill>
                  <a:srgbClr val="22373A"/>
                </a:solidFill>
                <a:latin typeface="Tahoma"/>
                <a:cs typeface="Tahoma"/>
              </a:rPr>
              <a:t>you</a:t>
            </a:r>
            <a:r>
              <a:rPr sz="1100" spc="-25" dirty="0">
                <a:solidFill>
                  <a:srgbClr val="22373A"/>
                </a:solidFill>
                <a:latin typeface="Tahoma"/>
                <a:cs typeface="Tahoma"/>
              </a:rPr>
              <a:t> </a:t>
            </a:r>
            <a:r>
              <a:rPr sz="1100" spc="-55" dirty="0">
                <a:solidFill>
                  <a:srgbClr val="22373A"/>
                </a:solidFill>
                <a:latin typeface="Tahoma"/>
                <a:cs typeface="Tahoma"/>
              </a:rPr>
              <a:t>know</a:t>
            </a:r>
            <a:r>
              <a:rPr sz="1100" spc="-30" dirty="0">
                <a:solidFill>
                  <a:srgbClr val="22373A"/>
                </a:solidFill>
                <a:latin typeface="Tahoma"/>
                <a:cs typeface="Tahoma"/>
              </a:rPr>
              <a:t> </a:t>
            </a:r>
            <a:r>
              <a:rPr sz="1100" spc="-10" dirty="0">
                <a:solidFill>
                  <a:srgbClr val="22373A"/>
                </a:solidFill>
                <a:latin typeface="Tahoma"/>
                <a:cs typeface="Tahoma"/>
              </a:rPr>
              <a:t>the</a:t>
            </a:r>
            <a:r>
              <a:rPr sz="1100" spc="-20" dirty="0">
                <a:solidFill>
                  <a:srgbClr val="22373A"/>
                </a:solidFill>
                <a:latin typeface="Tahoma"/>
                <a:cs typeface="Tahoma"/>
              </a:rPr>
              <a:t> </a:t>
            </a:r>
            <a:r>
              <a:rPr sz="1100" spc="-45" dirty="0">
                <a:solidFill>
                  <a:srgbClr val="22373A"/>
                </a:solidFill>
                <a:latin typeface="Tahoma"/>
                <a:cs typeface="Tahoma"/>
              </a:rPr>
              <a:t>approximate</a:t>
            </a:r>
            <a:r>
              <a:rPr sz="1100" spc="-25" dirty="0">
                <a:solidFill>
                  <a:srgbClr val="22373A"/>
                </a:solidFill>
                <a:latin typeface="Tahoma"/>
                <a:cs typeface="Tahoma"/>
              </a:rPr>
              <a:t> </a:t>
            </a:r>
            <a:r>
              <a:rPr sz="1100" spc="-20" dirty="0">
                <a:solidFill>
                  <a:srgbClr val="22373A"/>
                </a:solidFill>
                <a:latin typeface="Tahoma"/>
                <a:cs typeface="Tahoma"/>
              </a:rPr>
              <a:t>scale </a:t>
            </a:r>
            <a:r>
              <a:rPr sz="1100" spc="-70" dirty="0">
                <a:solidFill>
                  <a:srgbClr val="22373A"/>
                </a:solidFill>
                <a:latin typeface="Tahoma"/>
                <a:cs typeface="Tahoma"/>
              </a:rPr>
              <a:t>ahead</a:t>
            </a:r>
            <a:r>
              <a:rPr sz="1100" spc="-20" dirty="0">
                <a:solidFill>
                  <a:srgbClr val="22373A"/>
                </a:solidFill>
                <a:latin typeface="Tahoma"/>
                <a:cs typeface="Tahoma"/>
              </a:rPr>
              <a:t> </a:t>
            </a:r>
            <a:r>
              <a:rPr sz="1100" dirty="0">
                <a:solidFill>
                  <a:srgbClr val="22373A"/>
                </a:solidFill>
                <a:latin typeface="Tahoma"/>
                <a:cs typeface="Tahoma"/>
              </a:rPr>
              <a:t>of</a:t>
            </a:r>
            <a:r>
              <a:rPr sz="1100" spc="-85" dirty="0">
                <a:solidFill>
                  <a:srgbClr val="22373A"/>
                </a:solidFill>
                <a:latin typeface="Tahoma"/>
                <a:cs typeface="Tahoma"/>
              </a:rPr>
              <a:t> </a:t>
            </a:r>
            <a:r>
              <a:rPr sz="1100" spc="-10" dirty="0">
                <a:solidFill>
                  <a:srgbClr val="22373A"/>
                </a:solidFill>
                <a:latin typeface="Tahoma"/>
                <a:cs typeface="Tahoma"/>
              </a:rPr>
              <a:t>time?</a:t>
            </a:r>
            <a:r>
              <a:rPr sz="1100" spc="70" dirty="0">
                <a:solidFill>
                  <a:srgbClr val="22373A"/>
                </a:solidFill>
                <a:latin typeface="Tahoma"/>
                <a:cs typeface="Tahoma"/>
              </a:rPr>
              <a:t> </a:t>
            </a:r>
            <a:r>
              <a:rPr sz="1100" dirty="0">
                <a:solidFill>
                  <a:srgbClr val="22373A"/>
                </a:solidFill>
                <a:latin typeface="Tahoma"/>
                <a:cs typeface="Tahoma"/>
              </a:rPr>
              <a:t>Are</a:t>
            </a:r>
            <a:r>
              <a:rPr sz="1100" spc="-30" dirty="0">
                <a:solidFill>
                  <a:srgbClr val="22373A"/>
                </a:solidFill>
                <a:latin typeface="Tahoma"/>
                <a:cs typeface="Tahoma"/>
              </a:rPr>
              <a:t> </a:t>
            </a:r>
            <a:r>
              <a:rPr sz="1100" spc="-55" dirty="0">
                <a:solidFill>
                  <a:srgbClr val="22373A"/>
                </a:solidFill>
                <a:latin typeface="Tahoma"/>
                <a:cs typeface="Tahoma"/>
              </a:rPr>
              <a:t>your</a:t>
            </a:r>
            <a:r>
              <a:rPr sz="1100" spc="-30" dirty="0">
                <a:solidFill>
                  <a:srgbClr val="22373A"/>
                </a:solidFill>
                <a:latin typeface="Tahoma"/>
                <a:cs typeface="Tahoma"/>
              </a:rPr>
              <a:t> </a:t>
            </a:r>
            <a:r>
              <a:rPr sz="1100" spc="-75" dirty="0">
                <a:solidFill>
                  <a:srgbClr val="22373A"/>
                </a:solidFill>
                <a:latin typeface="Tahoma"/>
                <a:cs typeface="Tahoma"/>
              </a:rPr>
              <a:t>numbers</a:t>
            </a:r>
            <a:r>
              <a:rPr sz="1100" spc="-15" dirty="0">
                <a:solidFill>
                  <a:srgbClr val="22373A"/>
                </a:solidFill>
                <a:latin typeface="Tahoma"/>
                <a:cs typeface="Tahoma"/>
              </a:rPr>
              <a:t> </a:t>
            </a:r>
            <a:r>
              <a:rPr sz="1100" spc="-50" dirty="0">
                <a:solidFill>
                  <a:srgbClr val="22373A"/>
                </a:solidFill>
                <a:latin typeface="Tahoma"/>
                <a:cs typeface="Tahoma"/>
              </a:rPr>
              <a:t>going</a:t>
            </a:r>
            <a:r>
              <a:rPr sz="1100" spc="-30"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spc="-45" dirty="0">
                <a:solidFill>
                  <a:srgbClr val="22373A"/>
                </a:solidFill>
                <a:latin typeface="Tahoma"/>
                <a:cs typeface="Tahoma"/>
              </a:rPr>
              <a:t>be</a:t>
            </a:r>
            <a:r>
              <a:rPr sz="1100" spc="-30" dirty="0">
                <a:solidFill>
                  <a:srgbClr val="22373A"/>
                </a:solidFill>
                <a:latin typeface="Tahoma"/>
                <a:cs typeface="Tahoma"/>
              </a:rPr>
              <a:t> </a:t>
            </a:r>
            <a:r>
              <a:rPr sz="1100" spc="-85" dirty="0">
                <a:solidFill>
                  <a:srgbClr val="22373A"/>
                </a:solidFill>
                <a:latin typeface="Tahoma"/>
                <a:cs typeface="Tahoma"/>
              </a:rPr>
              <a:t>between</a:t>
            </a:r>
            <a:r>
              <a:rPr sz="1100" dirty="0">
                <a:solidFill>
                  <a:srgbClr val="22373A"/>
                </a:solidFill>
                <a:latin typeface="Tahoma"/>
                <a:cs typeface="Tahoma"/>
              </a:rPr>
              <a:t> 0</a:t>
            </a:r>
            <a:r>
              <a:rPr sz="1100" spc="-30" dirty="0">
                <a:solidFill>
                  <a:srgbClr val="22373A"/>
                </a:solidFill>
                <a:latin typeface="Tahoma"/>
                <a:cs typeface="Tahoma"/>
              </a:rPr>
              <a:t> </a:t>
            </a:r>
            <a:r>
              <a:rPr sz="1100" spc="-45" dirty="0">
                <a:solidFill>
                  <a:srgbClr val="22373A"/>
                </a:solidFill>
                <a:latin typeface="Tahoma"/>
                <a:cs typeface="Tahoma"/>
              </a:rPr>
              <a:t>and</a:t>
            </a:r>
            <a:r>
              <a:rPr sz="1100" spc="-30" dirty="0">
                <a:solidFill>
                  <a:srgbClr val="22373A"/>
                </a:solidFill>
                <a:latin typeface="Tahoma"/>
                <a:cs typeface="Tahoma"/>
              </a:rPr>
              <a:t> </a:t>
            </a:r>
            <a:r>
              <a:rPr sz="1100" spc="-25" dirty="0">
                <a:solidFill>
                  <a:srgbClr val="22373A"/>
                </a:solidFill>
                <a:latin typeface="Tahoma"/>
                <a:cs typeface="Tahoma"/>
              </a:rPr>
              <a:t>1. </a:t>
            </a:r>
            <a:r>
              <a:rPr sz="1100" dirty="0">
                <a:solidFill>
                  <a:srgbClr val="22373A"/>
                </a:solidFill>
                <a:latin typeface="Tahoma"/>
                <a:cs typeface="Tahoma"/>
              </a:rPr>
              <a:t>Or</a:t>
            </a:r>
            <a:r>
              <a:rPr sz="1100" spc="-25" dirty="0">
                <a:solidFill>
                  <a:srgbClr val="22373A"/>
                </a:solidFill>
                <a:latin typeface="Tahoma"/>
                <a:cs typeface="Tahoma"/>
              </a:rPr>
              <a:t> </a:t>
            </a:r>
            <a:r>
              <a:rPr sz="1100" spc="-55" dirty="0">
                <a:solidFill>
                  <a:srgbClr val="22373A"/>
                </a:solidFill>
                <a:latin typeface="Tahoma"/>
                <a:cs typeface="Tahoma"/>
              </a:rPr>
              <a:t>perhaps</a:t>
            </a:r>
            <a:r>
              <a:rPr sz="1100" spc="-15" dirty="0">
                <a:solidFill>
                  <a:srgbClr val="22373A"/>
                </a:solidFill>
                <a:latin typeface="Tahoma"/>
                <a:cs typeface="Tahoma"/>
              </a:rPr>
              <a:t> </a:t>
            </a:r>
            <a:r>
              <a:rPr sz="1100" spc="-45" dirty="0">
                <a:solidFill>
                  <a:srgbClr val="22373A"/>
                </a:solidFill>
                <a:latin typeface="Tahoma"/>
                <a:cs typeface="Tahoma"/>
              </a:rPr>
              <a:t>you</a:t>
            </a:r>
            <a:r>
              <a:rPr sz="1100" spc="-15" dirty="0">
                <a:solidFill>
                  <a:srgbClr val="22373A"/>
                </a:solidFill>
                <a:latin typeface="Tahoma"/>
                <a:cs typeface="Tahoma"/>
              </a:rPr>
              <a:t> </a:t>
            </a:r>
            <a:r>
              <a:rPr sz="1100" spc="-70" dirty="0">
                <a:solidFill>
                  <a:srgbClr val="22373A"/>
                </a:solidFill>
                <a:latin typeface="Tahoma"/>
                <a:cs typeface="Tahoma"/>
              </a:rPr>
              <a:t>are</a:t>
            </a:r>
            <a:r>
              <a:rPr sz="1100" spc="-15" dirty="0">
                <a:solidFill>
                  <a:srgbClr val="22373A"/>
                </a:solidFill>
                <a:latin typeface="Tahoma"/>
                <a:cs typeface="Tahoma"/>
              </a:rPr>
              <a:t> </a:t>
            </a:r>
            <a:r>
              <a:rPr sz="1100" spc="-45" dirty="0">
                <a:solidFill>
                  <a:srgbClr val="22373A"/>
                </a:solidFill>
                <a:latin typeface="Tahoma"/>
                <a:cs typeface="Tahoma"/>
              </a:rPr>
              <a:t>measuring</a:t>
            </a:r>
            <a:r>
              <a:rPr sz="1100" spc="-15" dirty="0">
                <a:solidFill>
                  <a:srgbClr val="22373A"/>
                </a:solidFill>
                <a:latin typeface="Tahoma"/>
                <a:cs typeface="Tahoma"/>
              </a:rPr>
              <a:t> </a:t>
            </a:r>
            <a:r>
              <a:rPr sz="1100" spc="-35" dirty="0">
                <a:solidFill>
                  <a:srgbClr val="22373A"/>
                </a:solidFill>
                <a:latin typeface="Tahoma"/>
                <a:cs typeface="Tahoma"/>
              </a:rPr>
              <a:t>reaction</a:t>
            </a:r>
            <a:r>
              <a:rPr sz="1100" spc="-20" dirty="0">
                <a:solidFill>
                  <a:srgbClr val="22373A"/>
                </a:solidFill>
                <a:latin typeface="Tahoma"/>
                <a:cs typeface="Tahoma"/>
              </a:rPr>
              <a:t> </a:t>
            </a:r>
            <a:r>
              <a:rPr sz="1100" spc="-10" dirty="0">
                <a:solidFill>
                  <a:srgbClr val="22373A"/>
                </a:solidFill>
                <a:latin typeface="Tahoma"/>
                <a:cs typeface="Tahoma"/>
              </a:rPr>
              <a:t>time</a:t>
            </a:r>
            <a:r>
              <a:rPr sz="1100" spc="-20" dirty="0">
                <a:solidFill>
                  <a:srgbClr val="22373A"/>
                </a:solidFill>
                <a:latin typeface="Tahoma"/>
                <a:cs typeface="Tahoma"/>
              </a:rPr>
              <a:t> </a:t>
            </a:r>
            <a:r>
              <a:rPr sz="1100" dirty="0">
                <a:solidFill>
                  <a:srgbClr val="22373A"/>
                </a:solidFill>
                <a:latin typeface="Tahoma"/>
                <a:cs typeface="Tahoma"/>
              </a:rPr>
              <a:t>in</a:t>
            </a:r>
            <a:r>
              <a:rPr sz="1100" spc="-20" dirty="0">
                <a:solidFill>
                  <a:srgbClr val="22373A"/>
                </a:solidFill>
                <a:latin typeface="Tahoma"/>
                <a:cs typeface="Tahoma"/>
              </a:rPr>
              <a:t> </a:t>
            </a:r>
            <a:r>
              <a:rPr sz="1100" spc="-25" dirty="0">
                <a:solidFill>
                  <a:srgbClr val="22373A"/>
                </a:solidFill>
                <a:latin typeface="Tahoma"/>
                <a:cs typeface="Tahoma"/>
              </a:rPr>
              <a:t>ms.</a:t>
            </a:r>
            <a:endParaRPr sz="1100" dirty="0">
              <a:latin typeface="Tahoma"/>
              <a:cs typeface="Tahoma"/>
            </a:endParaRPr>
          </a:p>
          <a:p>
            <a:pPr marL="19050" marR="271780">
              <a:lnSpc>
                <a:spcPct val="118000"/>
              </a:lnSpc>
              <a:spcBef>
                <a:spcPts val="675"/>
              </a:spcBef>
            </a:pPr>
            <a:r>
              <a:rPr sz="1100" spc="-75" dirty="0">
                <a:solidFill>
                  <a:srgbClr val="22373A"/>
                </a:solidFill>
                <a:latin typeface="Tahoma"/>
                <a:cs typeface="Tahoma"/>
              </a:rPr>
              <a:t>In</a:t>
            </a:r>
            <a:r>
              <a:rPr sz="1100" spc="-15" dirty="0">
                <a:solidFill>
                  <a:srgbClr val="22373A"/>
                </a:solidFill>
                <a:latin typeface="Tahoma"/>
                <a:cs typeface="Tahoma"/>
              </a:rPr>
              <a:t> </a:t>
            </a:r>
            <a:r>
              <a:rPr sz="1100" spc="-10" dirty="0">
                <a:solidFill>
                  <a:srgbClr val="22373A"/>
                </a:solidFill>
                <a:latin typeface="Tahoma"/>
                <a:cs typeface="Tahoma"/>
              </a:rPr>
              <a:t>the</a:t>
            </a:r>
            <a:r>
              <a:rPr sz="1100" spc="-75" dirty="0">
                <a:solidFill>
                  <a:srgbClr val="22373A"/>
                </a:solidFill>
                <a:latin typeface="Tahoma"/>
                <a:cs typeface="Tahoma"/>
              </a:rPr>
              <a:t> </a:t>
            </a:r>
            <a:r>
              <a:rPr sz="1100" spc="-20" dirty="0">
                <a:solidFill>
                  <a:srgbClr val="22373A"/>
                </a:solidFill>
                <a:latin typeface="Tahoma"/>
                <a:cs typeface="Tahoma"/>
              </a:rPr>
              <a:t>data</a:t>
            </a:r>
            <a:r>
              <a:rPr sz="1100" spc="-55" dirty="0">
                <a:solidFill>
                  <a:srgbClr val="22373A"/>
                </a:solidFill>
                <a:latin typeface="Tahoma"/>
                <a:cs typeface="Tahoma"/>
              </a:rPr>
              <a:t> </a:t>
            </a:r>
            <a:r>
              <a:rPr sz="1100" spc="-10" dirty="0">
                <a:solidFill>
                  <a:srgbClr val="22373A"/>
                </a:solidFill>
                <a:latin typeface="Tahoma"/>
                <a:cs typeface="Tahoma"/>
              </a:rPr>
              <a:t>on</a:t>
            </a:r>
            <a:r>
              <a:rPr sz="1100" spc="-40" dirty="0">
                <a:solidFill>
                  <a:srgbClr val="22373A"/>
                </a:solidFill>
                <a:latin typeface="Tahoma"/>
                <a:cs typeface="Tahoma"/>
              </a:rPr>
              <a:t> </a:t>
            </a:r>
            <a:r>
              <a:rPr sz="1100" spc="-10" dirty="0">
                <a:solidFill>
                  <a:srgbClr val="22373A"/>
                </a:solidFill>
                <a:latin typeface="Tahoma"/>
                <a:cs typeface="Tahoma"/>
              </a:rPr>
              <a:t>the</a:t>
            </a:r>
            <a:r>
              <a:rPr sz="1100" spc="-35" dirty="0">
                <a:solidFill>
                  <a:srgbClr val="22373A"/>
                </a:solidFill>
                <a:latin typeface="Tahoma"/>
                <a:cs typeface="Tahoma"/>
              </a:rPr>
              <a:t> </a:t>
            </a:r>
            <a:r>
              <a:rPr sz="1100" spc="-10" dirty="0">
                <a:solidFill>
                  <a:srgbClr val="22373A"/>
                </a:solidFill>
                <a:latin typeface="Tahoma"/>
                <a:cs typeface="Tahoma"/>
              </a:rPr>
              <a:t>last</a:t>
            </a:r>
            <a:r>
              <a:rPr sz="1100" spc="-35" dirty="0">
                <a:solidFill>
                  <a:srgbClr val="22373A"/>
                </a:solidFill>
                <a:latin typeface="Tahoma"/>
                <a:cs typeface="Tahoma"/>
              </a:rPr>
              <a:t> </a:t>
            </a:r>
            <a:r>
              <a:rPr sz="1100" spc="-30" dirty="0">
                <a:solidFill>
                  <a:srgbClr val="22373A"/>
                </a:solidFill>
                <a:latin typeface="Tahoma"/>
                <a:cs typeface="Tahoma"/>
              </a:rPr>
              <a:t>slide,</a:t>
            </a:r>
            <a:r>
              <a:rPr sz="1100" spc="-40" dirty="0">
                <a:solidFill>
                  <a:srgbClr val="22373A"/>
                </a:solidFill>
                <a:latin typeface="Tahoma"/>
                <a:cs typeface="Tahoma"/>
              </a:rPr>
              <a:t> </a:t>
            </a:r>
            <a:r>
              <a:rPr sz="1100" spc="-20" dirty="0">
                <a:solidFill>
                  <a:srgbClr val="22373A"/>
                </a:solidFill>
                <a:latin typeface="Tahoma"/>
                <a:cs typeface="Tahoma"/>
              </a:rPr>
              <a:t>the</a:t>
            </a:r>
            <a:r>
              <a:rPr sz="1100" spc="-40" dirty="0">
                <a:solidFill>
                  <a:srgbClr val="22373A"/>
                </a:solidFill>
                <a:latin typeface="Tahoma"/>
                <a:cs typeface="Tahoma"/>
              </a:rPr>
              <a:t> </a:t>
            </a:r>
            <a:r>
              <a:rPr sz="1100" i="1" dirty="0">
                <a:solidFill>
                  <a:srgbClr val="22373A"/>
                </a:solidFill>
                <a:latin typeface="Arial"/>
                <a:cs typeface="Arial"/>
              </a:rPr>
              <a:t>y</a:t>
            </a:r>
            <a:r>
              <a:rPr sz="1100" i="1" spc="100" dirty="0">
                <a:solidFill>
                  <a:srgbClr val="22373A"/>
                </a:solidFill>
                <a:latin typeface="Arial"/>
                <a:cs typeface="Arial"/>
              </a:rPr>
              <a:t> </a:t>
            </a:r>
            <a:r>
              <a:rPr sz="1100" spc="-50" dirty="0">
                <a:solidFill>
                  <a:srgbClr val="22373A"/>
                </a:solidFill>
                <a:latin typeface="Tahoma"/>
                <a:cs typeface="Tahoma"/>
              </a:rPr>
              <a:t>values</a:t>
            </a:r>
            <a:r>
              <a:rPr sz="1100" spc="-35" dirty="0">
                <a:solidFill>
                  <a:srgbClr val="22373A"/>
                </a:solidFill>
                <a:latin typeface="Tahoma"/>
                <a:cs typeface="Tahoma"/>
              </a:rPr>
              <a:t> </a:t>
            </a:r>
            <a:r>
              <a:rPr sz="1100" spc="-80" dirty="0">
                <a:solidFill>
                  <a:srgbClr val="22373A"/>
                </a:solidFill>
                <a:latin typeface="Tahoma"/>
                <a:cs typeface="Tahoma"/>
              </a:rPr>
              <a:t>seemed</a:t>
            </a:r>
            <a:r>
              <a:rPr sz="1100" spc="-5" dirty="0">
                <a:solidFill>
                  <a:srgbClr val="22373A"/>
                </a:solidFill>
                <a:latin typeface="Tahoma"/>
                <a:cs typeface="Tahoma"/>
              </a:rPr>
              <a:t> </a:t>
            </a:r>
            <a:r>
              <a:rPr sz="1100" dirty="0">
                <a:solidFill>
                  <a:srgbClr val="22373A"/>
                </a:solidFill>
                <a:latin typeface="Tahoma"/>
                <a:cs typeface="Tahoma"/>
              </a:rPr>
              <a:t>to</a:t>
            </a:r>
            <a:r>
              <a:rPr sz="1100" spc="-40" dirty="0">
                <a:solidFill>
                  <a:srgbClr val="22373A"/>
                </a:solidFill>
                <a:latin typeface="Tahoma"/>
                <a:cs typeface="Tahoma"/>
              </a:rPr>
              <a:t> </a:t>
            </a:r>
            <a:r>
              <a:rPr sz="1100" spc="-20" dirty="0">
                <a:solidFill>
                  <a:srgbClr val="22373A"/>
                </a:solidFill>
                <a:latin typeface="Tahoma"/>
                <a:cs typeface="Tahoma"/>
              </a:rPr>
              <a:t>be</a:t>
            </a:r>
            <a:r>
              <a:rPr sz="1100" spc="-35" dirty="0">
                <a:solidFill>
                  <a:srgbClr val="22373A"/>
                </a:solidFill>
                <a:latin typeface="Tahoma"/>
                <a:cs typeface="Tahoma"/>
              </a:rPr>
              <a:t> around </a:t>
            </a:r>
            <a:r>
              <a:rPr sz="1100" spc="-20" dirty="0">
                <a:solidFill>
                  <a:srgbClr val="22373A"/>
                </a:solidFill>
                <a:latin typeface="Tahoma"/>
                <a:cs typeface="Tahoma"/>
              </a:rPr>
              <a:t>about</a:t>
            </a:r>
            <a:r>
              <a:rPr sz="1100" spc="-70" dirty="0">
                <a:solidFill>
                  <a:srgbClr val="22373A"/>
                </a:solidFill>
                <a:latin typeface="Tahoma"/>
                <a:cs typeface="Tahoma"/>
              </a:rPr>
              <a:t> </a:t>
            </a:r>
            <a:r>
              <a:rPr sz="1100" dirty="0">
                <a:solidFill>
                  <a:srgbClr val="22373A"/>
                </a:solidFill>
                <a:latin typeface="Tahoma"/>
                <a:cs typeface="Tahoma"/>
              </a:rPr>
              <a:t>10.</a:t>
            </a:r>
            <a:r>
              <a:rPr sz="1100" spc="30" dirty="0">
                <a:solidFill>
                  <a:srgbClr val="22373A"/>
                </a:solidFill>
                <a:latin typeface="Tahoma"/>
                <a:cs typeface="Tahoma"/>
              </a:rPr>
              <a:t> </a:t>
            </a:r>
            <a:r>
              <a:rPr sz="1100" spc="-25" dirty="0">
                <a:solidFill>
                  <a:srgbClr val="22373A"/>
                </a:solidFill>
                <a:latin typeface="Tahoma"/>
                <a:cs typeface="Tahoma"/>
              </a:rPr>
              <a:t>Give</a:t>
            </a:r>
            <a:r>
              <a:rPr sz="1100" spc="-60" dirty="0">
                <a:solidFill>
                  <a:srgbClr val="22373A"/>
                </a:solidFill>
                <a:latin typeface="Tahoma"/>
                <a:cs typeface="Tahoma"/>
              </a:rPr>
              <a:t> </a:t>
            </a:r>
            <a:r>
              <a:rPr sz="1100" spc="-20" dirty="0">
                <a:solidFill>
                  <a:srgbClr val="22373A"/>
                </a:solidFill>
                <a:latin typeface="Tahoma"/>
                <a:cs typeface="Tahoma"/>
              </a:rPr>
              <a:t>or</a:t>
            </a:r>
            <a:r>
              <a:rPr sz="1100" spc="-65" dirty="0">
                <a:solidFill>
                  <a:srgbClr val="22373A"/>
                </a:solidFill>
                <a:latin typeface="Tahoma"/>
                <a:cs typeface="Tahoma"/>
              </a:rPr>
              <a:t> </a:t>
            </a:r>
            <a:r>
              <a:rPr sz="1100" spc="-10" dirty="0">
                <a:solidFill>
                  <a:srgbClr val="22373A"/>
                </a:solidFill>
                <a:latin typeface="Tahoma"/>
                <a:cs typeface="Tahoma"/>
              </a:rPr>
              <a:t>take.</a:t>
            </a:r>
            <a:endParaRPr sz="1100" dirty="0">
              <a:latin typeface="Tahoma"/>
              <a:cs typeface="Tahoma"/>
            </a:endParaRPr>
          </a:p>
          <a:p>
            <a:pPr marL="19050" marR="30480" indent="-6985">
              <a:lnSpc>
                <a:spcPct val="118000"/>
              </a:lnSpc>
              <a:spcBef>
                <a:spcPts val="680"/>
              </a:spcBef>
            </a:pPr>
            <a:r>
              <a:rPr sz="1100" spc="-10" dirty="0">
                <a:solidFill>
                  <a:srgbClr val="22373A"/>
                </a:solidFill>
                <a:latin typeface="Tahoma"/>
                <a:cs typeface="Tahoma"/>
              </a:rPr>
              <a:t>We</a:t>
            </a:r>
            <a:r>
              <a:rPr sz="1100" spc="-80" dirty="0">
                <a:solidFill>
                  <a:srgbClr val="22373A"/>
                </a:solidFill>
                <a:latin typeface="Tahoma"/>
                <a:cs typeface="Tahoma"/>
              </a:rPr>
              <a:t> </a:t>
            </a:r>
            <a:r>
              <a:rPr sz="1100" spc="-25" dirty="0">
                <a:solidFill>
                  <a:srgbClr val="22373A"/>
                </a:solidFill>
                <a:latin typeface="Tahoma"/>
                <a:cs typeface="Tahoma"/>
              </a:rPr>
              <a:t>can</a:t>
            </a:r>
            <a:r>
              <a:rPr sz="1100" spc="-55" dirty="0">
                <a:solidFill>
                  <a:srgbClr val="22373A"/>
                </a:solidFill>
                <a:latin typeface="Tahoma"/>
                <a:cs typeface="Tahoma"/>
              </a:rPr>
              <a:t> </a:t>
            </a:r>
            <a:r>
              <a:rPr sz="1100" spc="-50" dirty="0">
                <a:solidFill>
                  <a:srgbClr val="22373A"/>
                </a:solidFill>
                <a:latin typeface="Tahoma"/>
                <a:cs typeface="Tahoma"/>
              </a:rPr>
              <a:t>also</a:t>
            </a:r>
            <a:r>
              <a:rPr sz="1100" spc="-35" dirty="0">
                <a:solidFill>
                  <a:srgbClr val="22373A"/>
                </a:solidFill>
                <a:latin typeface="Tahoma"/>
                <a:cs typeface="Tahoma"/>
              </a:rPr>
              <a:t> </a:t>
            </a:r>
            <a:r>
              <a:rPr sz="1100" spc="-45" dirty="0">
                <a:solidFill>
                  <a:srgbClr val="22373A"/>
                </a:solidFill>
                <a:latin typeface="Tahoma"/>
                <a:cs typeface="Tahoma"/>
              </a:rPr>
              <a:t>check</a:t>
            </a:r>
            <a:r>
              <a:rPr sz="1100" spc="-35" dirty="0">
                <a:solidFill>
                  <a:srgbClr val="22373A"/>
                </a:solidFill>
                <a:latin typeface="Tahoma"/>
                <a:cs typeface="Tahoma"/>
              </a:rPr>
              <a:t> </a:t>
            </a:r>
            <a:r>
              <a:rPr sz="1100" spc="-30" dirty="0">
                <a:solidFill>
                  <a:srgbClr val="22373A"/>
                </a:solidFill>
                <a:latin typeface="Tahoma"/>
                <a:cs typeface="Tahoma"/>
              </a:rPr>
              <a:t>what</a:t>
            </a:r>
            <a:r>
              <a:rPr sz="1100" spc="-35" dirty="0">
                <a:solidFill>
                  <a:srgbClr val="22373A"/>
                </a:solidFill>
                <a:latin typeface="Tahoma"/>
                <a:cs typeface="Tahoma"/>
              </a:rPr>
              <a:t> </a:t>
            </a:r>
            <a:r>
              <a:rPr sz="1100" spc="-20" dirty="0">
                <a:solidFill>
                  <a:srgbClr val="22373A"/>
                </a:solidFill>
                <a:latin typeface="Tahoma"/>
                <a:cs typeface="Tahoma"/>
              </a:rPr>
              <a:t>the</a:t>
            </a:r>
            <a:r>
              <a:rPr sz="1100" spc="-40" dirty="0">
                <a:solidFill>
                  <a:srgbClr val="22373A"/>
                </a:solidFill>
                <a:latin typeface="Tahoma"/>
                <a:cs typeface="Tahoma"/>
              </a:rPr>
              <a:t> </a:t>
            </a:r>
            <a:r>
              <a:rPr sz="1100" spc="-70" dirty="0">
                <a:solidFill>
                  <a:srgbClr val="22373A"/>
                </a:solidFill>
                <a:latin typeface="Tahoma"/>
                <a:cs typeface="Tahoma"/>
              </a:rPr>
              <a:t>range</a:t>
            </a:r>
            <a:r>
              <a:rPr sz="1100" spc="-15" dirty="0">
                <a:solidFill>
                  <a:srgbClr val="22373A"/>
                </a:solidFill>
                <a:latin typeface="Tahoma"/>
                <a:cs typeface="Tahoma"/>
              </a:rPr>
              <a:t> </a:t>
            </a:r>
            <a:r>
              <a:rPr sz="1100" dirty="0">
                <a:solidFill>
                  <a:srgbClr val="22373A"/>
                </a:solidFill>
                <a:latin typeface="Tahoma"/>
                <a:cs typeface="Tahoma"/>
              </a:rPr>
              <a:t>of</a:t>
            </a:r>
            <a:r>
              <a:rPr sz="1100" spc="-35" dirty="0">
                <a:solidFill>
                  <a:srgbClr val="22373A"/>
                </a:solidFill>
                <a:latin typeface="Tahoma"/>
                <a:cs typeface="Tahoma"/>
              </a:rPr>
              <a:t> </a:t>
            </a:r>
            <a:r>
              <a:rPr sz="1100" spc="-20" dirty="0">
                <a:solidFill>
                  <a:srgbClr val="22373A"/>
                </a:solidFill>
                <a:latin typeface="Tahoma"/>
                <a:cs typeface="Tahoma"/>
              </a:rPr>
              <a:t>the</a:t>
            </a:r>
            <a:r>
              <a:rPr sz="1100" spc="-40" dirty="0">
                <a:solidFill>
                  <a:srgbClr val="22373A"/>
                </a:solidFill>
                <a:latin typeface="Tahoma"/>
                <a:cs typeface="Tahoma"/>
              </a:rPr>
              <a:t> </a:t>
            </a:r>
            <a:r>
              <a:rPr sz="1100" i="1" dirty="0">
                <a:solidFill>
                  <a:srgbClr val="22373A"/>
                </a:solidFill>
                <a:latin typeface="Arial"/>
                <a:cs typeface="Arial"/>
              </a:rPr>
              <a:t>x</a:t>
            </a:r>
            <a:r>
              <a:rPr sz="1100" i="1" spc="95" dirty="0">
                <a:solidFill>
                  <a:srgbClr val="22373A"/>
                </a:solidFill>
                <a:latin typeface="Arial"/>
                <a:cs typeface="Arial"/>
              </a:rPr>
              <a:t> </a:t>
            </a:r>
            <a:r>
              <a:rPr sz="1100" spc="-60" dirty="0">
                <a:solidFill>
                  <a:srgbClr val="22373A"/>
                </a:solidFill>
                <a:latin typeface="Tahoma"/>
                <a:cs typeface="Tahoma"/>
              </a:rPr>
              <a:t>values</a:t>
            </a:r>
            <a:r>
              <a:rPr sz="1100" spc="-25" dirty="0">
                <a:solidFill>
                  <a:srgbClr val="22373A"/>
                </a:solidFill>
                <a:latin typeface="Tahoma"/>
                <a:cs typeface="Tahoma"/>
              </a:rPr>
              <a:t> </a:t>
            </a:r>
            <a:r>
              <a:rPr sz="1100" spc="-60" dirty="0">
                <a:solidFill>
                  <a:srgbClr val="22373A"/>
                </a:solidFill>
                <a:latin typeface="Tahoma"/>
                <a:cs typeface="Tahoma"/>
              </a:rPr>
              <a:t>are,</a:t>
            </a:r>
            <a:r>
              <a:rPr sz="1100" spc="-25" dirty="0">
                <a:solidFill>
                  <a:srgbClr val="22373A"/>
                </a:solidFill>
                <a:latin typeface="Tahoma"/>
                <a:cs typeface="Tahoma"/>
              </a:rPr>
              <a:t> </a:t>
            </a:r>
            <a:r>
              <a:rPr sz="1100" spc="-55" dirty="0">
                <a:solidFill>
                  <a:srgbClr val="22373A"/>
                </a:solidFill>
                <a:latin typeface="Tahoma"/>
                <a:cs typeface="Tahoma"/>
              </a:rPr>
              <a:t>as</a:t>
            </a:r>
            <a:r>
              <a:rPr sz="1100" spc="-30" dirty="0">
                <a:solidFill>
                  <a:srgbClr val="22373A"/>
                </a:solidFill>
                <a:latin typeface="Tahoma"/>
                <a:cs typeface="Tahoma"/>
              </a:rPr>
              <a:t> </a:t>
            </a:r>
            <a:r>
              <a:rPr sz="1100" spc="-10" dirty="0">
                <a:solidFill>
                  <a:srgbClr val="22373A"/>
                </a:solidFill>
                <a:latin typeface="Tahoma"/>
                <a:cs typeface="Tahoma"/>
              </a:rPr>
              <a:t>this</a:t>
            </a:r>
            <a:r>
              <a:rPr sz="1100" spc="-40" dirty="0">
                <a:solidFill>
                  <a:srgbClr val="22373A"/>
                </a:solidFill>
                <a:latin typeface="Tahoma"/>
                <a:cs typeface="Tahoma"/>
              </a:rPr>
              <a:t> </a:t>
            </a:r>
            <a:r>
              <a:rPr sz="1100" dirty="0">
                <a:solidFill>
                  <a:srgbClr val="22373A"/>
                </a:solidFill>
                <a:latin typeface="Tahoma"/>
                <a:cs typeface="Tahoma"/>
              </a:rPr>
              <a:t>is</a:t>
            </a:r>
            <a:r>
              <a:rPr sz="1100" spc="-40" dirty="0">
                <a:solidFill>
                  <a:srgbClr val="22373A"/>
                </a:solidFill>
                <a:latin typeface="Tahoma"/>
                <a:cs typeface="Tahoma"/>
              </a:rPr>
              <a:t> </a:t>
            </a:r>
            <a:r>
              <a:rPr sz="1100" spc="-25" dirty="0">
                <a:solidFill>
                  <a:srgbClr val="22373A"/>
                </a:solidFill>
                <a:latin typeface="Tahoma"/>
                <a:cs typeface="Tahoma"/>
              </a:rPr>
              <a:t>our </a:t>
            </a:r>
            <a:r>
              <a:rPr sz="1100" spc="-30" dirty="0">
                <a:solidFill>
                  <a:srgbClr val="22373A"/>
                </a:solidFill>
                <a:latin typeface="Tahoma"/>
                <a:cs typeface="Tahoma"/>
              </a:rPr>
              <a:t>indep.</a:t>
            </a:r>
            <a:r>
              <a:rPr sz="1100" spc="25" dirty="0">
                <a:solidFill>
                  <a:srgbClr val="22373A"/>
                </a:solidFill>
                <a:latin typeface="Tahoma"/>
                <a:cs typeface="Tahoma"/>
              </a:rPr>
              <a:t> </a:t>
            </a:r>
            <a:r>
              <a:rPr sz="1100" spc="-10" dirty="0">
                <a:solidFill>
                  <a:srgbClr val="22373A"/>
                </a:solidFill>
                <a:latin typeface="Tahoma"/>
                <a:cs typeface="Tahoma"/>
              </a:rPr>
              <a:t>variable.</a:t>
            </a:r>
            <a:endParaRPr sz="1100" dirty="0">
              <a:latin typeface="Tahoma"/>
              <a:cs typeface="Tahoma"/>
            </a:endParaRPr>
          </a:p>
          <a:p>
            <a:pPr marL="19050">
              <a:lnSpc>
                <a:spcPct val="100000"/>
              </a:lnSpc>
              <a:spcBef>
                <a:spcPts val="660"/>
              </a:spcBef>
            </a:pPr>
            <a:r>
              <a:rPr sz="600" dirty="0">
                <a:solidFill>
                  <a:srgbClr val="22373A"/>
                </a:solidFill>
                <a:latin typeface="Trebuchet MS"/>
                <a:cs typeface="Trebuchet MS"/>
              </a:rPr>
              <a:t>##</a:t>
            </a:r>
            <a:r>
              <a:rPr sz="600" spc="465" dirty="0">
                <a:solidFill>
                  <a:srgbClr val="22373A"/>
                </a:solidFill>
                <a:latin typeface="Trebuchet MS"/>
                <a:cs typeface="Trebuchet MS"/>
              </a:rPr>
              <a:t> </a:t>
            </a:r>
            <a:r>
              <a:rPr sz="600" spc="65" dirty="0">
                <a:solidFill>
                  <a:srgbClr val="22373A"/>
                </a:solidFill>
                <a:latin typeface="Trebuchet MS"/>
                <a:cs typeface="Trebuchet MS"/>
              </a:rPr>
              <a:t>[1]</a:t>
            </a:r>
            <a:r>
              <a:rPr sz="600" spc="145" dirty="0">
                <a:solidFill>
                  <a:srgbClr val="22373A"/>
                </a:solidFill>
                <a:latin typeface="Trebuchet MS"/>
                <a:cs typeface="Trebuchet MS"/>
              </a:rPr>
              <a:t> </a:t>
            </a:r>
            <a:r>
              <a:rPr sz="600" dirty="0">
                <a:solidFill>
                  <a:srgbClr val="22373A"/>
                </a:solidFill>
                <a:latin typeface="Trebuchet MS"/>
                <a:cs typeface="Trebuchet MS"/>
              </a:rPr>
              <a:t>-10</a:t>
            </a:r>
            <a:r>
              <a:rPr sz="600" spc="470" dirty="0">
                <a:solidFill>
                  <a:srgbClr val="22373A"/>
                </a:solidFill>
                <a:latin typeface="Trebuchet MS"/>
                <a:cs typeface="Trebuchet MS"/>
              </a:rPr>
              <a:t> </a:t>
            </a:r>
            <a:r>
              <a:rPr sz="600" dirty="0">
                <a:solidFill>
                  <a:srgbClr val="22373A"/>
                </a:solidFill>
                <a:latin typeface="Trebuchet MS"/>
                <a:cs typeface="Trebuchet MS"/>
              </a:rPr>
              <a:t>-</a:t>
            </a:r>
            <a:r>
              <a:rPr sz="600" spc="55" dirty="0">
                <a:solidFill>
                  <a:srgbClr val="22373A"/>
                </a:solidFill>
                <a:latin typeface="Trebuchet MS"/>
                <a:cs typeface="Trebuchet MS"/>
              </a:rPr>
              <a:t>9</a:t>
            </a:r>
            <a:r>
              <a:rPr sz="600" spc="470" dirty="0">
                <a:solidFill>
                  <a:srgbClr val="22373A"/>
                </a:solidFill>
                <a:latin typeface="Trebuchet MS"/>
                <a:cs typeface="Trebuchet MS"/>
              </a:rPr>
              <a:t> </a:t>
            </a:r>
            <a:r>
              <a:rPr sz="600" dirty="0">
                <a:solidFill>
                  <a:srgbClr val="22373A"/>
                </a:solidFill>
                <a:latin typeface="Trebuchet MS"/>
                <a:cs typeface="Trebuchet MS"/>
              </a:rPr>
              <a:t>-</a:t>
            </a:r>
            <a:r>
              <a:rPr sz="600" spc="55" dirty="0">
                <a:solidFill>
                  <a:srgbClr val="22373A"/>
                </a:solidFill>
                <a:latin typeface="Trebuchet MS"/>
                <a:cs typeface="Trebuchet MS"/>
              </a:rPr>
              <a:t>8</a:t>
            </a:r>
            <a:r>
              <a:rPr sz="600" spc="470" dirty="0">
                <a:solidFill>
                  <a:srgbClr val="22373A"/>
                </a:solidFill>
                <a:latin typeface="Trebuchet MS"/>
                <a:cs typeface="Trebuchet MS"/>
              </a:rPr>
              <a:t> </a:t>
            </a:r>
            <a:r>
              <a:rPr sz="600" dirty="0">
                <a:solidFill>
                  <a:srgbClr val="22373A"/>
                </a:solidFill>
                <a:latin typeface="Trebuchet MS"/>
                <a:cs typeface="Trebuchet MS"/>
              </a:rPr>
              <a:t>-</a:t>
            </a:r>
            <a:r>
              <a:rPr sz="600" spc="55" dirty="0">
                <a:solidFill>
                  <a:srgbClr val="22373A"/>
                </a:solidFill>
                <a:latin typeface="Trebuchet MS"/>
                <a:cs typeface="Trebuchet MS"/>
              </a:rPr>
              <a:t>7</a:t>
            </a:r>
            <a:r>
              <a:rPr sz="600" spc="470" dirty="0">
                <a:solidFill>
                  <a:srgbClr val="22373A"/>
                </a:solidFill>
                <a:latin typeface="Trebuchet MS"/>
                <a:cs typeface="Trebuchet MS"/>
              </a:rPr>
              <a:t> </a:t>
            </a:r>
            <a:r>
              <a:rPr sz="600" dirty="0">
                <a:solidFill>
                  <a:srgbClr val="22373A"/>
                </a:solidFill>
                <a:latin typeface="Trebuchet MS"/>
                <a:cs typeface="Trebuchet MS"/>
              </a:rPr>
              <a:t>-</a:t>
            </a:r>
            <a:r>
              <a:rPr sz="600" spc="55" dirty="0">
                <a:solidFill>
                  <a:srgbClr val="22373A"/>
                </a:solidFill>
                <a:latin typeface="Trebuchet MS"/>
                <a:cs typeface="Trebuchet MS"/>
              </a:rPr>
              <a:t>6</a:t>
            </a:r>
            <a:r>
              <a:rPr sz="600" spc="470" dirty="0">
                <a:solidFill>
                  <a:srgbClr val="22373A"/>
                </a:solidFill>
                <a:latin typeface="Trebuchet MS"/>
                <a:cs typeface="Trebuchet MS"/>
              </a:rPr>
              <a:t> </a:t>
            </a:r>
            <a:r>
              <a:rPr sz="600" dirty="0">
                <a:solidFill>
                  <a:srgbClr val="22373A"/>
                </a:solidFill>
                <a:latin typeface="Trebuchet MS"/>
                <a:cs typeface="Trebuchet MS"/>
              </a:rPr>
              <a:t>-</a:t>
            </a:r>
            <a:r>
              <a:rPr sz="600" spc="55" dirty="0">
                <a:solidFill>
                  <a:srgbClr val="22373A"/>
                </a:solidFill>
                <a:latin typeface="Trebuchet MS"/>
                <a:cs typeface="Trebuchet MS"/>
              </a:rPr>
              <a:t>5</a:t>
            </a:r>
            <a:r>
              <a:rPr sz="600" spc="470" dirty="0">
                <a:solidFill>
                  <a:srgbClr val="22373A"/>
                </a:solidFill>
                <a:latin typeface="Trebuchet MS"/>
                <a:cs typeface="Trebuchet MS"/>
              </a:rPr>
              <a:t> </a:t>
            </a:r>
            <a:r>
              <a:rPr sz="600" dirty="0">
                <a:solidFill>
                  <a:srgbClr val="22373A"/>
                </a:solidFill>
                <a:latin typeface="Trebuchet MS"/>
                <a:cs typeface="Trebuchet MS"/>
              </a:rPr>
              <a:t>-</a:t>
            </a:r>
            <a:r>
              <a:rPr sz="600" spc="55" dirty="0">
                <a:solidFill>
                  <a:srgbClr val="22373A"/>
                </a:solidFill>
                <a:latin typeface="Trebuchet MS"/>
                <a:cs typeface="Trebuchet MS"/>
              </a:rPr>
              <a:t>4</a:t>
            </a:r>
            <a:r>
              <a:rPr sz="600" spc="470" dirty="0">
                <a:solidFill>
                  <a:srgbClr val="22373A"/>
                </a:solidFill>
                <a:latin typeface="Trebuchet MS"/>
                <a:cs typeface="Trebuchet MS"/>
              </a:rPr>
              <a:t> </a:t>
            </a:r>
            <a:r>
              <a:rPr sz="600" dirty="0">
                <a:solidFill>
                  <a:srgbClr val="22373A"/>
                </a:solidFill>
                <a:latin typeface="Trebuchet MS"/>
                <a:cs typeface="Trebuchet MS"/>
              </a:rPr>
              <a:t>-</a:t>
            </a:r>
            <a:r>
              <a:rPr sz="600" spc="55" dirty="0">
                <a:solidFill>
                  <a:srgbClr val="22373A"/>
                </a:solidFill>
                <a:latin typeface="Trebuchet MS"/>
                <a:cs typeface="Trebuchet MS"/>
              </a:rPr>
              <a:t>3</a:t>
            </a:r>
            <a:r>
              <a:rPr sz="600" spc="470" dirty="0">
                <a:solidFill>
                  <a:srgbClr val="22373A"/>
                </a:solidFill>
                <a:latin typeface="Trebuchet MS"/>
                <a:cs typeface="Trebuchet MS"/>
              </a:rPr>
              <a:t> </a:t>
            </a:r>
            <a:r>
              <a:rPr sz="600" dirty="0">
                <a:solidFill>
                  <a:srgbClr val="22373A"/>
                </a:solidFill>
                <a:latin typeface="Trebuchet MS"/>
                <a:cs typeface="Trebuchet MS"/>
              </a:rPr>
              <a:t>-</a:t>
            </a:r>
            <a:r>
              <a:rPr sz="600" spc="55" dirty="0">
                <a:solidFill>
                  <a:srgbClr val="22373A"/>
                </a:solidFill>
                <a:latin typeface="Trebuchet MS"/>
                <a:cs typeface="Trebuchet MS"/>
              </a:rPr>
              <a:t>2</a:t>
            </a:r>
            <a:r>
              <a:rPr sz="600" spc="470" dirty="0">
                <a:solidFill>
                  <a:srgbClr val="22373A"/>
                </a:solidFill>
                <a:latin typeface="Trebuchet MS"/>
                <a:cs typeface="Trebuchet MS"/>
              </a:rPr>
              <a:t> </a:t>
            </a:r>
            <a:r>
              <a:rPr sz="600" dirty="0">
                <a:solidFill>
                  <a:srgbClr val="22373A"/>
                </a:solidFill>
                <a:latin typeface="Trebuchet MS"/>
                <a:cs typeface="Trebuchet MS"/>
              </a:rPr>
              <a:t>-</a:t>
            </a:r>
            <a:r>
              <a:rPr sz="600" spc="55" dirty="0">
                <a:solidFill>
                  <a:srgbClr val="22373A"/>
                </a:solidFill>
                <a:latin typeface="Trebuchet MS"/>
                <a:cs typeface="Trebuchet MS"/>
              </a:rPr>
              <a:t>1</a:t>
            </a:r>
            <a:r>
              <a:rPr sz="600" spc="305" dirty="0">
                <a:solidFill>
                  <a:srgbClr val="22373A"/>
                </a:solidFill>
                <a:latin typeface="Trebuchet MS"/>
                <a:cs typeface="Trebuchet MS"/>
              </a:rPr>
              <a:t>  </a:t>
            </a:r>
            <a:r>
              <a:rPr sz="600" dirty="0">
                <a:solidFill>
                  <a:srgbClr val="22373A"/>
                </a:solidFill>
                <a:latin typeface="Trebuchet MS"/>
                <a:cs typeface="Trebuchet MS"/>
              </a:rPr>
              <a:t>0</a:t>
            </a:r>
            <a:r>
              <a:rPr sz="600" spc="310" dirty="0">
                <a:solidFill>
                  <a:srgbClr val="22373A"/>
                </a:solidFill>
                <a:latin typeface="Trebuchet MS"/>
                <a:cs typeface="Trebuchet MS"/>
              </a:rPr>
              <a:t>  </a:t>
            </a:r>
            <a:r>
              <a:rPr sz="600" dirty="0">
                <a:solidFill>
                  <a:srgbClr val="22373A"/>
                </a:solidFill>
                <a:latin typeface="Trebuchet MS"/>
                <a:cs typeface="Trebuchet MS"/>
              </a:rPr>
              <a:t>1</a:t>
            </a:r>
            <a:r>
              <a:rPr sz="600" spc="305" dirty="0">
                <a:solidFill>
                  <a:srgbClr val="22373A"/>
                </a:solidFill>
                <a:latin typeface="Trebuchet MS"/>
                <a:cs typeface="Trebuchet MS"/>
              </a:rPr>
              <a:t>  </a:t>
            </a:r>
            <a:r>
              <a:rPr sz="600" dirty="0">
                <a:solidFill>
                  <a:srgbClr val="22373A"/>
                </a:solidFill>
                <a:latin typeface="Trebuchet MS"/>
                <a:cs typeface="Trebuchet MS"/>
              </a:rPr>
              <a:t>2</a:t>
            </a:r>
            <a:r>
              <a:rPr sz="600" spc="305" dirty="0">
                <a:solidFill>
                  <a:srgbClr val="22373A"/>
                </a:solidFill>
                <a:latin typeface="Trebuchet MS"/>
                <a:cs typeface="Trebuchet MS"/>
              </a:rPr>
              <a:t>  </a:t>
            </a:r>
            <a:r>
              <a:rPr sz="600" dirty="0">
                <a:solidFill>
                  <a:srgbClr val="22373A"/>
                </a:solidFill>
                <a:latin typeface="Trebuchet MS"/>
                <a:cs typeface="Trebuchet MS"/>
              </a:rPr>
              <a:t>3</a:t>
            </a:r>
            <a:r>
              <a:rPr sz="600" spc="310" dirty="0">
                <a:solidFill>
                  <a:srgbClr val="22373A"/>
                </a:solidFill>
                <a:latin typeface="Trebuchet MS"/>
                <a:cs typeface="Trebuchet MS"/>
              </a:rPr>
              <a:t>  </a:t>
            </a:r>
            <a:r>
              <a:rPr sz="600" dirty="0">
                <a:solidFill>
                  <a:srgbClr val="22373A"/>
                </a:solidFill>
                <a:latin typeface="Trebuchet MS"/>
                <a:cs typeface="Trebuchet MS"/>
              </a:rPr>
              <a:t>4</a:t>
            </a:r>
            <a:r>
              <a:rPr sz="600" spc="305" dirty="0">
                <a:solidFill>
                  <a:srgbClr val="22373A"/>
                </a:solidFill>
                <a:latin typeface="Trebuchet MS"/>
                <a:cs typeface="Trebuchet MS"/>
              </a:rPr>
              <a:t>  </a:t>
            </a:r>
            <a:r>
              <a:rPr sz="600" dirty="0">
                <a:solidFill>
                  <a:srgbClr val="22373A"/>
                </a:solidFill>
                <a:latin typeface="Trebuchet MS"/>
                <a:cs typeface="Trebuchet MS"/>
              </a:rPr>
              <a:t>5</a:t>
            </a:r>
            <a:r>
              <a:rPr sz="600" spc="310" dirty="0">
                <a:solidFill>
                  <a:srgbClr val="22373A"/>
                </a:solidFill>
                <a:latin typeface="Trebuchet MS"/>
                <a:cs typeface="Trebuchet MS"/>
              </a:rPr>
              <a:t>  </a:t>
            </a:r>
            <a:r>
              <a:rPr sz="600" dirty="0">
                <a:solidFill>
                  <a:srgbClr val="22373A"/>
                </a:solidFill>
                <a:latin typeface="Trebuchet MS"/>
                <a:cs typeface="Trebuchet MS"/>
              </a:rPr>
              <a:t>6</a:t>
            </a:r>
            <a:r>
              <a:rPr sz="600" spc="305" dirty="0">
                <a:solidFill>
                  <a:srgbClr val="22373A"/>
                </a:solidFill>
                <a:latin typeface="Trebuchet MS"/>
                <a:cs typeface="Trebuchet MS"/>
              </a:rPr>
              <a:t>  </a:t>
            </a:r>
            <a:r>
              <a:rPr sz="600" dirty="0">
                <a:solidFill>
                  <a:srgbClr val="22373A"/>
                </a:solidFill>
                <a:latin typeface="Trebuchet MS"/>
                <a:cs typeface="Trebuchet MS"/>
              </a:rPr>
              <a:t>7</a:t>
            </a:r>
            <a:r>
              <a:rPr sz="600" spc="305" dirty="0">
                <a:solidFill>
                  <a:srgbClr val="22373A"/>
                </a:solidFill>
                <a:latin typeface="Trebuchet MS"/>
                <a:cs typeface="Trebuchet MS"/>
              </a:rPr>
              <a:t>  </a:t>
            </a:r>
            <a:r>
              <a:rPr sz="600" spc="-50" dirty="0">
                <a:solidFill>
                  <a:srgbClr val="22373A"/>
                </a:solidFill>
                <a:latin typeface="Trebuchet MS"/>
                <a:cs typeface="Trebuchet MS"/>
              </a:rPr>
              <a:t>8</a:t>
            </a:r>
            <a:endParaRPr sz="600" dirty="0">
              <a:latin typeface="Trebuchet MS"/>
              <a:cs typeface="Trebuchet MS"/>
            </a:endParaRPr>
          </a:p>
          <a:p>
            <a:pPr marL="19050">
              <a:lnSpc>
                <a:spcPct val="100000"/>
              </a:lnSpc>
              <a:spcBef>
                <a:spcPts val="80"/>
              </a:spcBef>
            </a:pPr>
            <a:r>
              <a:rPr sz="600" dirty="0">
                <a:solidFill>
                  <a:srgbClr val="22373A"/>
                </a:solidFill>
                <a:latin typeface="Trebuchet MS"/>
                <a:cs typeface="Trebuchet MS"/>
              </a:rPr>
              <a:t>##</a:t>
            </a:r>
            <a:r>
              <a:rPr sz="600" spc="165" dirty="0">
                <a:solidFill>
                  <a:srgbClr val="22373A"/>
                </a:solidFill>
                <a:latin typeface="Trebuchet MS"/>
                <a:cs typeface="Trebuchet MS"/>
              </a:rPr>
              <a:t> </a:t>
            </a:r>
            <a:r>
              <a:rPr sz="600" dirty="0">
                <a:solidFill>
                  <a:srgbClr val="22373A"/>
                </a:solidFill>
                <a:latin typeface="Trebuchet MS"/>
                <a:cs typeface="Trebuchet MS"/>
              </a:rPr>
              <a:t>[20]</a:t>
            </a:r>
            <a:r>
              <a:rPr sz="600" spc="340" dirty="0">
                <a:solidFill>
                  <a:srgbClr val="22373A"/>
                </a:solidFill>
                <a:latin typeface="Trebuchet MS"/>
                <a:cs typeface="Trebuchet MS"/>
              </a:rPr>
              <a:t>  </a:t>
            </a:r>
            <a:r>
              <a:rPr sz="600" dirty="0">
                <a:solidFill>
                  <a:srgbClr val="22373A"/>
                </a:solidFill>
                <a:latin typeface="Trebuchet MS"/>
                <a:cs typeface="Trebuchet MS"/>
              </a:rPr>
              <a:t>9</a:t>
            </a:r>
            <a:r>
              <a:rPr sz="600" spc="165" dirty="0">
                <a:solidFill>
                  <a:srgbClr val="22373A"/>
                </a:solidFill>
                <a:latin typeface="Trebuchet MS"/>
                <a:cs typeface="Trebuchet MS"/>
              </a:rPr>
              <a:t>  </a:t>
            </a:r>
            <a:r>
              <a:rPr sz="600" spc="-25" dirty="0">
                <a:solidFill>
                  <a:srgbClr val="22373A"/>
                </a:solidFill>
                <a:latin typeface="Trebuchet MS"/>
                <a:cs typeface="Trebuchet MS"/>
              </a:rPr>
              <a:t>10</a:t>
            </a:r>
            <a:endParaRPr sz="600" dirty="0">
              <a:latin typeface="Trebuchet MS"/>
              <a:cs typeface="Trebuchet MS"/>
            </a:endParaRPr>
          </a:p>
        </p:txBody>
      </p:sp>
    </p:spTree>
  </p:cSld>
  <p:clrMapOvr>
    <a:masterClrMapping/>
  </p:clrMapOvr>
  <p:transition>
    <p:cut/>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244600" cy="207645"/>
          </a:xfrm>
          <a:prstGeom prst="rect">
            <a:avLst/>
          </a:prstGeom>
        </p:spPr>
        <p:txBody>
          <a:bodyPr vert="horz" wrap="square" lIns="0" tIns="12065" rIns="0" bIns="0" rtlCol="0">
            <a:spAutoFit/>
          </a:bodyPr>
          <a:lstStyle/>
          <a:p>
            <a:pPr marL="12700">
              <a:lnSpc>
                <a:spcPct val="100000"/>
              </a:lnSpc>
              <a:spcBef>
                <a:spcPts val="95"/>
              </a:spcBef>
            </a:pPr>
            <a:r>
              <a:rPr spc="-35" dirty="0"/>
              <a:t>Some</a:t>
            </a:r>
            <a:r>
              <a:rPr spc="-20" dirty="0"/>
              <a:t> </a:t>
            </a:r>
            <a:r>
              <a:rPr spc="-25" dirty="0"/>
              <a:t>weak</a:t>
            </a:r>
            <a:r>
              <a:rPr spc="-20" dirty="0"/>
              <a:t> </a:t>
            </a:r>
            <a:r>
              <a:rPr spc="-65" dirty="0"/>
              <a:t>priors</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65</a:t>
            </a:r>
          </a:p>
        </p:txBody>
      </p:sp>
      <p:sp>
        <p:nvSpPr>
          <p:cNvPr id="3" name="object 3"/>
          <p:cNvSpPr txBox="1"/>
          <p:nvPr/>
        </p:nvSpPr>
        <p:spPr>
          <a:xfrm>
            <a:off x="315391" y="615669"/>
            <a:ext cx="3971290" cy="2343150"/>
          </a:xfrm>
          <a:prstGeom prst="rect">
            <a:avLst/>
          </a:prstGeom>
        </p:spPr>
        <p:txBody>
          <a:bodyPr vert="horz" wrap="square" lIns="0" tIns="11430" rIns="0" bIns="0" rtlCol="0">
            <a:spAutoFit/>
          </a:bodyPr>
          <a:lstStyle/>
          <a:p>
            <a:pPr marL="38100">
              <a:lnSpc>
                <a:spcPct val="100000"/>
              </a:lnSpc>
              <a:spcBef>
                <a:spcPts val="90"/>
              </a:spcBef>
            </a:pPr>
            <a:r>
              <a:rPr sz="1100" dirty="0">
                <a:solidFill>
                  <a:srgbClr val="22373A"/>
                </a:solidFill>
                <a:latin typeface="Tahoma"/>
                <a:cs typeface="Tahoma"/>
              </a:rPr>
              <a:t>We</a:t>
            </a:r>
            <a:r>
              <a:rPr sz="1100" spc="-25" dirty="0">
                <a:solidFill>
                  <a:srgbClr val="22373A"/>
                </a:solidFill>
                <a:latin typeface="Tahoma"/>
                <a:cs typeface="Tahoma"/>
              </a:rPr>
              <a:t> </a:t>
            </a:r>
            <a:r>
              <a:rPr sz="1100" spc="-35" dirty="0">
                <a:solidFill>
                  <a:srgbClr val="22373A"/>
                </a:solidFill>
                <a:latin typeface="Tahoma"/>
                <a:cs typeface="Tahoma"/>
              </a:rPr>
              <a:t>should</a:t>
            </a:r>
            <a:r>
              <a:rPr sz="1100" spc="-20" dirty="0">
                <a:solidFill>
                  <a:srgbClr val="22373A"/>
                </a:solidFill>
                <a:latin typeface="Tahoma"/>
                <a:cs typeface="Tahoma"/>
              </a:rPr>
              <a:t> </a:t>
            </a:r>
            <a:r>
              <a:rPr sz="1100" spc="-45" dirty="0">
                <a:solidFill>
                  <a:srgbClr val="22373A"/>
                </a:solidFill>
                <a:latin typeface="Tahoma"/>
                <a:cs typeface="Tahoma"/>
              </a:rPr>
              <a:t>probably</a:t>
            </a:r>
            <a:r>
              <a:rPr sz="1100" spc="-25" dirty="0">
                <a:solidFill>
                  <a:srgbClr val="22373A"/>
                </a:solidFill>
                <a:latin typeface="Tahoma"/>
                <a:cs typeface="Tahoma"/>
              </a:rPr>
              <a:t> </a:t>
            </a:r>
            <a:r>
              <a:rPr sz="1100" spc="-70" dirty="0">
                <a:solidFill>
                  <a:srgbClr val="FF0000"/>
                </a:solidFill>
                <a:latin typeface="Tahoma"/>
                <a:cs typeface="Tahoma"/>
              </a:rPr>
              <a:t>use</a:t>
            </a:r>
            <a:r>
              <a:rPr sz="1100" spc="-15" dirty="0">
                <a:solidFill>
                  <a:srgbClr val="FF0000"/>
                </a:solidFill>
                <a:latin typeface="Tahoma"/>
                <a:cs typeface="Tahoma"/>
              </a:rPr>
              <a:t> </a:t>
            </a:r>
            <a:r>
              <a:rPr sz="1100" spc="-65" dirty="0">
                <a:solidFill>
                  <a:srgbClr val="FF0000"/>
                </a:solidFill>
                <a:latin typeface="Tahoma"/>
                <a:cs typeface="Tahoma"/>
              </a:rPr>
              <a:t>some</a:t>
            </a:r>
            <a:r>
              <a:rPr sz="1100" spc="-20" dirty="0">
                <a:solidFill>
                  <a:srgbClr val="FF0000"/>
                </a:solidFill>
                <a:latin typeface="Tahoma"/>
                <a:cs typeface="Tahoma"/>
              </a:rPr>
              <a:t> </a:t>
            </a:r>
            <a:r>
              <a:rPr sz="1100" spc="-55" dirty="0">
                <a:solidFill>
                  <a:srgbClr val="FF0000"/>
                </a:solidFill>
                <a:latin typeface="Tahoma"/>
                <a:cs typeface="Tahoma"/>
              </a:rPr>
              <a:t>weakly-</a:t>
            </a:r>
            <a:r>
              <a:rPr sz="1100" spc="-40" dirty="0">
                <a:solidFill>
                  <a:srgbClr val="FF0000"/>
                </a:solidFill>
                <a:latin typeface="Tahoma"/>
                <a:cs typeface="Tahoma"/>
              </a:rPr>
              <a:t>informative</a:t>
            </a:r>
            <a:r>
              <a:rPr sz="1100" spc="-20" dirty="0">
                <a:solidFill>
                  <a:srgbClr val="FF0000"/>
                </a:solidFill>
                <a:latin typeface="Tahoma"/>
                <a:cs typeface="Tahoma"/>
              </a:rPr>
              <a:t> </a:t>
            </a:r>
            <a:r>
              <a:rPr sz="1100" spc="-10" dirty="0">
                <a:solidFill>
                  <a:srgbClr val="FF0000"/>
                </a:solidFill>
                <a:latin typeface="Tahoma"/>
                <a:cs typeface="Tahoma"/>
              </a:rPr>
              <a:t>priors</a:t>
            </a:r>
            <a:r>
              <a:rPr sz="1100" spc="-10" dirty="0">
                <a:solidFill>
                  <a:srgbClr val="22373A"/>
                </a:solidFill>
                <a:latin typeface="Tahoma"/>
                <a:cs typeface="Tahoma"/>
              </a:rPr>
              <a:t>.</a:t>
            </a:r>
            <a:endParaRPr sz="1100" dirty="0">
              <a:latin typeface="Tahoma"/>
              <a:cs typeface="Tahoma"/>
            </a:endParaRPr>
          </a:p>
          <a:p>
            <a:pPr marL="321310" marR="30480" indent="-177165">
              <a:lnSpc>
                <a:spcPct val="118000"/>
              </a:lnSpc>
              <a:spcBef>
                <a:spcPts val="675"/>
              </a:spcBef>
              <a:buFont typeface="Tahoma"/>
              <a:buChar char="•"/>
              <a:tabLst>
                <a:tab pos="321945" algn="l"/>
              </a:tabLst>
            </a:pPr>
            <a:r>
              <a:rPr sz="1100" i="1" spc="-35" dirty="0">
                <a:solidFill>
                  <a:srgbClr val="22373A"/>
                </a:solidFill>
                <a:latin typeface="Arial"/>
                <a:cs typeface="Arial"/>
              </a:rPr>
              <a:t>N</a:t>
            </a:r>
            <a:r>
              <a:rPr sz="1100" spc="-35" dirty="0">
                <a:solidFill>
                  <a:srgbClr val="22373A"/>
                </a:solidFill>
                <a:latin typeface="Tahoma"/>
                <a:cs typeface="Tahoma"/>
              </a:rPr>
              <a:t>(0</a:t>
            </a:r>
            <a:r>
              <a:rPr sz="1100" i="1" spc="-35" dirty="0">
                <a:solidFill>
                  <a:srgbClr val="22373A"/>
                </a:solidFill>
                <a:latin typeface="Verdana"/>
                <a:cs typeface="Verdana"/>
              </a:rPr>
              <a:t>,</a:t>
            </a:r>
            <a:r>
              <a:rPr sz="1100" i="1" spc="-210" dirty="0">
                <a:solidFill>
                  <a:srgbClr val="22373A"/>
                </a:solidFill>
                <a:latin typeface="Verdana"/>
                <a:cs typeface="Verdana"/>
              </a:rPr>
              <a:t> </a:t>
            </a:r>
            <a:r>
              <a:rPr sz="1100" spc="-10" dirty="0">
                <a:solidFill>
                  <a:srgbClr val="22373A"/>
                </a:solidFill>
                <a:latin typeface="Tahoma"/>
                <a:cs typeface="Tahoma"/>
              </a:rPr>
              <a:t>10)</a:t>
            </a:r>
            <a:r>
              <a:rPr sz="1100" spc="-80" dirty="0">
                <a:solidFill>
                  <a:srgbClr val="22373A"/>
                </a:solidFill>
                <a:latin typeface="Tahoma"/>
                <a:cs typeface="Tahoma"/>
              </a:rPr>
              <a:t> </a:t>
            </a:r>
            <a:r>
              <a:rPr sz="1100" b="1" spc="-20" dirty="0">
                <a:solidFill>
                  <a:srgbClr val="22373A"/>
                </a:solidFill>
                <a:latin typeface="Tahoma"/>
                <a:cs typeface="Tahoma"/>
              </a:rPr>
              <a:t>for</a:t>
            </a:r>
            <a:r>
              <a:rPr sz="1100" b="1" spc="-50" dirty="0">
                <a:solidFill>
                  <a:srgbClr val="22373A"/>
                </a:solidFill>
                <a:latin typeface="Tahoma"/>
                <a:cs typeface="Tahoma"/>
              </a:rPr>
              <a:t> </a:t>
            </a:r>
            <a:r>
              <a:rPr sz="1100" b="1" i="1" dirty="0">
                <a:solidFill>
                  <a:srgbClr val="22373A"/>
                </a:solidFill>
                <a:latin typeface="Verdana"/>
                <a:cs typeface="Verdana"/>
              </a:rPr>
              <a:t>β</a:t>
            </a:r>
            <a:r>
              <a:rPr sz="1200" b="1" baseline="-10416" dirty="0">
                <a:solidFill>
                  <a:srgbClr val="22373A"/>
                </a:solidFill>
                <a:latin typeface="Trebuchet MS"/>
                <a:cs typeface="Trebuchet MS"/>
              </a:rPr>
              <a:t>0</a:t>
            </a:r>
            <a:r>
              <a:rPr sz="1200" b="1" spc="187" baseline="-10416" dirty="0">
                <a:solidFill>
                  <a:srgbClr val="22373A"/>
                </a:solidFill>
                <a:latin typeface="Trebuchet MS"/>
                <a:cs typeface="Trebuchet MS"/>
              </a:rPr>
              <a:t> </a:t>
            </a:r>
            <a:r>
              <a:rPr sz="1100" spc="-80" dirty="0">
                <a:solidFill>
                  <a:srgbClr val="22373A"/>
                </a:solidFill>
                <a:latin typeface="Tahoma"/>
                <a:cs typeface="Tahoma"/>
              </a:rPr>
              <a:t>seems</a:t>
            </a:r>
            <a:r>
              <a:rPr sz="1100" spc="-5" dirty="0">
                <a:solidFill>
                  <a:srgbClr val="22373A"/>
                </a:solidFill>
                <a:latin typeface="Tahoma"/>
                <a:cs typeface="Tahoma"/>
              </a:rPr>
              <a:t> </a:t>
            </a:r>
            <a:r>
              <a:rPr sz="1100" spc="-55" dirty="0">
                <a:solidFill>
                  <a:srgbClr val="22373A"/>
                </a:solidFill>
                <a:latin typeface="Tahoma"/>
                <a:cs typeface="Tahoma"/>
              </a:rPr>
              <a:t>reasonable:</a:t>
            </a:r>
            <a:r>
              <a:rPr sz="1100" spc="85" dirty="0">
                <a:solidFill>
                  <a:srgbClr val="22373A"/>
                </a:solidFill>
                <a:latin typeface="Tahoma"/>
                <a:cs typeface="Tahoma"/>
              </a:rPr>
              <a:t> </a:t>
            </a:r>
            <a:r>
              <a:rPr sz="1100" spc="-65" dirty="0">
                <a:solidFill>
                  <a:srgbClr val="22373A"/>
                </a:solidFill>
                <a:latin typeface="Tahoma"/>
                <a:cs typeface="Tahoma"/>
              </a:rPr>
              <a:t>when</a:t>
            </a:r>
            <a:r>
              <a:rPr sz="1100" spc="-20" dirty="0">
                <a:solidFill>
                  <a:srgbClr val="22373A"/>
                </a:solidFill>
                <a:latin typeface="Tahoma"/>
                <a:cs typeface="Tahoma"/>
              </a:rPr>
              <a:t> </a:t>
            </a:r>
            <a:r>
              <a:rPr sz="1100" i="1" dirty="0">
                <a:solidFill>
                  <a:srgbClr val="22373A"/>
                </a:solidFill>
                <a:latin typeface="Arial"/>
                <a:cs typeface="Arial"/>
              </a:rPr>
              <a:t>x</a:t>
            </a:r>
            <a:r>
              <a:rPr sz="1100" i="1" spc="65" dirty="0">
                <a:solidFill>
                  <a:srgbClr val="22373A"/>
                </a:solidFill>
                <a:latin typeface="Arial"/>
                <a:cs typeface="Arial"/>
              </a:rPr>
              <a:t> </a:t>
            </a:r>
            <a:r>
              <a:rPr sz="1100" dirty="0">
                <a:solidFill>
                  <a:srgbClr val="22373A"/>
                </a:solidFill>
                <a:latin typeface="Tahoma"/>
                <a:cs typeface="Tahoma"/>
              </a:rPr>
              <a:t>=</a:t>
            </a:r>
            <a:r>
              <a:rPr sz="1100" spc="-80" dirty="0">
                <a:solidFill>
                  <a:srgbClr val="22373A"/>
                </a:solidFill>
                <a:latin typeface="Tahoma"/>
                <a:cs typeface="Tahoma"/>
              </a:rPr>
              <a:t> </a:t>
            </a:r>
            <a:r>
              <a:rPr sz="1100" dirty="0">
                <a:solidFill>
                  <a:srgbClr val="22373A"/>
                </a:solidFill>
                <a:latin typeface="Tahoma"/>
                <a:cs typeface="Tahoma"/>
              </a:rPr>
              <a:t>0,</a:t>
            </a:r>
            <a:r>
              <a:rPr sz="1100" spc="-2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dirty="0">
                <a:solidFill>
                  <a:srgbClr val="22373A"/>
                </a:solidFill>
                <a:latin typeface="Tahoma"/>
                <a:cs typeface="Tahoma"/>
              </a:rPr>
              <a:t>think</a:t>
            </a:r>
            <a:r>
              <a:rPr sz="1100" spc="-25" dirty="0">
                <a:solidFill>
                  <a:srgbClr val="22373A"/>
                </a:solidFill>
                <a:latin typeface="Tahoma"/>
                <a:cs typeface="Tahoma"/>
              </a:rPr>
              <a:t> </a:t>
            </a:r>
            <a:r>
              <a:rPr sz="1100" i="1" dirty="0">
                <a:solidFill>
                  <a:srgbClr val="22373A"/>
                </a:solidFill>
                <a:latin typeface="Arial"/>
                <a:cs typeface="Arial"/>
              </a:rPr>
              <a:t>y</a:t>
            </a:r>
            <a:r>
              <a:rPr sz="1100" i="1" spc="114" dirty="0">
                <a:solidFill>
                  <a:srgbClr val="22373A"/>
                </a:solidFill>
                <a:latin typeface="Arial"/>
                <a:cs typeface="Arial"/>
              </a:rPr>
              <a:t> </a:t>
            </a:r>
            <a:r>
              <a:rPr sz="1100" spc="-25" dirty="0">
                <a:solidFill>
                  <a:srgbClr val="22373A"/>
                </a:solidFill>
                <a:latin typeface="Tahoma"/>
                <a:cs typeface="Tahoma"/>
              </a:rPr>
              <a:t>is </a:t>
            </a:r>
            <a:r>
              <a:rPr sz="1100" spc="-30" dirty="0">
                <a:solidFill>
                  <a:srgbClr val="22373A"/>
                </a:solidFill>
                <a:latin typeface="Tahoma"/>
                <a:cs typeface="Tahoma"/>
              </a:rPr>
              <a:t>likely</a:t>
            </a:r>
            <a:r>
              <a:rPr sz="1100" spc="-60" dirty="0">
                <a:solidFill>
                  <a:srgbClr val="22373A"/>
                </a:solidFill>
                <a:latin typeface="Tahoma"/>
                <a:cs typeface="Tahoma"/>
              </a:rPr>
              <a:t> </a:t>
            </a:r>
            <a:r>
              <a:rPr sz="1100" dirty="0">
                <a:solidFill>
                  <a:srgbClr val="22373A"/>
                </a:solidFill>
                <a:latin typeface="Tahoma"/>
                <a:cs typeface="Tahoma"/>
              </a:rPr>
              <a:t>to</a:t>
            </a:r>
            <a:r>
              <a:rPr sz="1100" spc="-50" dirty="0">
                <a:solidFill>
                  <a:srgbClr val="22373A"/>
                </a:solidFill>
                <a:latin typeface="Tahoma"/>
                <a:cs typeface="Tahoma"/>
              </a:rPr>
              <a:t> be</a:t>
            </a:r>
            <a:r>
              <a:rPr sz="1100" spc="-35" dirty="0">
                <a:solidFill>
                  <a:srgbClr val="22373A"/>
                </a:solidFill>
                <a:latin typeface="Tahoma"/>
                <a:cs typeface="Tahoma"/>
              </a:rPr>
              <a:t> </a:t>
            </a:r>
            <a:r>
              <a:rPr sz="1100" spc="-85" dirty="0">
                <a:solidFill>
                  <a:srgbClr val="22373A"/>
                </a:solidFill>
                <a:latin typeface="Tahoma"/>
                <a:cs typeface="Tahoma"/>
              </a:rPr>
              <a:t>between</a:t>
            </a:r>
            <a:r>
              <a:rPr sz="1100" dirty="0">
                <a:solidFill>
                  <a:srgbClr val="22373A"/>
                </a:solidFill>
                <a:latin typeface="Tahoma"/>
                <a:cs typeface="Tahoma"/>
              </a:rPr>
              <a:t> </a:t>
            </a:r>
            <a:r>
              <a:rPr sz="1100" spc="-50" dirty="0">
                <a:solidFill>
                  <a:srgbClr val="22373A"/>
                </a:solidFill>
                <a:latin typeface="Tahoma"/>
                <a:cs typeface="Tahoma"/>
              </a:rPr>
              <a:t>-</a:t>
            </a:r>
            <a:r>
              <a:rPr sz="1100" spc="-45" dirty="0">
                <a:solidFill>
                  <a:srgbClr val="22373A"/>
                </a:solidFill>
                <a:latin typeface="Tahoma"/>
                <a:cs typeface="Tahoma"/>
              </a:rPr>
              <a:t>20</a:t>
            </a:r>
            <a:r>
              <a:rPr sz="1100" spc="-35" dirty="0">
                <a:solidFill>
                  <a:srgbClr val="22373A"/>
                </a:solidFill>
                <a:latin typeface="Tahoma"/>
                <a:cs typeface="Tahoma"/>
              </a:rPr>
              <a:t> </a:t>
            </a:r>
            <a:r>
              <a:rPr sz="1100" spc="-45" dirty="0">
                <a:solidFill>
                  <a:srgbClr val="22373A"/>
                </a:solidFill>
                <a:latin typeface="Tahoma"/>
                <a:cs typeface="Tahoma"/>
              </a:rPr>
              <a:t>and</a:t>
            </a:r>
            <a:r>
              <a:rPr sz="1100" spc="-30" dirty="0">
                <a:solidFill>
                  <a:srgbClr val="22373A"/>
                </a:solidFill>
                <a:latin typeface="Tahoma"/>
                <a:cs typeface="Tahoma"/>
              </a:rPr>
              <a:t> </a:t>
            </a:r>
            <a:r>
              <a:rPr sz="1100" spc="-10" dirty="0">
                <a:solidFill>
                  <a:srgbClr val="22373A"/>
                </a:solidFill>
                <a:latin typeface="Tahoma"/>
                <a:cs typeface="Tahoma"/>
              </a:rPr>
              <a:t>20.</a:t>
            </a:r>
            <a:r>
              <a:rPr sz="1100" spc="80" dirty="0">
                <a:solidFill>
                  <a:srgbClr val="22373A"/>
                </a:solidFill>
                <a:latin typeface="Tahoma"/>
                <a:cs typeface="Tahoma"/>
              </a:rPr>
              <a:t> </a:t>
            </a:r>
            <a:r>
              <a:rPr sz="1100" spc="-35" dirty="0">
                <a:solidFill>
                  <a:srgbClr val="22373A"/>
                </a:solidFill>
                <a:latin typeface="Tahoma"/>
                <a:cs typeface="Tahoma"/>
              </a:rPr>
              <a:t>We </a:t>
            </a:r>
            <a:r>
              <a:rPr sz="1100" i="1" spc="-40" dirty="0">
                <a:solidFill>
                  <a:srgbClr val="FF0000"/>
                </a:solidFill>
                <a:latin typeface="Tahoma"/>
                <a:cs typeface="Tahoma"/>
              </a:rPr>
              <a:t>often</a:t>
            </a:r>
            <a:r>
              <a:rPr sz="1100" i="1" spc="-30" dirty="0">
                <a:solidFill>
                  <a:srgbClr val="FF0000"/>
                </a:solidFill>
                <a:latin typeface="Tahoma"/>
                <a:cs typeface="Tahoma"/>
              </a:rPr>
              <a:t> </a:t>
            </a:r>
            <a:r>
              <a:rPr sz="1100" i="1" spc="-10" dirty="0">
                <a:solidFill>
                  <a:srgbClr val="FF0000"/>
                </a:solidFill>
                <a:latin typeface="Tahoma"/>
                <a:cs typeface="Tahoma"/>
              </a:rPr>
              <a:t>don’t</a:t>
            </a:r>
            <a:r>
              <a:rPr sz="1100" i="1" spc="-30" dirty="0">
                <a:solidFill>
                  <a:srgbClr val="FF0000"/>
                </a:solidFill>
                <a:latin typeface="Tahoma"/>
                <a:cs typeface="Tahoma"/>
              </a:rPr>
              <a:t> </a:t>
            </a:r>
            <a:r>
              <a:rPr sz="1100" i="1" spc="-60" dirty="0">
                <a:solidFill>
                  <a:srgbClr val="FF0000"/>
                </a:solidFill>
                <a:latin typeface="Tahoma"/>
                <a:cs typeface="Tahoma"/>
              </a:rPr>
              <a:t>rarely</a:t>
            </a:r>
            <a:r>
              <a:rPr sz="1100" i="1" spc="-30" dirty="0">
                <a:solidFill>
                  <a:srgbClr val="FF0000"/>
                </a:solidFill>
                <a:latin typeface="Tahoma"/>
                <a:cs typeface="Tahoma"/>
              </a:rPr>
              <a:t> </a:t>
            </a:r>
            <a:r>
              <a:rPr sz="1100" i="1" spc="-60" dirty="0">
                <a:solidFill>
                  <a:srgbClr val="FF0000"/>
                </a:solidFill>
                <a:latin typeface="Tahoma"/>
                <a:cs typeface="Tahoma"/>
              </a:rPr>
              <a:t>care</a:t>
            </a:r>
            <a:r>
              <a:rPr sz="1100" i="1" spc="-25" dirty="0">
                <a:solidFill>
                  <a:srgbClr val="FF0000"/>
                </a:solidFill>
                <a:latin typeface="Tahoma"/>
                <a:cs typeface="Tahoma"/>
              </a:rPr>
              <a:t> too </a:t>
            </a:r>
            <a:r>
              <a:rPr sz="1100" i="1" spc="-30" dirty="0">
                <a:solidFill>
                  <a:srgbClr val="FF0000"/>
                </a:solidFill>
                <a:latin typeface="Tahoma"/>
                <a:cs typeface="Tahoma"/>
              </a:rPr>
              <a:t>much</a:t>
            </a:r>
            <a:r>
              <a:rPr sz="1100" i="1" spc="-55" dirty="0">
                <a:solidFill>
                  <a:srgbClr val="FF0000"/>
                </a:solidFill>
                <a:latin typeface="Tahoma"/>
                <a:cs typeface="Tahoma"/>
              </a:rPr>
              <a:t> </a:t>
            </a:r>
            <a:r>
              <a:rPr sz="1100" i="1" spc="-20" dirty="0">
                <a:solidFill>
                  <a:srgbClr val="FF0000"/>
                </a:solidFill>
                <a:latin typeface="Tahoma"/>
                <a:cs typeface="Tahoma"/>
              </a:rPr>
              <a:t>about</a:t>
            </a:r>
            <a:r>
              <a:rPr sz="1100" i="1" spc="-60" dirty="0">
                <a:solidFill>
                  <a:srgbClr val="FF0000"/>
                </a:solidFill>
                <a:latin typeface="Tahoma"/>
                <a:cs typeface="Tahoma"/>
              </a:rPr>
              <a:t> </a:t>
            </a:r>
            <a:r>
              <a:rPr sz="1100" i="1" spc="-10" dirty="0">
                <a:solidFill>
                  <a:srgbClr val="FF0000"/>
                </a:solidFill>
                <a:latin typeface="Tahoma"/>
                <a:cs typeface="Tahoma"/>
              </a:rPr>
              <a:t>the</a:t>
            </a:r>
            <a:r>
              <a:rPr sz="1100" i="1" spc="-55" dirty="0">
                <a:solidFill>
                  <a:srgbClr val="FF0000"/>
                </a:solidFill>
                <a:latin typeface="Tahoma"/>
                <a:cs typeface="Tahoma"/>
              </a:rPr>
              <a:t> </a:t>
            </a:r>
            <a:r>
              <a:rPr sz="1100" i="1" spc="-10" dirty="0">
                <a:solidFill>
                  <a:srgbClr val="FF0000"/>
                </a:solidFill>
                <a:latin typeface="Tahoma"/>
                <a:cs typeface="Tahoma"/>
              </a:rPr>
              <a:t>intercept.</a:t>
            </a:r>
            <a:endParaRPr sz="1100" i="1" dirty="0">
              <a:solidFill>
                <a:srgbClr val="FF0000"/>
              </a:solidFill>
              <a:latin typeface="Tahoma"/>
              <a:cs typeface="Tahoma"/>
            </a:endParaRPr>
          </a:p>
          <a:p>
            <a:pPr marL="321310" marR="30480" indent="-177165">
              <a:lnSpc>
                <a:spcPct val="118000"/>
              </a:lnSpc>
              <a:spcBef>
                <a:spcPts val="5"/>
              </a:spcBef>
              <a:buFont typeface="Tahoma"/>
              <a:buChar char="•"/>
              <a:tabLst>
                <a:tab pos="321945" algn="l"/>
              </a:tabLst>
            </a:pPr>
            <a:r>
              <a:rPr sz="1100" i="1" spc="-40" dirty="0">
                <a:solidFill>
                  <a:srgbClr val="22373A"/>
                </a:solidFill>
                <a:latin typeface="Arial"/>
                <a:cs typeface="Arial"/>
              </a:rPr>
              <a:t>N</a:t>
            </a:r>
            <a:r>
              <a:rPr sz="1100" spc="-40" dirty="0">
                <a:solidFill>
                  <a:srgbClr val="22373A"/>
                </a:solidFill>
                <a:latin typeface="Tahoma"/>
                <a:cs typeface="Tahoma"/>
              </a:rPr>
              <a:t>(0</a:t>
            </a:r>
            <a:r>
              <a:rPr sz="1100" i="1" spc="-40" dirty="0">
                <a:solidFill>
                  <a:srgbClr val="22373A"/>
                </a:solidFill>
                <a:latin typeface="Verdana"/>
                <a:cs typeface="Verdana"/>
              </a:rPr>
              <a:t>,</a:t>
            </a:r>
            <a:r>
              <a:rPr sz="1100" i="1" spc="-210" dirty="0">
                <a:solidFill>
                  <a:srgbClr val="22373A"/>
                </a:solidFill>
                <a:latin typeface="Verdana"/>
                <a:cs typeface="Verdana"/>
              </a:rPr>
              <a:t> </a:t>
            </a:r>
            <a:r>
              <a:rPr sz="1100" dirty="0">
                <a:solidFill>
                  <a:srgbClr val="22373A"/>
                </a:solidFill>
                <a:latin typeface="Tahoma"/>
                <a:cs typeface="Tahoma"/>
              </a:rPr>
              <a:t>1)</a:t>
            </a:r>
            <a:r>
              <a:rPr sz="1100" spc="-90" dirty="0">
                <a:solidFill>
                  <a:srgbClr val="22373A"/>
                </a:solidFill>
                <a:latin typeface="Tahoma"/>
                <a:cs typeface="Tahoma"/>
              </a:rPr>
              <a:t> </a:t>
            </a:r>
            <a:r>
              <a:rPr sz="1100" b="1" spc="-40" dirty="0">
                <a:solidFill>
                  <a:srgbClr val="22373A"/>
                </a:solidFill>
                <a:latin typeface="Tahoma"/>
                <a:cs typeface="Tahoma"/>
              </a:rPr>
              <a:t>for</a:t>
            </a:r>
            <a:r>
              <a:rPr sz="1100" b="1" spc="-45" dirty="0">
                <a:solidFill>
                  <a:srgbClr val="22373A"/>
                </a:solidFill>
                <a:latin typeface="Tahoma"/>
                <a:cs typeface="Tahoma"/>
              </a:rPr>
              <a:t> </a:t>
            </a:r>
            <a:r>
              <a:rPr sz="1100" b="1" i="1" dirty="0">
                <a:solidFill>
                  <a:srgbClr val="22373A"/>
                </a:solidFill>
                <a:latin typeface="Verdana"/>
                <a:cs typeface="Verdana"/>
              </a:rPr>
              <a:t>β</a:t>
            </a:r>
            <a:r>
              <a:rPr sz="1200" b="1" baseline="-10416" dirty="0">
                <a:solidFill>
                  <a:srgbClr val="22373A"/>
                </a:solidFill>
                <a:latin typeface="Trebuchet MS"/>
                <a:cs typeface="Trebuchet MS"/>
              </a:rPr>
              <a:t>1</a:t>
            </a:r>
            <a:r>
              <a:rPr sz="1200" b="1" spc="142" baseline="-10416" dirty="0">
                <a:solidFill>
                  <a:srgbClr val="22373A"/>
                </a:solidFill>
                <a:latin typeface="Trebuchet MS"/>
                <a:cs typeface="Trebuchet MS"/>
              </a:rPr>
              <a:t> </a:t>
            </a:r>
            <a:r>
              <a:rPr sz="1100" dirty="0">
                <a:solidFill>
                  <a:srgbClr val="22373A"/>
                </a:solidFill>
                <a:latin typeface="Tahoma"/>
                <a:cs typeface="Tahoma"/>
              </a:rPr>
              <a:t>is</a:t>
            </a:r>
            <a:r>
              <a:rPr sz="1100" spc="-40" dirty="0">
                <a:solidFill>
                  <a:srgbClr val="22373A"/>
                </a:solidFill>
                <a:latin typeface="Tahoma"/>
                <a:cs typeface="Tahoma"/>
              </a:rPr>
              <a:t> </a:t>
            </a:r>
            <a:r>
              <a:rPr sz="1100" dirty="0">
                <a:solidFill>
                  <a:srgbClr val="22373A"/>
                </a:solidFill>
                <a:latin typeface="Tahoma"/>
                <a:cs typeface="Tahoma"/>
              </a:rPr>
              <a:t>a</a:t>
            </a:r>
            <a:r>
              <a:rPr sz="1100" spc="-40" dirty="0">
                <a:solidFill>
                  <a:srgbClr val="22373A"/>
                </a:solidFill>
                <a:latin typeface="Tahoma"/>
                <a:cs typeface="Tahoma"/>
              </a:rPr>
              <a:t> </a:t>
            </a:r>
            <a:r>
              <a:rPr sz="1100" spc="-45" dirty="0">
                <a:solidFill>
                  <a:srgbClr val="22373A"/>
                </a:solidFill>
                <a:latin typeface="Tahoma"/>
                <a:cs typeface="Tahoma"/>
              </a:rPr>
              <a:t>good</a:t>
            </a:r>
            <a:r>
              <a:rPr sz="1100" spc="-40" dirty="0">
                <a:solidFill>
                  <a:srgbClr val="22373A"/>
                </a:solidFill>
                <a:latin typeface="Tahoma"/>
                <a:cs typeface="Tahoma"/>
              </a:rPr>
              <a:t> </a:t>
            </a:r>
            <a:r>
              <a:rPr sz="1100" b="1" spc="-50" dirty="0">
                <a:solidFill>
                  <a:srgbClr val="22373A"/>
                </a:solidFill>
                <a:latin typeface="Tahoma"/>
                <a:cs typeface="Tahoma"/>
              </a:rPr>
              <a:t>choice</a:t>
            </a:r>
            <a:r>
              <a:rPr sz="1100" b="1" spc="-35" dirty="0">
                <a:solidFill>
                  <a:srgbClr val="22373A"/>
                </a:solidFill>
                <a:latin typeface="Tahoma"/>
                <a:cs typeface="Tahoma"/>
              </a:rPr>
              <a:t> </a:t>
            </a:r>
            <a:r>
              <a:rPr sz="1100" b="1" spc="-40" dirty="0">
                <a:solidFill>
                  <a:srgbClr val="22373A"/>
                </a:solidFill>
                <a:latin typeface="Tahoma"/>
                <a:cs typeface="Tahoma"/>
              </a:rPr>
              <a:t>for </a:t>
            </a:r>
            <a:r>
              <a:rPr sz="1100" b="1" spc="-35" dirty="0">
                <a:solidFill>
                  <a:srgbClr val="22373A"/>
                </a:solidFill>
                <a:latin typeface="Tahoma"/>
                <a:cs typeface="Tahoma"/>
              </a:rPr>
              <a:t>the</a:t>
            </a:r>
            <a:r>
              <a:rPr sz="1100" b="1" spc="-40" dirty="0">
                <a:solidFill>
                  <a:srgbClr val="22373A"/>
                </a:solidFill>
                <a:latin typeface="Tahoma"/>
                <a:cs typeface="Tahoma"/>
              </a:rPr>
              <a:t> </a:t>
            </a:r>
            <a:r>
              <a:rPr sz="1100" b="1" spc="-35" dirty="0">
                <a:solidFill>
                  <a:srgbClr val="22373A"/>
                </a:solidFill>
                <a:latin typeface="Tahoma"/>
                <a:cs typeface="Tahoma"/>
              </a:rPr>
              <a:t>slope</a:t>
            </a:r>
            <a:r>
              <a:rPr sz="1100" spc="-35" dirty="0">
                <a:solidFill>
                  <a:srgbClr val="22373A"/>
                </a:solidFill>
                <a:latin typeface="Tahoma"/>
                <a:cs typeface="Tahoma"/>
              </a:rPr>
              <a:t>.</a:t>
            </a:r>
            <a:r>
              <a:rPr sz="1100" spc="65" dirty="0">
                <a:solidFill>
                  <a:srgbClr val="22373A"/>
                </a:solidFill>
                <a:latin typeface="Tahoma"/>
                <a:cs typeface="Tahoma"/>
              </a:rPr>
              <a:t> </a:t>
            </a:r>
            <a:r>
              <a:rPr lang="en-GB" sz="1100" dirty="0">
                <a:solidFill>
                  <a:srgbClr val="22373A"/>
                </a:solidFill>
                <a:latin typeface="Tahoma"/>
                <a:cs typeface="Tahoma"/>
              </a:rPr>
              <a:t>A value of </a:t>
            </a:r>
            <a:r>
              <a:rPr lang="en-GB" sz="1100" b="1" dirty="0">
                <a:solidFill>
                  <a:srgbClr val="22373A"/>
                </a:solidFill>
                <a:latin typeface="Tahoma"/>
                <a:cs typeface="Tahoma"/>
              </a:rPr>
              <a:t>0</a:t>
            </a:r>
            <a:r>
              <a:rPr lang="en-GB" sz="1100" dirty="0">
                <a:solidFill>
                  <a:srgbClr val="22373A"/>
                </a:solidFill>
                <a:latin typeface="Tahoma"/>
                <a:cs typeface="Tahoma"/>
              </a:rPr>
              <a:t> varying between -1 and 1</a:t>
            </a:r>
            <a:r>
              <a:rPr sz="1100" spc="-40" dirty="0">
                <a:solidFill>
                  <a:srgbClr val="22373A"/>
                </a:solidFill>
                <a:latin typeface="Tahoma"/>
                <a:cs typeface="Tahoma"/>
              </a:rPr>
              <a:t> </a:t>
            </a:r>
            <a:r>
              <a:rPr sz="1100" b="1" spc="-75" dirty="0">
                <a:solidFill>
                  <a:srgbClr val="22373A"/>
                </a:solidFill>
                <a:latin typeface="Tahoma"/>
                <a:cs typeface="Tahoma"/>
              </a:rPr>
              <a:t>says</a:t>
            </a:r>
            <a:r>
              <a:rPr sz="1100" b="1" spc="-10" dirty="0">
                <a:solidFill>
                  <a:srgbClr val="22373A"/>
                </a:solidFill>
                <a:latin typeface="Tahoma"/>
                <a:cs typeface="Tahoma"/>
              </a:rPr>
              <a:t> </a:t>
            </a:r>
            <a:r>
              <a:rPr sz="1100" b="1" dirty="0">
                <a:solidFill>
                  <a:srgbClr val="22373A"/>
                </a:solidFill>
                <a:latin typeface="Tahoma"/>
                <a:cs typeface="Tahoma"/>
              </a:rPr>
              <a:t>that</a:t>
            </a:r>
            <a:r>
              <a:rPr sz="1100" b="1" spc="-40" dirty="0">
                <a:solidFill>
                  <a:srgbClr val="22373A"/>
                </a:solidFill>
                <a:latin typeface="Tahoma"/>
                <a:cs typeface="Tahoma"/>
              </a:rPr>
              <a:t> </a:t>
            </a:r>
            <a:r>
              <a:rPr sz="1100" b="1" spc="-25" dirty="0">
                <a:solidFill>
                  <a:srgbClr val="22373A"/>
                </a:solidFill>
                <a:latin typeface="Tahoma"/>
                <a:cs typeface="Tahoma"/>
              </a:rPr>
              <a:t>we </a:t>
            </a:r>
            <a:r>
              <a:rPr sz="1100" b="1" spc="-35" dirty="0">
                <a:solidFill>
                  <a:srgbClr val="22373A"/>
                </a:solidFill>
                <a:latin typeface="Tahoma"/>
                <a:cs typeface="Tahoma"/>
              </a:rPr>
              <a:t>expect</a:t>
            </a:r>
            <a:r>
              <a:rPr sz="1100" b="1" spc="-30" dirty="0">
                <a:solidFill>
                  <a:srgbClr val="22373A"/>
                </a:solidFill>
                <a:latin typeface="Tahoma"/>
                <a:cs typeface="Tahoma"/>
              </a:rPr>
              <a:t> </a:t>
            </a:r>
            <a:r>
              <a:rPr sz="1100" b="1" spc="-20" dirty="0">
                <a:solidFill>
                  <a:srgbClr val="22373A"/>
                </a:solidFill>
                <a:latin typeface="Tahoma"/>
                <a:cs typeface="Tahoma"/>
              </a:rPr>
              <a:t>the</a:t>
            </a:r>
            <a:r>
              <a:rPr sz="1100" b="1" spc="-30" dirty="0">
                <a:solidFill>
                  <a:srgbClr val="22373A"/>
                </a:solidFill>
                <a:latin typeface="Tahoma"/>
                <a:cs typeface="Tahoma"/>
              </a:rPr>
              <a:t> </a:t>
            </a:r>
            <a:r>
              <a:rPr sz="1100" b="1" spc="-35" dirty="0">
                <a:solidFill>
                  <a:srgbClr val="22373A"/>
                </a:solidFill>
                <a:latin typeface="Tahoma"/>
                <a:cs typeface="Tahoma"/>
              </a:rPr>
              <a:t>slope</a:t>
            </a:r>
            <a:r>
              <a:rPr sz="1100" b="1" spc="-30" dirty="0">
                <a:solidFill>
                  <a:srgbClr val="22373A"/>
                </a:solidFill>
                <a:latin typeface="Tahoma"/>
                <a:cs typeface="Tahoma"/>
              </a:rPr>
              <a:t> </a:t>
            </a:r>
            <a:r>
              <a:rPr sz="1100" b="1" dirty="0">
                <a:solidFill>
                  <a:srgbClr val="22373A"/>
                </a:solidFill>
                <a:latin typeface="Tahoma"/>
                <a:cs typeface="Tahoma"/>
              </a:rPr>
              <a:t>to</a:t>
            </a:r>
            <a:r>
              <a:rPr sz="1100" b="1" spc="-25" dirty="0">
                <a:solidFill>
                  <a:srgbClr val="22373A"/>
                </a:solidFill>
                <a:latin typeface="Tahoma"/>
                <a:cs typeface="Tahoma"/>
              </a:rPr>
              <a:t> </a:t>
            </a:r>
            <a:r>
              <a:rPr sz="1100" b="1" spc="-20" dirty="0">
                <a:solidFill>
                  <a:srgbClr val="22373A"/>
                </a:solidFill>
                <a:latin typeface="Tahoma"/>
                <a:cs typeface="Tahoma"/>
              </a:rPr>
              <a:t>be</a:t>
            </a:r>
            <a:r>
              <a:rPr sz="1100" b="1" spc="-30" dirty="0">
                <a:solidFill>
                  <a:srgbClr val="22373A"/>
                </a:solidFill>
                <a:latin typeface="Tahoma"/>
                <a:cs typeface="Tahoma"/>
              </a:rPr>
              <a:t> </a:t>
            </a:r>
            <a:r>
              <a:rPr sz="1100" b="1" spc="-40" dirty="0">
                <a:solidFill>
                  <a:srgbClr val="22373A"/>
                </a:solidFill>
                <a:latin typeface="Tahoma"/>
                <a:cs typeface="Tahoma"/>
              </a:rPr>
              <a:t>shallow</a:t>
            </a:r>
            <a:r>
              <a:rPr sz="1100" spc="-40" dirty="0">
                <a:solidFill>
                  <a:srgbClr val="22373A"/>
                </a:solidFill>
                <a:latin typeface="Tahoma"/>
                <a:cs typeface="Tahoma"/>
              </a:rPr>
              <a:t>,</a:t>
            </a:r>
            <a:r>
              <a:rPr sz="1100" spc="-30" dirty="0">
                <a:solidFill>
                  <a:srgbClr val="22373A"/>
                </a:solidFill>
                <a:latin typeface="Tahoma"/>
                <a:cs typeface="Tahoma"/>
              </a:rPr>
              <a:t> </a:t>
            </a:r>
            <a:r>
              <a:rPr sz="1100" spc="-40" dirty="0">
                <a:solidFill>
                  <a:srgbClr val="22373A"/>
                </a:solidFill>
                <a:latin typeface="Tahoma"/>
                <a:cs typeface="Tahoma"/>
              </a:rPr>
              <a:t>and</a:t>
            </a:r>
            <a:r>
              <a:rPr sz="1100" spc="-30" dirty="0">
                <a:solidFill>
                  <a:srgbClr val="22373A"/>
                </a:solidFill>
                <a:latin typeface="Tahoma"/>
                <a:cs typeface="Tahoma"/>
              </a:rPr>
              <a:t> </a:t>
            </a:r>
            <a:r>
              <a:rPr sz="1100" spc="-50" dirty="0">
                <a:solidFill>
                  <a:srgbClr val="22373A"/>
                </a:solidFill>
                <a:latin typeface="Tahoma"/>
                <a:cs typeface="Tahoma"/>
              </a:rPr>
              <a:t>allows</a:t>
            </a:r>
            <a:r>
              <a:rPr sz="1100" spc="-35" dirty="0">
                <a:solidFill>
                  <a:srgbClr val="22373A"/>
                </a:solidFill>
                <a:latin typeface="Tahoma"/>
                <a:cs typeface="Tahoma"/>
              </a:rPr>
              <a:t> </a:t>
            </a:r>
            <a:r>
              <a:rPr sz="1100" spc="-45" dirty="0">
                <a:solidFill>
                  <a:srgbClr val="22373A"/>
                </a:solidFill>
                <a:latin typeface="Tahoma"/>
                <a:cs typeface="Tahoma"/>
              </a:rPr>
              <a:t>us</a:t>
            </a:r>
            <a:r>
              <a:rPr sz="1100" spc="-30" dirty="0">
                <a:solidFill>
                  <a:srgbClr val="22373A"/>
                </a:solidFill>
                <a:latin typeface="Tahoma"/>
                <a:cs typeface="Tahoma"/>
              </a:rPr>
              <a:t> </a:t>
            </a:r>
            <a:r>
              <a:rPr sz="1100" dirty="0">
                <a:solidFill>
                  <a:srgbClr val="22373A"/>
                </a:solidFill>
                <a:latin typeface="Tahoma"/>
                <a:cs typeface="Tahoma"/>
              </a:rPr>
              <a:t>to</a:t>
            </a:r>
            <a:r>
              <a:rPr sz="1100" spc="-25" dirty="0">
                <a:solidFill>
                  <a:srgbClr val="22373A"/>
                </a:solidFill>
                <a:latin typeface="Tahoma"/>
                <a:cs typeface="Tahoma"/>
              </a:rPr>
              <a:t> be </a:t>
            </a:r>
            <a:r>
              <a:rPr sz="1100" b="1" i="1" spc="-50" dirty="0">
                <a:solidFill>
                  <a:srgbClr val="22373A"/>
                </a:solidFill>
                <a:latin typeface="Arial"/>
                <a:cs typeface="Arial"/>
              </a:rPr>
              <a:t>conservative</a:t>
            </a:r>
            <a:r>
              <a:rPr sz="1100" spc="-50" dirty="0">
                <a:solidFill>
                  <a:srgbClr val="22373A"/>
                </a:solidFill>
                <a:latin typeface="Tahoma"/>
                <a:cs typeface="Tahoma"/>
              </a:rPr>
              <a:t>.</a:t>
            </a:r>
            <a:r>
              <a:rPr sz="1100" spc="45" dirty="0">
                <a:solidFill>
                  <a:srgbClr val="22373A"/>
                </a:solidFill>
                <a:latin typeface="Tahoma"/>
                <a:cs typeface="Tahoma"/>
              </a:rPr>
              <a:t> </a:t>
            </a:r>
            <a:r>
              <a:rPr sz="1100" dirty="0">
                <a:solidFill>
                  <a:srgbClr val="22373A"/>
                </a:solidFill>
                <a:latin typeface="Tahoma"/>
                <a:cs typeface="Tahoma"/>
              </a:rPr>
              <a:t>We</a:t>
            </a:r>
            <a:r>
              <a:rPr sz="1100" spc="-40" dirty="0">
                <a:solidFill>
                  <a:srgbClr val="22373A"/>
                </a:solidFill>
                <a:latin typeface="Tahoma"/>
                <a:cs typeface="Tahoma"/>
              </a:rPr>
              <a:t> would </a:t>
            </a:r>
            <a:r>
              <a:rPr sz="1100" spc="-65" dirty="0">
                <a:solidFill>
                  <a:srgbClr val="22373A"/>
                </a:solidFill>
                <a:latin typeface="Tahoma"/>
                <a:cs typeface="Tahoma"/>
              </a:rPr>
              <a:t>need</a:t>
            </a:r>
            <a:r>
              <a:rPr sz="1100" spc="-20" dirty="0">
                <a:solidFill>
                  <a:srgbClr val="22373A"/>
                </a:solidFill>
                <a:latin typeface="Tahoma"/>
                <a:cs typeface="Tahoma"/>
              </a:rPr>
              <a:t> </a:t>
            </a:r>
            <a:r>
              <a:rPr sz="1100" dirty="0">
                <a:solidFill>
                  <a:srgbClr val="22373A"/>
                </a:solidFill>
                <a:latin typeface="Tahoma"/>
                <a:cs typeface="Tahoma"/>
              </a:rPr>
              <a:t>a</a:t>
            </a:r>
            <a:r>
              <a:rPr sz="1100" spc="-45" dirty="0">
                <a:solidFill>
                  <a:srgbClr val="22373A"/>
                </a:solidFill>
                <a:latin typeface="Tahoma"/>
                <a:cs typeface="Tahoma"/>
              </a:rPr>
              <a:t> </a:t>
            </a:r>
            <a:r>
              <a:rPr sz="1100" dirty="0">
                <a:solidFill>
                  <a:srgbClr val="22373A"/>
                </a:solidFill>
                <a:latin typeface="Tahoma"/>
                <a:cs typeface="Tahoma"/>
              </a:rPr>
              <a:t>lot</a:t>
            </a:r>
            <a:r>
              <a:rPr sz="1100" spc="-40" dirty="0">
                <a:solidFill>
                  <a:srgbClr val="22373A"/>
                </a:solidFill>
                <a:latin typeface="Tahoma"/>
                <a:cs typeface="Tahoma"/>
              </a:rPr>
              <a:t> </a:t>
            </a:r>
            <a:r>
              <a:rPr sz="1100" dirty="0">
                <a:solidFill>
                  <a:srgbClr val="22373A"/>
                </a:solidFill>
                <a:latin typeface="Tahoma"/>
                <a:cs typeface="Tahoma"/>
              </a:rPr>
              <a:t>of</a:t>
            </a:r>
            <a:r>
              <a:rPr sz="1100" spc="-40" dirty="0">
                <a:solidFill>
                  <a:srgbClr val="22373A"/>
                </a:solidFill>
                <a:latin typeface="Tahoma"/>
                <a:cs typeface="Tahoma"/>
              </a:rPr>
              <a:t> </a:t>
            </a:r>
            <a:r>
              <a:rPr sz="1100" spc="-20" dirty="0">
                <a:solidFill>
                  <a:srgbClr val="22373A"/>
                </a:solidFill>
                <a:latin typeface="Tahoma"/>
                <a:cs typeface="Tahoma"/>
              </a:rPr>
              <a:t>data</a:t>
            </a:r>
            <a:r>
              <a:rPr sz="1100" spc="-40" dirty="0">
                <a:solidFill>
                  <a:srgbClr val="22373A"/>
                </a:solidFill>
                <a:latin typeface="Tahoma"/>
                <a:cs typeface="Tahoma"/>
              </a:rPr>
              <a:t> </a:t>
            </a:r>
            <a:r>
              <a:rPr sz="1100" dirty="0">
                <a:solidFill>
                  <a:srgbClr val="22373A"/>
                </a:solidFill>
                <a:latin typeface="Tahoma"/>
                <a:cs typeface="Tahoma"/>
              </a:rPr>
              <a:t>to</a:t>
            </a:r>
            <a:r>
              <a:rPr sz="1100" spc="-45" dirty="0">
                <a:solidFill>
                  <a:srgbClr val="22373A"/>
                </a:solidFill>
                <a:latin typeface="Tahoma"/>
                <a:cs typeface="Tahoma"/>
              </a:rPr>
              <a:t> </a:t>
            </a:r>
            <a:r>
              <a:rPr sz="1100" spc="-35" dirty="0">
                <a:solidFill>
                  <a:srgbClr val="22373A"/>
                </a:solidFill>
                <a:latin typeface="Tahoma"/>
                <a:cs typeface="Tahoma"/>
              </a:rPr>
              <a:t>convince </a:t>
            </a:r>
            <a:r>
              <a:rPr sz="1100" dirty="0">
                <a:solidFill>
                  <a:srgbClr val="22373A"/>
                </a:solidFill>
                <a:latin typeface="Tahoma"/>
                <a:cs typeface="Tahoma"/>
              </a:rPr>
              <a:t>is</a:t>
            </a:r>
            <a:r>
              <a:rPr sz="1100" spc="-45" dirty="0">
                <a:solidFill>
                  <a:srgbClr val="22373A"/>
                </a:solidFill>
                <a:latin typeface="Tahoma"/>
                <a:cs typeface="Tahoma"/>
              </a:rPr>
              <a:t> </a:t>
            </a:r>
            <a:r>
              <a:rPr sz="1100" spc="-20" dirty="0">
                <a:solidFill>
                  <a:srgbClr val="22373A"/>
                </a:solidFill>
                <a:latin typeface="Tahoma"/>
                <a:cs typeface="Tahoma"/>
              </a:rPr>
              <a:t>that the</a:t>
            </a:r>
            <a:r>
              <a:rPr sz="1100" spc="-65" dirty="0">
                <a:solidFill>
                  <a:srgbClr val="22373A"/>
                </a:solidFill>
                <a:latin typeface="Tahoma"/>
                <a:cs typeface="Tahoma"/>
              </a:rPr>
              <a:t> </a:t>
            </a:r>
            <a:r>
              <a:rPr sz="1100" spc="-35" dirty="0">
                <a:solidFill>
                  <a:srgbClr val="22373A"/>
                </a:solidFill>
                <a:latin typeface="Tahoma"/>
                <a:cs typeface="Tahoma"/>
              </a:rPr>
              <a:t>slope</a:t>
            </a:r>
            <a:r>
              <a:rPr sz="1100" spc="-30" dirty="0">
                <a:solidFill>
                  <a:srgbClr val="22373A"/>
                </a:solidFill>
                <a:latin typeface="Tahoma"/>
                <a:cs typeface="Tahoma"/>
              </a:rPr>
              <a:t> </a:t>
            </a:r>
            <a:r>
              <a:rPr sz="1100" spc="-70" dirty="0">
                <a:solidFill>
                  <a:srgbClr val="22373A"/>
                </a:solidFill>
                <a:latin typeface="Tahoma"/>
                <a:cs typeface="Tahoma"/>
              </a:rPr>
              <a:t>was</a:t>
            </a:r>
            <a:r>
              <a:rPr sz="1100" spc="-20" dirty="0">
                <a:solidFill>
                  <a:srgbClr val="22373A"/>
                </a:solidFill>
                <a:latin typeface="Tahoma"/>
                <a:cs typeface="Tahoma"/>
              </a:rPr>
              <a:t> 100!</a:t>
            </a:r>
            <a:endParaRPr sz="1100" dirty="0">
              <a:latin typeface="Tahoma"/>
              <a:cs typeface="Tahoma"/>
            </a:endParaRPr>
          </a:p>
          <a:p>
            <a:pPr marL="321310" indent="-177800">
              <a:lnSpc>
                <a:spcPct val="100000"/>
              </a:lnSpc>
              <a:spcBef>
                <a:spcPts val="235"/>
              </a:spcBef>
              <a:buChar char="•"/>
              <a:tabLst>
                <a:tab pos="321945" algn="l"/>
              </a:tabLst>
            </a:pPr>
            <a:r>
              <a:rPr sz="1100" dirty="0">
                <a:solidFill>
                  <a:srgbClr val="22373A"/>
                </a:solidFill>
                <a:latin typeface="Tahoma"/>
                <a:cs typeface="Tahoma"/>
              </a:rPr>
              <a:t>For</a:t>
            </a:r>
            <a:r>
              <a:rPr sz="1100" spc="-90" dirty="0">
                <a:solidFill>
                  <a:srgbClr val="22373A"/>
                </a:solidFill>
                <a:latin typeface="Tahoma"/>
                <a:cs typeface="Tahoma"/>
              </a:rPr>
              <a:t> </a:t>
            </a:r>
            <a:r>
              <a:rPr sz="1100" b="1" i="1" dirty="0">
                <a:solidFill>
                  <a:srgbClr val="22373A"/>
                </a:solidFill>
                <a:latin typeface="Verdana"/>
                <a:cs typeface="Verdana"/>
              </a:rPr>
              <a:t>σ</a:t>
            </a:r>
            <a:r>
              <a:rPr sz="1100" dirty="0">
                <a:solidFill>
                  <a:srgbClr val="22373A"/>
                </a:solidFill>
                <a:latin typeface="Tahoma"/>
                <a:cs typeface="Tahoma"/>
              </a:rPr>
              <a:t>,</a:t>
            </a:r>
            <a:r>
              <a:rPr sz="1100" spc="-55" dirty="0">
                <a:solidFill>
                  <a:srgbClr val="22373A"/>
                </a:solidFill>
                <a:latin typeface="Tahoma"/>
                <a:cs typeface="Tahoma"/>
              </a:rPr>
              <a:t> </a:t>
            </a:r>
            <a:r>
              <a:rPr sz="1100" spc="-100" dirty="0">
                <a:solidFill>
                  <a:srgbClr val="22373A"/>
                </a:solidFill>
                <a:latin typeface="Tahoma"/>
                <a:cs typeface="Tahoma"/>
              </a:rPr>
              <a:t>we</a:t>
            </a:r>
            <a:r>
              <a:rPr sz="1100" spc="15" dirty="0">
                <a:solidFill>
                  <a:srgbClr val="22373A"/>
                </a:solidFill>
                <a:latin typeface="Tahoma"/>
                <a:cs typeface="Tahoma"/>
              </a:rPr>
              <a:t> </a:t>
            </a:r>
            <a:r>
              <a:rPr sz="1100" dirty="0">
                <a:solidFill>
                  <a:srgbClr val="22373A"/>
                </a:solidFill>
                <a:latin typeface="Tahoma"/>
                <a:cs typeface="Tahoma"/>
              </a:rPr>
              <a:t>will</a:t>
            </a:r>
            <a:r>
              <a:rPr sz="1100" spc="-35" dirty="0">
                <a:solidFill>
                  <a:srgbClr val="22373A"/>
                </a:solidFill>
                <a:latin typeface="Tahoma"/>
                <a:cs typeface="Tahoma"/>
              </a:rPr>
              <a:t> </a:t>
            </a:r>
            <a:r>
              <a:rPr sz="1100" spc="-65" dirty="0">
                <a:solidFill>
                  <a:srgbClr val="22373A"/>
                </a:solidFill>
                <a:latin typeface="Tahoma"/>
                <a:cs typeface="Tahoma"/>
              </a:rPr>
              <a:t>use</a:t>
            </a:r>
            <a:r>
              <a:rPr sz="1100" spc="-20" dirty="0">
                <a:solidFill>
                  <a:srgbClr val="22373A"/>
                </a:solidFill>
                <a:latin typeface="Tahoma"/>
                <a:cs typeface="Tahoma"/>
              </a:rPr>
              <a:t> </a:t>
            </a:r>
            <a:r>
              <a:rPr sz="1100" i="1" spc="-40" dirty="0">
                <a:solidFill>
                  <a:srgbClr val="22373A"/>
                </a:solidFill>
                <a:latin typeface="Arial"/>
                <a:cs typeface="Arial"/>
              </a:rPr>
              <a:t>U</a:t>
            </a:r>
            <a:r>
              <a:rPr sz="1100" spc="-40" dirty="0">
                <a:solidFill>
                  <a:srgbClr val="22373A"/>
                </a:solidFill>
                <a:latin typeface="Tahoma"/>
                <a:cs typeface="Tahoma"/>
              </a:rPr>
              <a:t>(0</a:t>
            </a:r>
            <a:r>
              <a:rPr sz="1100" i="1" spc="-40" dirty="0">
                <a:solidFill>
                  <a:srgbClr val="22373A"/>
                </a:solidFill>
                <a:latin typeface="Verdana"/>
                <a:cs typeface="Verdana"/>
              </a:rPr>
              <a:t>,</a:t>
            </a:r>
            <a:r>
              <a:rPr sz="1100" i="1" spc="-210" dirty="0">
                <a:solidFill>
                  <a:srgbClr val="22373A"/>
                </a:solidFill>
                <a:latin typeface="Verdana"/>
                <a:cs typeface="Verdana"/>
              </a:rPr>
              <a:t> </a:t>
            </a:r>
            <a:r>
              <a:rPr sz="1100" spc="-10" dirty="0">
                <a:solidFill>
                  <a:srgbClr val="22373A"/>
                </a:solidFill>
                <a:latin typeface="Tahoma"/>
                <a:cs typeface="Tahoma"/>
              </a:rPr>
              <a:t>10)</a:t>
            </a:r>
            <a:r>
              <a:rPr sz="1100" spc="-30" dirty="0">
                <a:solidFill>
                  <a:srgbClr val="22373A"/>
                </a:solidFill>
                <a:latin typeface="Tahoma"/>
                <a:cs typeface="Tahoma"/>
              </a:rPr>
              <a:t> </a:t>
            </a:r>
            <a:r>
              <a:rPr sz="1100" spc="-35" dirty="0">
                <a:solidFill>
                  <a:srgbClr val="22373A"/>
                </a:solidFill>
                <a:latin typeface="Tahoma"/>
                <a:cs typeface="Tahoma"/>
              </a:rPr>
              <a:t>(uniform</a:t>
            </a:r>
            <a:r>
              <a:rPr sz="1100" spc="-30" dirty="0">
                <a:solidFill>
                  <a:srgbClr val="22373A"/>
                </a:solidFill>
                <a:latin typeface="Tahoma"/>
                <a:cs typeface="Tahoma"/>
              </a:rPr>
              <a:t> </a:t>
            </a:r>
            <a:r>
              <a:rPr sz="1100" spc="-10" dirty="0">
                <a:solidFill>
                  <a:srgbClr val="22373A"/>
                </a:solidFill>
                <a:latin typeface="Tahoma"/>
                <a:cs typeface="Tahoma"/>
              </a:rPr>
              <a:t>distribution)</a:t>
            </a:r>
            <a:endParaRPr sz="1100" dirty="0">
              <a:latin typeface="Tahoma"/>
              <a:cs typeface="Tahoma"/>
            </a:endParaRPr>
          </a:p>
          <a:p>
            <a:pPr marL="44450" marR="274320">
              <a:lnSpc>
                <a:spcPct val="118000"/>
              </a:lnSpc>
              <a:spcBef>
                <a:spcPts val="680"/>
              </a:spcBef>
            </a:pPr>
            <a:r>
              <a:rPr sz="1100" dirty="0">
                <a:solidFill>
                  <a:srgbClr val="22373A"/>
                </a:solidFill>
                <a:latin typeface="Tahoma"/>
                <a:cs typeface="Tahoma"/>
              </a:rPr>
              <a:t>Let’s</a:t>
            </a:r>
            <a:r>
              <a:rPr sz="1100" spc="-40" dirty="0">
                <a:solidFill>
                  <a:srgbClr val="22373A"/>
                </a:solidFill>
                <a:latin typeface="Tahoma"/>
                <a:cs typeface="Tahoma"/>
              </a:rPr>
              <a:t> </a:t>
            </a:r>
            <a:r>
              <a:rPr sz="1100" spc="-55" dirty="0">
                <a:solidFill>
                  <a:srgbClr val="22373A"/>
                </a:solidFill>
                <a:latin typeface="Tahoma"/>
                <a:cs typeface="Tahoma"/>
              </a:rPr>
              <a:t>sample</a:t>
            </a:r>
            <a:r>
              <a:rPr sz="1100" spc="-15" dirty="0">
                <a:solidFill>
                  <a:srgbClr val="22373A"/>
                </a:solidFill>
                <a:latin typeface="Tahoma"/>
                <a:cs typeface="Tahoma"/>
              </a:rPr>
              <a:t> </a:t>
            </a:r>
            <a:r>
              <a:rPr sz="1100" spc="-65" dirty="0">
                <a:solidFill>
                  <a:srgbClr val="22373A"/>
                </a:solidFill>
                <a:latin typeface="Tahoma"/>
                <a:cs typeface="Tahoma"/>
              </a:rPr>
              <a:t>some</a:t>
            </a:r>
            <a:r>
              <a:rPr sz="1100" spc="-20" dirty="0">
                <a:solidFill>
                  <a:srgbClr val="22373A"/>
                </a:solidFill>
                <a:latin typeface="Tahoma"/>
                <a:cs typeface="Tahoma"/>
              </a:rPr>
              <a:t> </a:t>
            </a:r>
            <a:r>
              <a:rPr sz="1100" spc="-50" dirty="0">
                <a:solidFill>
                  <a:srgbClr val="22373A"/>
                </a:solidFill>
                <a:latin typeface="Tahoma"/>
                <a:cs typeface="Tahoma"/>
              </a:rPr>
              <a:t>values</a:t>
            </a:r>
            <a:r>
              <a:rPr sz="1100" spc="-15" dirty="0">
                <a:solidFill>
                  <a:srgbClr val="22373A"/>
                </a:solidFill>
                <a:latin typeface="Tahoma"/>
                <a:cs typeface="Tahoma"/>
              </a:rPr>
              <a:t> </a:t>
            </a:r>
            <a:r>
              <a:rPr sz="1100" spc="-25" dirty="0">
                <a:solidFill>
                  <a:srgbClr val="22373A"/>
                </a:solidFill>
                <a:latin typeface="Tahoma"/>
                <a:cs typeface="Tahoma"/>
              </a:rPr>
              <a:t>from</a:t>
            </a:r>
            <a:r>
              <a:rPr sz="1100" spc="-15" dirty="0">
                <a:solidFill>
                  <a:srgbClr val="22373A"/>
                </a:solidFill>
                <a:latin typeface="Tahoma"/>
                <a:cs typeface="Tahoma"/>
              </a:rPr>
              <a:t> </a:t>
            </a:r>
            <a:r>
              <a:rPr sz="1100" spc="-55" dirty="0">
                <a:solidFill>
                  <a:srgbClr val="22373A"/>
                </a:solidFill>
                <a:latin typeface="Tahoma"/>
                <a:cs typeface="Tahoma"/>
              </a:rPr>
              <a:t>these</a:t>
            </a:r>
            <a:r>
              <a:rPr sz="1100" spc="-15" dirty="0">
                <a:solidFill>
                  <a:srgbClr val="22373A"/>
                </a:solidFill>
                <a:latin typeface="Tahoma"/>
                <a:cs typeface="Tahoma"/>
              </a:rPr>
              <a:t> </a:t>
            </a:r>
            <a:r>
              <a:rPr sz="1100" spc="-50" dirty="0">
                <a:solidFill>
                  <a:srgbClr val="22373A"/>
                </a:solidFill>
                <a:latin typeface="Tahoma"/>
                <a:cs typeface="Tahoma"/>
              </a:rPr>
              <a:t>priors</a:t>
            </a:r>
            <a:r>
              <a:rPr sz="1100" spc="-15" dirty="0">
                <a:solidFill>
                  <a:srgbClr val="22373A"/>
                </a:solidFill>
                <a:latin typeface="Tahoma"/>
                <a:cs typeface="Tahoma"/>
              </a:rPr>
              <a:t> </a:t>
            </a:r>
            <a:r>
              <a:rPr sz="1100" dirty="0">
                <a:solidFill>
                  <a:srgbClr val="22373A"/>
                </a:solidFill>
                <a:latin typeface="Tahoma"/>
                <a:cs typeface="Tahoma"/>
              </a:rPr>
              <a:t>to</a:t>
            </a:r>
            <a:r>
              <a:rPr sz="1100" spc="-15" dirty="0">
                <a:solidFill>
                  <a:srgbClr val="22373A"/>
                </a:solidFill>
                <a:latin typeface="Tahoma"/>
                <a:cs typeface="Tahoma"/>
              </a:rPr>
              <a:t> </a:t>
            </a:r>
            <a:r>
              <a:rPr sz="1100" spc="-90" dirty="0">
                <a:solidFill>
                  <a:srgbClr val="22373A"/>
                </a:solidFill>
                <a:latin typeface="Tahoma"/>
                <a:cs typeface="Tahoma"/>
              </a:rPr>
              <a:t>see</a:t>
            </a:r>
            <a:r>
              <a:rPr sz="1100" dirty="0">
                <a:solidFill>
                  <a:srgbClr val="22373A"/>
                </a:solidFill>
                <a:latin typeface="Tahoma"/>
                <a:cs typeface="Tahoma"/>
              </a:rPr>
              <a:t> </a:t>
            </a:r>
            <a:r>
              <a:rPr sz="1100" spc="-25" dirty="0">
                <a:solidFill>
                  <a:srgbClr val="22373A"/>
                </a:solidFill>
                <a:latin typeface="Tahoma"/>
                <a:cs typeface="Tahoma"/>
              </a:rPr>
              <a:t>what</a:t>
            </a:r>
            <a:r>
              <a:rPr sz="1100" spc="-10" dirty="0">
                <a:solidFill>
                  <a:srgbClr val="22373A"/>
                </a:solidFill>
                <a:latin typeface="Tahoma"/>
                <a:cs typeface="Tahoma"/>
              </a:rPr>
              <a:t> </a:t>
            </a:r>
            <a:r>
              <a:rPr sz="1100" spc="-25" dirty="0">
                <a:solidFill>
                  <a:srgbClr val="22373A"/>
                </a:solidFill>
                <a:latin typeface="Tahoma"/>
                <a:cs typeface="Tahoma"/>
              </a:rPr>
              <a:t>type</a:t>
            </a:r>
            <a:r>
              <a:rPr sz="1100" spc="-15" dirty="0">
                <a:solidFill>
                  <a:srgbClr val="22373A"/>
                </a:solidFill>
                <a:latin typeface="Tahoma"/>
                <a:cs typeface="Tahoma"/>
              </a:rPr>
              <a:t> </a:t>
            </a:r>
            <a:r>
              <a:rPr sz="1100" spc="-25" dirty="0">
                <a:solidFill>
                  <a:srgbClr val="22373A"/>
                </a:solidFill>
                <a:latin typeface="Tahoma"/>
                <a:cs typeface="Tahoma"/>
              </a:rPr>
              <a:t>of </a:t>
            </a:r>
            <a:r>
              <a:rPr sz="1100" spc="-35" dirty="0">
                <a:solidFill>
                  <a:srgbClr val="22373A"/>
                </a:solidFill>
                <a:latin typeface="Tahoma"/>
                <a:cs typeface="Tahoma"/>
              </a:rPr>
              <a:t>relationship</a:t>
            </a:r>
            <a:r>
              <a:rPr sz="1100" spc="-50" dirty="0">
                <a:solidFill>
                  <a:srgbClr val="22373A"/>
                </a:solidFill>
                <a:latin typeface="Tahoma"/>
                <a:cs typeface="Tahoma"/>
              </a:rPr>
              <a:t> </a:t>
            </a:r>
            <a:r>
              <a:rPr sz="1100" spc="-70" dirty="0">
                <a:solidFill>
                  <a:srgbClr val="22373A"/>
                </a:solidFill>
                <a:latin typeface="Tahoma"/>
                <a:cs typeface="Tahoma"/>
              </a:rPr>
              <a:t>between</a:t>
            </a:r>
            <a:r>
              <a:rPr sz="1100" spc="-5" dirty="0">
                <a:solidFill>
                  <a:srgbClr val="22373A"/>
                </a:solidFill>
                <a:latin typeface="Tahoma"/>
                <a:cs typeface="Tahoma"/>
              </a:rPr>
              <a:t> </a:t>
            </a:r>
            <a:r>
              <a:rPr sz="1100" i="1" dirty="0">
                <a:solidFill>
                  <a:srgbClr val="22373A"/>
                </a:solidFill>
                <a:latin typeface="Arial"/>
                <a:cs typeface="Arial"/>
              </a:rPr>
              <a:t>x</a:t>
            </a:r>
            <a:r>
              <a:rPr sz="1100" i="1" spc="130" dirty="0">
                <a:solidFill>
                  <a:srgbClr val="22373A"/>
                </a:solidFill>
                <a:latin typeface="Arial"/>
                <a:cs typeface="Arial"/>
              </a:rPr>
              <a:t> </a:t>
            </a:r>
            <a:r>
              <a:rPr sz="1100" spc="-40" dirty="0">
                <a:solidFill>
                  <a:srgbClr val="22373A"/>
                </a:solidFill>
                <a:latin typeface="Tahoma"/>
                <a:cs typeface="Tahoma"/>
              </a:rPr>
              <a:t>and</a:t>
            </a:r>
            <a:r>
              <a:rPr sz="1100" spc="-10" dirty="0">
                <a:solidFill>
                  <a:srgbClr val="22373A"/>
                </a:solidFill>
                <a:latin typeface="Tahoma"/>
                <a:cs typeface="Tahoma"/>
              </a:rPr>
              <a:t> </a:t>
            </a:r>
            <a:r>
              <a:rPr sz="1100" i="1" dirty="0">
                <a:solidFill>
                  <a:srgbClr val="22373A"/>
                </a:solidFill>
                <a:latin typeface="Arial"/>
                <a:cs typeface="Arial"/>
              </a:rPr>
              <a:t>y</a:t>
            </a:r>
            <a:r>
              <a:rPr sz="1100" i="1" spc="135" dirty="0">
                <a:solidFill>
                  <a:srgbClr val="22373A"/>
                </a:solidFill>
                <a:latin typeface="Arial"/>
                <a:cs typeface="Arial"/>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60" dirty="0">
                <a:solidFill>
                  <a:srgbClr val="22373A"/>
                </a:solidFill>
                <a:latin typeface="Tahoma"/>
                <a:cs typeface="Tahoma"/>
              </a:rPr>
              <a:t>are</a:t>
            </a:r>
            <a:r>
              <a:rPr sz="1100" spc="-10" dirty="0">
                <a:solidFill>
                  <a:srgbClr val="22373A"/>
                </a:solidFill>
                <a:latin typeface="Tahoma"/>
                <a:cs typeface="Tahoma"/>
              </a:rPr>
              <a:t> assuming.</a:t>
            </a:r>
            <a:endParaRPr sz="1100" dirty="0">
              <a:latin typeface="Tahoma"/>
              <a:cs typeface="Tahoma"/>
            </a:endParaRPr>
          </a:p>
        </p:txBody>
      </p:sp>
    </p:spTree>
  </p:cSld>
  <p:clrMapOvr>
    <a:masterClrMapping/>
  </p:clrMapOvr>
  <p:transition>
    <p:cut/>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10" dirty="0"/>
              <a:t>Prior</a:t>
            </a:r>
            <a:r>
              <a:rPr spc="-20" dirty="0"/>
              <a:t> </a:t>
            </a:r>
            <a:r>
              <a:rPr spc="-40" dirty="0"/>
              <a:t>Predictions</a:t>
            </a:r>
          </a:p>
        </p:txBody>
      </p:sp>
      <p:sp>
        <p:nvSpPr>
          <p:cNvPr id="3" name="object 3"/>
          <p:cNvSpPr/>
          <p:nvPr/>
        </p:nvSpPr>
        <p:spPr>
          <a:xfrm>
            <a:off x="322046" y="446951"/>
            <a:ext cx="3964304" cy="2762250"/>
          </a:xfrm>
          <a:custGeom>
            <a:avLst/>
            <a:gdLst/>
            <a:ahLst/>
            <a:cxnLst/>
            <a:rect l="l" t="t" r="r" b="b"/>
            <a:pathLst>
              <a:path w="3964304" h="2762250">
                <a:moveTo>
                  <a:pt x="3963911" y="0"/>
                </a:moveTo>
                <a:lnTo>
                  <a:pt x="0" y="0"/>
                </a:lnTo>
                <a:lnTo>
                  <a:pt x="0" y="2762199"/>
                </a:lnTo>
                <a:lnTo>
                  <a:pt x="3963911" y="2762199"/>
                </a:lnTo>
                <a:lnTo>
                  <a:pt x="3963911" y="0"/>
                </a:lnTo>
                <a:close/>
              </a:path>
            </a:pathLst>
          </a:custGeom>
          <a:solidFill>
            <a:srgbClr val="F8F8F8"/>
          </a:solidFill>
        </p:spPr>
        <p:txBody>
          <a:bodyPr wrap="square" lIns="0" tIns="0" rIns="0" bIns="0" rtlCol="0"/>
          <a:lstStyle/>
          <a:p>
            <a:endParaRPr/>
          </a:p>
        </p:txBody>
      </p:sp>
      <p:sp>
        <p:nvSpPr>
          <p:cNvPr id="4" name="object 4"/>
          <p:cNvSpPr txBox="1"/>
          <p:nvPr/>
        </p:nvSpPr>
        <p:spPr>
          <a:xfrm>
            <a:off x="347294" y="385010"/>
            <a:ext cx="3225800" cy="2795905"/>
          </a:xfrm>
          <a:prstGeom prst="rect">
            <a:avLst/>
          </a:prstGeom>
        </p:spPr>
        <p:txBody>
          <a:bodyPr vert="horz" wrap="square" lIns="0" tIns="43180" rIns="0" bIns="0" rtlCol="0">
            <a:spAutoFit/>
          </a:bodyPr>
          <a:lstStyle/>
          <a:p>
            <a:pPr marL="12700">
              <a:lnSpc>
                <a:spcPct val="100000"/>
              </a:lnSpc>
              <a:spcBef>
                <a:spcPts val="340"/>
              </a:spcBef>
            </a:pPr>
            <a:r>
              <a:rPr sz="1100" spc="95" dirty="0">
                <a:solidFill>
                  <a:srgbClr val="22373A"/>
                </a:solidFill>
                <a:latin typeface="Palatino Linotype"/>
                <a:cs typeface="Palatino Linotype"/>
              </a:rPr>
              <a:t>n_iter</a:t>
            </a:r>
            <a:r>
              <a:rPr sz="1100" spc="315" dirty="0">
                <a:solidFill>
                  <a:srgbClr val="22373A"/>
                </a:solidFill>
                <a:latin typeface="Palatino Linotype"/>
                <a:cs typeface="Palatino Linotype"/>
              </a:rPr>
              <a:t> </a:t>
            </a:r>
            <a:r>
              <a:rPr sz="1100" dirty="0">
                <a:solidFill>
                  <a:srgbClr val="8E5902"/>
                </a:solidFill>
                <a:latin typeface="Palatino Linotype"/>
                <a:cs typeface="Palatino Linotype"/>
              </a:rPr>
              <a:t>=</a:t>
            </a:r>
            <a:r>
              <a:rPr sz="1100" spc="320" dirty="0">
                <a:solidFill>
                  <a:srgbClr val="8E5902"/>
                </a:solidFill>
                <a:latin typeface="Palatino Linotype"/>
                <a:cs typeface="Palatino Linotype"/>
              </a:rPr>
              <a:t> </a:t>
            </a:r>
            <a:r>
              <a:rPr sz="1100" spc="-20" dirty="0">
                <a:solidFill>
                  <a:srgbClr val="0000CE"/>
                </a:solidFill>
                <a:latin typeface="Palatino Linotype"/>
                <a:cs typeface="Palatino Linotype"/>
              </a:rPr>
              <a:t>1000</a:t>
            </a:r>
            <a:endParaRPr sz="1100">
              <a:latin typeface="Palatino Linotype"/>
              <a:cs typeface="Palatino Linotype"/>
            </a:endParaRPr>
          </a:p>
          <a:p>
            <a:pPr marL="12700" marR="222885">
              <a:lnSpc>
                <a:spcPct val="118000"/>
              </a:lnSpc>
            </a:pPr>
            <a:r>
              <a:rPr sz="1100" spc="50" dirty="0">
                <a:solidFill>
                  <a:srgbClr val="22373A"/>
                </a:solidFill>
                <a:latin typeface="Palatino Linotype"/>
                <a:cs typeface="Palatino Linotype"/>
              </a:rPr>
              <a:t>beta0</a:t>
            </a:r>
            <a:r>
              <a:rPr sz="1100" spc="285"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290" dirty="0">
                <a:solidFill>
                  <a:srgbClr val="8E5902"/>
                </a:solidFill>
                <a:latin typeface="Palatino Linotype"/>
                <a:cs typeface="Palatino Linotype"/>
              </a:rPr>
              <a:t> </a:t>
            </a:r>
            <a:r>
              <a:rPr sz="1100" spc="60" dirty="0">
                <a:latin typeface="Palatino Linotype"/>
                <a:cs typeface="Palatino Linotype"/>
              </a:rPr>
              <a:t>rnorm</a:t>
            </a:r>
            <a:r>
              <a:rPr sz="1100" spc="60" dirty="0">
                <a:solidFill>
                  <a:srgbClr val="22373A"/>
                </a:solidFill>
                <a:latin typeface="Palatino Linotype"/>
                <a:cs typeface="Palatino Linotype"/>
              </a:rPr>
              <a:t>(n_iter,</a:t>
            </a:r>
            <a:r>
              <a:rPr sz="1100" spc="290" dirty="0">
                <a:solidFill>
                  <a:srgbClr val="22373A"/>
                </a:solidFill>
                <a:latin typeface="Palatino Linotype"/>
                <a:cs typeface="Palatino Linotype"/>
              </a:rPr>
              <a:t> </a:t>
            </a:r>
            <a:r>
              <a:rPr sz="1100" spc="-60" dirty="0">
                <a:solidFill>
                  <a:srgbClr val="C4A000"/>
                </a:solidFill>
                <a:latin typeface="Palatino Linotype"/>
                <a:cs typeface="Palatino Linotype"/>
              </a:rPr>
              <a:t>mean</a:t>
            </a:r>
            <a:r>
              <a:rPr sz="1100" spc="29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90" dirty="0">
                <a:solidFill>
                  <a:srgbClr val="C4A000"/>
                </a:solidFill>
                <a:latin typeface="Palatino Linotype"/>
                <a:cs typeface="Palatino Linotype"/>
              </a:rPr>
              <a:t> </a:t>
            </a:r>
            <a:r>
              <a:rPr sz="1100" spc="155" dirty="0">
                <a:solidFill>
                  <a:srgbClr val="0000CE"/>
                </a:solidFill>
                <a:latin typeface="Palatino Linotype"/>
                <a:cs typeface="Palatino Linotype"/>
              </a:rPr>
              <a:t>0</a:t>
            </a:r>
            <a:r>
              <a:rPr sz="1100" spc="155" dirty="0">
                <a:solidFill>
                  <a:srgbClr val="22373A"/>
                </a:solidFill>
                <a:latin typeface="Palatino Linotype"/>
                <a:cs typeface="Palatino Linotype"/>
              </a:rPr>
              <a:t>,</a:t>
            </a:r>
            <a:r>
              <a:rPr sz="1100" spc="290" dirty="0">
                <a:solidFill>
                  <a:srgbClr val="22373A"/>
                </a:solidFill>
                <a:latin typeface="Palatino Linotype"/>
                <a:cs typeface="Palatino Linotype"/>
              </a:rPr>
              <a:t> </a:t>
            </a:r>
            <a:r>
              <a:rPr sz="1100" dirty="0">
                <a:solidFill>
                  <a:srgbClr val="C4A000"/>
                </a:solidFill>
                <a:latin typeface="Palatino Linotype"/>
                <a:cs typeface="Palatino Linotype"/>
              </a:rPr>
              <a:t>sd</a:t>
            </a:r>
            <a:r>
              <a:rPr sz="1100" spc="29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90" dirty="0">
                <a:solidFill>
                  <a:srgbClr val="C4A000"/>
                </a:solidFill>
                <a:latin typeface="Palatino Linotype"/>
                <a:cs typeface="Palatino Linotype"/>
              </a:rPr>
              <a:t> </a:t>
            </a:r>
            <a:r>
              <a:rPr sz="1100" spc="55" dirty="0">
                <a:solidFill>
                  <a:srgbClr val="0000CE"/>
                </a:solidFill>
                <a:latin typeface="Palatino Linotype"/>
                <a:cs typeface="Palatino Linotype"/>
              </a:rPr>
              <a:t>10</a:t>
            </a:r>
            <a:r>
              <a:rPr sz="1100" spc="55" dirty="0">
                <a:solidFill>
                  <a:srgbClr val="22373A"/>
                </a:solidFill>
                <a:latin typeface="Palatino Linotype"/>
                <a:cs typeface="Palatino Linotype"/>
              </a:rPr>
              <a:t>) </a:t>
            </a:r>
            <a:r>
              <a:rPr sz="1100" spc="50" dirty="0">
                <a:solidFill>
                  <a:srgbClr val="22373A"/>
                </a:solidFill>
                <a:latin typeface="Palatino Linotype"/>
                <a:cs typeface="Palatino Linotype"/>
              </a:rPr>
              <a:t>beta1</a:t>
            </a:r>
            <a:r>
              <a:rPr sz="1100" spc="285"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290" dirty="0">
                <a:solidFill>
                  <a:srgbClr val="8E5902"/>
                </a:solidFill>
                <a:latin typeface="Palatino Linotype"/>
                <a:cs typeface="Palatino Linotype"/>
              </a:rPr>
              <a:t> </a:t>
            </a:r>
            <a:r>
              <a:rPr sz="1100" spc="60" dirty="0">
                <a:latin typeface="Palatino Linotype"/>
                <a:cs typeface="Palatino Linotype"/>
              </a:rPr>
              <a:t>rnorm</a:t>
            </a:r>
            <a:r>
              <a:rPr sz="1100" spc="60" dirty="0">
                <a:solidFill>
                  <a:srgbClr val="22373A"/>
                </a:solidFill>
                <a:latin typeface="Palatino Linotype"/>
                <a:cs typeface="Palatino Linotype"/>
              </a:rPr>
              <a:t>(n_iter,</a:t>
            </a:r>
            <a:r>
              <a:rPr sz="1100" spc="290" dirty="0">
                <a:solidFill>
                  <a:srgbClr val="22373A"/>
                </a:solidFill>
                <a:latin typeface="Palatino Linotype"/>
                <a:cs typeface="Palatino Linotype"/>
              </a:rPr>
              <a:t> </a:t>
            </a:r>
            <a:r>
              <a:rPr sz="1100" spc="-60" dirty="0">
                <a:solidFill>
                  <a:srgbClr val="C4A000"/>
                </a:solidFill>
                <a:latin typeface="Palatino Linotype"/>
                <a:cs typeface="Palatino Linotype"/>
              </a:rPr>
              <a:t>mean</a:t>
            </a:r>
            <a:r>
              <a:rPr sz="1100" spc="29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90" dirty="0">
                <a:solidFill>
                  <a:srgbClr val="C4A000"/>
                </a:solidFill>
                <a:latin typeface="Palatino Linotype"/>
                <a:cs typeface="Palatino Linotype"/>
              </a:rPr>
              <a:t> </a:t>
            </a:r>
            <a:r>
              <a:rPr sz="1100" spc="155" dirty="0">
                <a:solidFill>
                  <a:srgbClr val="0000CE"/>
                </a:solidFill>
                <a:latin typeface="Palatino Linotype"/>
                <a:cs typeface="Palatino Linotype"/>
              </a:rPr>
              <a:t>0</a:t>
            </a:r>
            <a:r>
              <a:rPr sz="1100" spc="155" dirty="0">
                <a:solidFill>
                  <a:srgbClr val="22373A"/>
                </a:solidFill>
                <a:latin typeface="Palatino Linotype"/>
                <a:cs typeface="Palatino Linotype"/>
              </a:rPr>
              <a:t>,</a:t>
            </a:r>
            <a:r>
              <a:rPr sz="1100" spc="290" dirty="0">
                <a:solidFill>
                  <a:srgbClr val="22373A"/>
                </a:solidFill>
                <a:latin typeface="Palatino Linotype"/>
                <a:cs typeface="Palatino Linotype"/>
              </a:rPr>
              <a:t> </a:t>
            </a:r>
            <a:r>
              <a:rPr sz="1100" dirty="0">
                <a:solidFill>
                  <a:srgbClr val="C4A000"/>
                </a:solidFill>
                <a:latin typeface="Palatino Linotype"/>
                <a:cs typeface="Palatino Linotype"/>
              </a:rPr>
              <a:t>sd</a:t>
            </a:r>
            <a:r>
              <a:rPr sz="1100" spc="29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90" dirty="0">
                <a:solidFill>
                  <a:srgbClr val="C4A000"/>
                </a:solidFill>
                <a:latin typeface="Palatino Linotype"/>
                <a:cs typeface="Palatino Linotype"/>
              </a:rPr>
              <a:t> </a:t>
            </a:r>
            <a:r>
              <a:rPr sz="1100" spc="85" dirty="0">
                <a:solidFill>
                  <a:srgbClr val="0000CE"/>
                </a:solidFill>
                <a:latin typeface="Palatino Linotype"/>
                <a:cs typeface="Palatino Linotype"/>
              </a:rPr>
              <a:t>1</a:t>
            </a:r>
            <a:r>
              <a:rPr sz="1100" spc="85" dirty="0">
                <a:solidFill>
                  <a:srgbClr val="22373A"/>
                </a:solidFill>
                <a:latin typeface="Palatino Linotype"/>
                <a:cs typeface="Palatino Linotype"/>
              </a:rPr>
              <a:t>) </a:t>
            </a:r>
            <a:r>
              <a:rPr sz="1100" dirty="0">
                <a:solidFill>
                  <a:srgbClr val="22373A"/>
                </a:solidFill>
                <a:latin typeface="Palatino Linotype"/>
                <a:cs typeface="Palatino Linotype"/>
              </a:rPr>
              <a:t>sigma</a:t>
            </a:r>
            <a:r>
              <a:rPr sz="1100" spc="250"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254" dirty="0">
                <a:solidFill>
                  <a:srgbClr val="8E5902"/>
                </a:solidFill>
                <a:latin typeface="Palatino Linotype"/>
                <a:cs typeface="Palatino Linotype"/>
              </a:rPr>
              <a:t> </a:t>
            </a:r>
            <a:r>
              <a:rPr sz="1100" spc="114" dirty="0">
                <a:latin typeface="Palatino Linotype"/>
                <a:cs typeface="Palatino Linotype"/>
              </a:rPr>
              <a:t>runif</a:t>
            </a:r>
            <a:r>
              <a:rPr sz="1100" spc="114" dirty="0">
                <a:solidFill>
                  <a:srgbClr val="22373A"/>
                </a:solidFill>
                <a:latin typeface="Palatino Linotype"/>
                <a:cs typeface="Palatino Linotype"/>
              </a:rPr>
              <a:t>(n_iter,</a:t>
            </a:r>
            <a:r>
              <a:rPr sz="1100" spc="254" dirty="0">
                <a:solidFill>
                  <a:srgbClr val="22373A"/>
                </a:solidFill>
                <a:latin typeface="Palatino Linotype"/>
                <a:cs typeface="Palatino Linotype"/>
              </a:rPr>
              <a:t> </a:t>
            </a:r>
            <a:r>
              <a:rPr sz="1100" spc="-20" dirty="0">
                <a:solidFill>
                  <a:srgbClr val="C4A000"/>
                </a:solidFill>
                <a:latin typeface="Palatino Linotype"/>
                <a:cs typeface="Palatino Linotype"/>
              </a:rPr>
              <a:t>min</a:t>
            </a:r>
            <a:r>
              <a:rPr sz="1100" spc="25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54" dirty="0">
                <a:solidFill>
                  <a:srgbClr val="C4A000"/>
                </a:solidFill>
                <a:latin typeface="Palatino Linotype"/>
                <a:cs typeface="Palatino Linotype"/>
              </a:rPr>
              <a:t> </a:t>
            </a:r>
            <a:r>
              <a:rPr sz="1100" spc="155" dirty="0">
                <a:solidFill>
                  <a:srgbClr val="0000CE"/>
                </a:solidFill>
                <a:latin typeface="Palatino Linotype"/>
                <a:cs typeface="Palatino Linotype"/>
              </a:rPr>
              <a:t>0</a:t>
            </a:r>
            <a:r>
              <a:rPr sz="1100" spc="155" dirty="0">
                <a:solidFill>
                  <a:srgbClr val="22373A"/>
                </a:solidFill>
                <a:latin typeface="Palatino Linotype"/>
                <a:cs typeface="Palatino Linotype"/>
              </a:rPr>
              <a:t>,</a:t>
            </a:r>
            <a:r>
              <a:rPr sz="1100" spc="254" dirty="0">
                <a:solidFill>
                  <a:srgbClr val="22373A"/>
                </a:solidFill>
                <a:latin typeface="Palatino Linotype"/>
                <a:cs typeface="Palatino Linotype"/>
              </a:rPr>
              <a:t> </a:t>
            </a:r>
            <a:r>
              <a:rPr sz="1100" spc="-65" dirty="0">
                <a:solidFill>
                  <a:srgbClr val="C4A000"/>
                </a:solidFill>
                <a:latin typeface="Palatino Linotype"/>
                <a:cs typeface="Palatino Linotype"/>
              </a:rPr>
              <a:t>max</a:t>
            </a:r>
            <a:r>
              <a:rPr sz="1100" spc="254"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50" dirty="0">
                <a:solidFill>
                  <a:srgbClr val="C4A000"/>
                </a:solidFill>
                <a:latin typeface="Palatino Linotype"/>
                <a:cs typeface="Palatino Linotype"/>
              </a:rPr>
              <a:t> </a:t>
            </a:r>
            <a:r>
              <a:rPr sz="1100" spc="55" dirty="0">
                <a:solidFill>
                  <a:srgbClr val="0000CE"/>
                </a:solidFill>
                <a:latin typeface="Palatino Linotype"/>
                <a:cs typeface="Palatino Linotype"/>
              </a:rPr>
              <a:t>10</a:t>
            </a:r>
            <a:r>
              <a:rPr sz="1100" spc="55" dirty="0">
                <a:solidFill>
                  <a:srgbClr val="22373A"/>
                </a:solidFill>
                <a:latin typeface="Palatino Linotype"/>
                <a:cs typeface="Palatino Linotype"/>
              </a:rPr>
              <a:t>)</a:t>
            </a:r>
            <a:endParaRPr sz="1100">
              <a:latin typeface="Palatino Linotype"/>
              <a:cs typeface="Palatino Linotype"/>
            </a:endParaRPr>
          </a:p>
          <a:p>
            <a:pPr>
              <a:lnSpc>
                <a:spcPct val="100000"/>
              </a:lnSpc>
              <a:spcBef>
                <a:spcPts val="40"/>
              </a:spcBef>
            </a:pPr>
            <a:endParaRPr sz="1300">
              <a:latin typeface="Palatino Linotype"/>
              <a:cs typeface="Palatino Linotype"/>
            </a:endParaRPr>
          </a:p>
          <a:p>
            <a:pPr marL="12700">
              <a:lnSpc>
                <a:spcPct val="100000"/>
              </a:lnSpc>
            </a:pPr>
            <a:r>
              <a:rPr sz="1100" dirty="0">
                <a:solidFill>
                  <a:srgbClr val="22373A"/>
                </a:solidFill>
                <a:latin typeface="Palatino Linotype"/>
                <a:cs typeface="Palatino Linotype"/>
              </a:rPr>
              <a:t>x</a:t>
            </a:r>
            <a:r>
              <a:rPr sz="1100" spc="300"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305" dirty="0">
                <a:solidFill>
                  <a:srgbClr val="8E5902"/>
                </a:solidFill>
                <a:latin typeface="Palatino Linotype"/>
                <a:cs typeface="Palatino Linotype"/>
              </a:rPr>
              <a:t> </a:t>
            </a:r>
            <a:r>
              <a:rPr sz="1100" spc="100" dirty="0">
                <a:latin typeface="Palatino Linotype"/>
                <a:cs typeface="Palatino Linotype"/>
              </a:rPr>
              <a:t>seq</a:t>
            </a:r>
            <a:r>
              <a:rPr sz="1100" spc="100" dirty="0">
                <a:solidFill>
                  <a:srgbClr val="22373A"/>
                </a:solidFill>
                <a:latin typeface="Palatino Linotype"/>
                <a:cs typeface="Palatino Linotype"/>
              </a:rPr>
              <a:t>(</a:t>
            </a:r>
            <a:r>
              <a:rPr sz="1100" spc="100" dirty="0">
                <a:latin typeface="Palatino Linotype"/>
                <a:cs typeface="Palatino Linotype"/>
              </a:rPr>
              <a:t>-</a:t>
            </a:r>
            <a:r>
              <a:rPr sz="1100" spc="110" dirty="0">
                <a:solidFill>
                  <a:srgbClr val="0000CE"/>
                </a:solidFill>
                <a:latin typeface="Palatino Linotype"/>
                <a:cs typeface="Palatino Linotype"/>
              </a:rPr>
              <a:t>10</a:t>
            </a:r>
            <a:r>
              <a:rPr sz="1100" spc="110" dirty="0">
                <a:solidFill>
                  <a:srgbClr val="22373A"/>
                </a:solidFill>
                <a:latin typeface="Palatino Linotype"/>
                <a:cs typeface="Palatino Linotype"/>
              </a:rPr>
              <a:t>,</a:t>
            </a:r>
            <a:r>
              <a:rPr sz="1100" spc="305" dirty="0">
                <a:solidFill>
                  <a:srgbClr val="22373A"/>
                </a:solidFill>
                <a:latin typeface="Palatino Linotype"/>
                <a:cs typeface="Palatino Linotype"/>
              </a:rPr>
              <a:t> </a:t>
            </a:r>
            <a:r>
              <a:rPr sz="1100" spc="110" dirty="0">
                <a:solidFill>
                  <a:srgbClr val="0000CE"/>
                </a:solidFill>
                <a:latin typeface="Palatino Linotype"/>
                <a:cs typeface="Palatino Linotype"/>
              </a:rPr>
              <a:t>10</a:t>
            </a:r>
            <a:r>
              <a:rPr sz="1100" spc="110" dirty="0">
                <a:solidFill>
                  <a:srgbClr val="22373A"/>
                </a:solidFill>
                <a:latin typeface="Palatino Linotype"/>
                <a:cs typeface="Palatino Linotype"/>
              </a:rPr>
              <a:t>,</a:t>
            </a:r>
            <a:r>
              <a:rPr sz="1100" spc="305" dirty="0">
                <a:solidFill>
                  <a:srgbClr val="22373A"/>
                </a:solidFill>
                <a:latin typeface="Palatino Linotype"/>
                <a:cs typeface="Palatino Linotype"/>
              </a:rPr>
              <a:t> </a:t>
            </a:r>
            <a:r>
              <a:rPr sz="1100" spc="110" dirty="0">
                <a:solidFill>
                  <a:srgbClr val="0000CE"/>
                </a:solidFill>
                <a:latin typeface="Palatino Linotype"/>
                <a:cs typeface="Palatino Linotype"/>
              </a:rPr>
              <a:t>0.1</a:t>
            </a:r>
            <a:r>
              <a:rPr sz="1100" spc="110" dirty="0">
                <a:solidFill>
                  <a:srgbClr val="22373A"/>
                </a:solidFill>
                <a:latin typeface="Palatino Linotype"/>
                <a:cs typeface="Palatino Linotype"/>
              </a:rPr>
              <a:t>)</a:t>
            </a:r>
            <a:endParaRPr sz="1100">
              <a:latin typeface="Palatino Linotype"/>
              <a:cs typeface="Palatino Linotype"/>
            </a:endParaRPr>
          </a:p>
          <a:p>
            <a:pPr marL="12700">
              <a:lnSpc>
                <a:spcPct val="100000"/>
              </a:lnSpc>
              <a:spcBef>
                <a:spcPts val="240"/>
              </a:spcBef>
            </a:pPr>
            <a:r>
              <a:rPr sz="1100" dirty="0">
                <a:solidFill>
                  <a:srgbClr val="22373A"/>
                </a:solidFill>
                <a:latin typeface="Palatino Linotype"/>
                <a:cs typeface="Palatino Linotype"/>
              </a:rPr>
              <a:t>n</a:t>
            </a:r>
            <a:r>
              <a:rPr sz="1100" spc="260"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265" dirty="0">
                <a:solidFill>
                  <a:srgbClr val="8E5902"/>
                </a:solidFill>
                <a:latin typeface="Palatino Linotype"/>
                <a:cs typeface="Palatino Linotype"/>
              </a:rPr>
              <a:t> </a:t>
            </a:r>
            <a:r>
              <a:rPr sz="1100" spc="70" dirty="0">
                <a:latin typeface="Palatino Linotype"/>
                <a:cs typeface="Palatino Linotype"/>
              </a:rPr>
              <a:t>length</a:t>
            </a:r>
            <a:r>
              <a:rPr sz="1100" spc="70" dirty="0">
                <a:solidFill>
                  <a:srgbClr val="22373A"/>
                </a:solidFill>
                <a:latin typeface="Palatino Linotype"/>
                <a:cs typeface="Palatino Linotype"/>
              </a:rPr>
              <a:t>(x)</a:t>
            </a:r>
            <a:endParaRPr sz="1100">
              <a:latin typeface="Palatino Linotype"/>
              <a:cs typeface="Palatino Linotype"/>
            </a:endParaRPr>
          </a:p>
          <a:p>
            <a:pPr marL="158115" marR="5080" indent="-146050">
              <a:lnSpc>
                <a:spcPct val="118000"/>
              </a:lnSpc>
            </a:pPr>
            <a:r>
              <a:rPr sz="1100" dirty="0">
                <a:solidFill>
                  <a:srgbClr val="22373A"/>
                </a:solidFill>
                <a:latin typeface="Palatino Linotype"/>
                <a:cs typeface="Palatino Linotype"/>
              </a:rPr>
              <a:t>y</a:t>
            </a:r>
            <a:r>
              <a:rPr sz="1100" spc="295"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310" dirty="0">
                <a:solidFill>
                  <a:srgbClr val="8E5902"/>
                </a:solidFill>
                <a:latin typeface="Palatino Linotype"/>
                <a:cs typeface="Palatino Linotype"/>
              </a:rPr>
              <a:t> </a:t>
            </a:r>
            <a:r>
              <a:rPr sz="1100" spc="95" dirty="0">
                <a:latin typeface="Palatino Linotype"/>
                <a:cs typeface="Palatino Linotype"/>
              </a:rPr>
              <a:t>rep</a:t>
            </a:r>
            <a:r>
              <a:rPr sz="1100" spc="95" dirty="0">
                <a:solidFill>
                  <a:srgbClr val="22373A"/>
                </a:solidFill>
                <a:latin typeface="Palatino Linotype"/>
                <a:cs typeface="Palatino Linotype"/>
              </a:rPr>
              <a:t>(x,</a:t>
            </a:r>
            <a:r>
              <a:rPr sz="1100" spc="310" dirty="0">
                <a:solidFill>
                  <a:srgbClr val="22373A"/>
                </a:solidFill>
                <a:latin typeface="Palatino Linotype"/>
                <a:cs typeface="Palatino Linotype"/>
              </a:rPr>
              <a:t> </a:t>
            </a:r>
            <a:r>
              <a:rPr sz="1100" spc="110" dirty="0">
                <a:solidFill>
                  <a:srgbClr val="22373A"/>
                </a:solidFill>
                <a:latin typeface="Palatino Linotype"/>
                <a:cs typeface="Palatino Linotype"/>
              </a:rPr>
              <a:t>n_iter)</a:t>
            </a:r>
            <a:r>
              <a:rPr sz="1100" spc="310" dirty="0">
                <a:solidFill>
                  <a:srgbClr val="22373A"/>
                </a:solidFill>
                <a:latin typeface="Palatino Linotype"/>
                <a:cs typeface="Palatino Linotype"/>
              </a:rPr>
              <a:t> </a:t>
            </a:r>
            <a:r>
              <a:rPr sz="1100" spc="140" dirty="0">
                <a:latin typeface="Palatino Linotype"/>
                <a:cs typeface="Palatino Linotype"/>
              </a:rPr>
              <a:t>*</a:t>
            </a:r>
            <a:r>
              <a:rPr sz="1100" spc="310" dirty="0">
                <a:latin typeface="Palatino Linotype"/>
                <a:cs typeface="Palatino Linotype"/>
              </a:rPr>
              <a:t> </a:t>
            </a:r>
            <a:r>
              <a:rPr sz="1100" spc="80" dirty="0">
                <a:latin typeface="Palatino Linotype"/>
                <a:cs typeface="Palatino Linotype"/>
              </a:rPr>
              <a:t>rep</a:t>
            </a:r>
            <a:r>
              <a:rPr sz="1100" spc="80" dirty="0">
                <a:solidFill>
                  <a:srgbClr val="22373A"/>
                </a:solidFill>
                <a:latin typeface="Palatino Linotype"/>
                <a:cs typeface="Palatino Linotype"/>
              </a:rPr>
              <a:t>(beta1,</a:t>
            </a:r>
            <a:r>
              <a:rPr sz="1100" spc="310" dirty="0">
                <a:solidFill>
                  <a:srgbClr val="22373A"/>
                </a:solidFill>
                <a:latin typeface="Palatino Linotype"/>
                <a:cs typeface="Palatino Linotype"/>
              </a:rPr>
              <a:t> </a:t>
            </a:r>
            <a:r>
              <a:rPr sz="1100" dirty="0">
                <a:solidFill>
                  <a:srgbClr val="C4A000"/>
                </a:solidFill>
                <a:latin typeface="Palatino Linotype"/>
                <a:cs typeface="Palatino Linotype"/>
              </a:rPr>
              <a:t>each</a:t>
            </a:r>
            <a:r>
              <a:rPr sz="1100" spc="31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10" dirty="0">
                <a:solidFill>
                  <a:srgbClr val="C4A000"/>
                </a:solidFill>
                <a:latin typeface="Palatino Linotype"/>
                <a:cs typeface="Palatino Linotype"/>
              </a:rPr>
              <a:t> </a:t>
            </a:r>
            <a:r>
              <a:rPr sz="1100" spc="65" dirty="0">
                <a:solidFill>
                  <a:srgbClr val="22373A"/>
                </a:solidFill>
                <a:latin typeface="Palatino Linotype"/>
                <a:cs typeface="Palatino Linotype"/>
              </a:rPr>
              <a:t>n)</a:t>
            </a:r>
            <a:r>
              <a:rPr sz="1100" spc="310" dirty="0">
                <a:solidFill>
                  <a:srgbClr val="22373A"/>
                </a:solidFill>
                <a:latin typeface="Palatino Linotype"/>
                <a:cs typeface="Palatino Linotype"/>
              </a:rPr>
              <a:t> </a:t>
            </a:r>
            <a:r>
              <a:rPr sz="1100" spc="-60" dirty="0">
                <a:latin typeface="Palatino Linotype"/>
                <a:cs typeface="Palatino Linotype"/>
              </a:rPr>
              <a:t>+ </a:t>
            </a:r>
            <a:r>
              <a:rPr sz="1100" spc="80" dirty="0">
                <a:latin typeface="Palatino Linotype"/>
                <a:cs typeface="Palatino Linotype"/>
              </a:rPr>
              <a:t>rep</a:t>
            </a:r>
            <a:r>
              <a:rPr sz="1100" spc="80" dirty="0">
                <a:solidFill>
                  <a:srgbClr val="22373A"/>
                </a:solidFill>
                <a:latin typeface="Palatino Linotype"/>
                <a:cs typeface="Palatino Linotype"/>
              </a:rPr>
              <a:t>(beta0,</a:t>
            </a:r>
            <a:r>
              <a:rPr sz="1100" spc="330" dirty="0">
                <a:solidFill>
                  <a:srgbClr val="22373A"/>
                </a:solidFill>
                <a:latin typeface="Palatino Linotype"/>
                <a:cs typeface="Palatino Linotype"/>
              </a:rPr>
              <a:t> </a:t>
            </a:r>
            <a:r>
              <a:rPr sz="1100" dirty="0">
                <a:solidFill>
                  <a:srgbClr val="C4A000"/>
                </a:solidFill>
                <a:latin typeface="Palatino Linotype"/>
                <a:cs typeface="Palatino Linotype"/>
              </a:rPr>
              <a:t>each</a:t>
            </a:r>
            <a:r>
              <a:rPr sz="1100" spc="33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30" dirty="0">
                <a:solidFill>
                  <a:srgbClr val="C4A000"/>
                </a:solidFill>
                <a:latin typeface="Palatino Linotype"/>
                <a:cs typeface="Palatino Linotype"/>
              </a:rPr>
              <a:t> </a:t>
            </a:r>
            <a:r>
              <a:rPr sz="1100" spc="40" dirty="0">
                <a:solidFill>
                  <a:srgbClr val="22373A"/>
                </a:solidFill>
                <a:latin typeface="Palatino Linotype"/>
                <a:cs typeface="Palatino Linotype"/>
              </a:rPr>
              <a:t>n)</a:t>
            </a:r>
            <a:endParaRPr sz="1100">
              <a:latin typeface="Palatino Linotype"/>
              <a:cs typeface="Palatino Linotype"/>
            </a:endParaRPr>
          </a:p>
          <a:p>
            <a:pPr>
              <a:lnSpc>
                <a:spcPct val="100000"/>
              </a:lnSpc>
              <a:spcBef>
                <a:spcPts val="40"/>
              </a:spcBef>
            </a:pPr>
            <a:endParaRPr sz="1300">
              <a:latin typeface="Palatino Linotype"/>
              <a:cs typeface="Palatino Linotype"/>
            </a:endParaRPr>
          </a:p>
          <a:p>
            <a:pPr marL="12700">
              <a:lnSpc>
                <a:spcPct val="100000"/>
              </a:lnSpc>
              <a:spcBef>
                <a:spcPts val="5"/>
              </a:spcBef>
            </a:pPr>
            <a:r>
              <a:rPr sz="1100" dirty="0">
                <a:solidFill>
                  <a:srgbClr val="22373A"/>
                </a:solidFill>
                <a:latin typeface="Palatino Linotype"/>
                <a:cs typeface="Palatino Linotype"/>
              </a:rPr>
              <a:t>d</a:t>
            </a:r>
            <a:r>
              <a:rPr sz="1100" spc="245" dirty="0">
                <a:solidFill>
                  <a:srgbClr val="22373A"/>
                </a:solidFill>
                <a:latin typeface="Palatino Linotype"/>
                <a:cs typeface="Palatino Linotype"/>
              </a:rPr>
              <a:t> </a:t>
            </a:r>
            <a:r>
              <a:rPr sz="1100" spc="110" dirty="0">
                <a:solidFill>
                  <a:srgbClr val="8E5902"/>
                </a:solidFill>
                <a:latin typeface="Palatino Linotype"/>
                <a:cs typeface="Palatino Linotype"/>
              </a:rPr>
              <a:t>&lt;-</a:t>
            </a:r>
            <a:r>
              <a:rPr sz="1100" spc="250" dirty="0">
                <a:solidFill>
                  <a:srgbClr val="8E5902"/>
                </a:solidFill>
                <a:latin typeface="Palatino Linotype"/>
                <a:cs typeface="Palatino Linotype"/>
              </a:rPr>
              <a:t> </a:t>
            </a:r>
            <a:r>
              <a:rPr sz="1100" spc="114" dirty="0">
                <a:latin typeface="Palatino Linotype"/>
                <a:cs typeface="Palatino Linotype"/>
              </a:rPr>
              <a:t>tibble</a:t>
            </a:r>
            <a:r>
              <a:rPr sz="1100" spc="114" dirty="0">
                <a:solidFill>
                  <a:srgbClr val="22373A"/>
                </a:solidFill>
                <a:latin typeface="Palatino Linotype"/>
                <a:cs typeface="Palatino Linotype"/>
              </a:rPr>
              <a:t>(</a:t>
            </a:r>
            <a:endParaRPr sz="1100">
              <a:latin typeface="Palatino Linotype"/>
              <a:cs typeface="Palatino Linotype"/>
            </a:endParaRPr>
          </a:p>
          <a:p>
            <a:pPr marL="158115" marR="1677670">
              <a:lnSpc>
                <a:spcPct val="118000"/>
              </a:lnSpc>
            </a:pPr>
            <a:r>
              <a:rPr sz="1100" dirty="0">
                <a:solidFill>
                  <a:srgbClr val="C4A000"/>
                </a:solidFill>
                <a:latin typeface="Palatino Linotype"/>
                <a:cs typeface="Palatino Linotype"/>
              </a:rPr>
              <a:t>x</a:t>
            </a:r>
            <a:r>
              <a:rPr sz="1100" spc="305"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10" dirty="0">
                <a:solidFill>
                  <a:srgbClr val="C4A000"/>
                </a:solidFill>
                <a:latin typeface="Palatino Linotype"/>
                <a:cs typeface="Palatino Linotype"/>
              </a:rPr>
              <a:t> </a:t>
            </a:r>
            <a:r>
              <a:rPr sz="1100" spc="95" dirty="0">
                <a:latin typeface="Palatino Linotype"/>
                <a:cs typeface="Palatino Linotype"/>
              </a:rPr>
              <a:t>rep</a:t>
            </a:r>
            <a:r>
              <a:rPr sz="1100" spc="95" dirty="0">
                <a:solidFill>
                  <a:srgbClr val="22373A"/>
                </a:solidFill>
                <a:latin typeface="Palatino Linotype"/>
                <a:cs typeface="Palatino Linotype"/>
              </a:rPr>
              <a:t>(x,</a:t>
            </a:r>
            <a:r>
              <a:rPr sz="1100" spc="310" dirty="0">
                <a:solidFill>
                  <a:srgbClr val="22373A"/>
                </a:solidFill>
                <a:latin typeface="Palatino Linotype"/>
                <a:cs typeface="Palatino Linotype"/>
              </a:rPr>
              <a:t> </a:t>
            </a:r>
            <a:r>
              <a:rPr sz="1100" spc="120" dirty="0">
                <a:solidFill>
                  <a:srgbClr val="22373A"/>
                </a:solidFill>
                <a:latin typeface="Palatino Linotype"/>
                <a:cs typeface="Palatino Linotype"/>
              </a:rPr>
              <a:t>n_iter), </a:t>
            </a:r>
            <a:r>
              <a:rPr sz="1100" dirty="0">
                <a:solidFill>
                  <a:srgbClr val="C4A000"/>
                </a:solidFill>
                <a:latin typeface="Palatino Linotype"/>
                <a:cs typeface="Palatino Linotype"/>
              </a:rPr>
              <a:t>y</a:t>
            </a:r>
            <a:r>
              <a:rPr sz="1100" spc="28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285" dirty="0">
                <a:solidFill>
                  <a:srgbClr val="C4A000"/>
                </a:solidFill>
                <a:latin typeface="Palatino Linotype"/>
                <a:cs typeface="Palatino Linotype"/>
              </a:rPr>
              <a:t> </a:t>
            </a:r>
            <a:r>
              <a:rPr sz="1100" spc="100" dirty="0">
                <a:solidFill>
                  <a:srgbClr val="22373A"/>
                </a:solidFill>
                <a:latin typeface="Palatino Linotype"/>
                <a:cs typeface="Palatino Linotype"/>
              </a:rPr>
              <a:t>y,</a:t>
            </a:r>
            <a:endParaRPr sz="1100">
              <a:latin typeface="Palatino Linotype"/>
              <a:cs typeface="Palatino Linotype"/>
            </a:endParaRPr>
          </a:p>
          <a:p>
            <a:pPr marL="158115">
              <a:lnSpc>
                <a:spcPct val="100000"/>
              </a:lnSpc>
              <a:spcBef>
                <a:spcPts val="235"/>
              </a:spcBef>
            </a:pPr>
            <a:r>
              <a:rPr sz="1100" spc="130" dirty="0">
                <a:solidFill>
                  <a:srgbClr val="C4A000"/>
                </a:solidFill>
                <a:latin typeface="Palatino Linotype"/>
                <a:cs typeface="Palatino Linotype"/>
              </a:rPr>
              <a:t>r</a:t>
            </a:r>
            <a:r>
              <a:rPr sz="1100" spc="32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20" dirty="0">
                <a:solidFill>
                  <a:srgbClr val="C4A000"/>
                </a:solidFill>
                <a:latin typeface="Palatino Linotype"/>
                <a:cs typeface="Palatino Linotype"/>
              </a:rPr>
              <a:t> </a:t>
            </a:r>
            <a:r>
              <a:rPr sz="1100" spc="114" dirty="0">
                <a:latin typeface="Palatino Linotype"/>
                <a:cs typeface="Palatino Linotype"/>
              </a:rPr>
              <a:t>rep</a:t>
            </a:r>
            <a:r>
              <a:rPr sz="1100" spc="114" dirty="0">
                <a:solidFill>
                  <a:srgbClr val="22373A"/>
                </a:solidFill>
                <a:latin typeface="Palatino Linotype"/>
                <a:cs typeface="Palatino Linotype"/>
              </a:rPr>
              <a:t>(</a:t>
            </a:r>
            <a:r>
              <a:rPr sz="1100" spc="114" dirty="0">
                <a:solidFill>
                  <a:srgbClr val="0000CE"/>
                </a:solidFill>
                <a:latin typeface="Palatino Linotype"/>
                <a:cs typeface="Palatino Linotype"/>
              </a:rPr>
              <a:t>1</a:t>
            </a:r>
            <a:r>
              <a:rPr sz="1100" spc="114" dirty="0">
                <a:latin typeface="Palatino Linotype"/>
                <a:cs typeface="Palatino Linotype"/>
              </a:rPr>
              <a:t>:</a:t>
            </a:r>
            <a:r>
              <a:rPr sz="1100" spc="114" dirty="0">
                <a:solidFill>
                  <a:srgbClr val="22373A"/>
                </a:solidFill>
                <a:latin typeface="Palatino Linotype"/>
                <a:cs typeface="Palatino Linotype"/>
              </a:rPr>
              <a:t>n_iter,</a:t>
            </a:r>
            <a:r>
              <a:rPr sz="1100" spc="320" dirty="0">
                <a:solidFill>
                  <a:srgbClr val="22373A"/>
                </a:solidFill>
                <a:latin typeface="Palatino Linotype"/>
                <a:cs typeface="Palatino Linotype"/>
              </a:rPr>
              <a:t> </a:t>
            </a:r>
            <a:r>
              <a:rPr sz="1100" dirty="0">
                <a:solidFill>
                  <a:srgbClr val="C4A000"/>
                </a:solidFill>
                <a:latin typeface="Palatino Linotype"/>
                <a:cs typeface="Palatino Linotype"/>
              </a:rPr>
              <a:t>each</a:t>
            </a:r>
            <a:r>
              <a:rPr sz="1100" spc="320" dirty="0">
                <a:solidFill>
                  <a:srgbClr val="C4A000"/>
                </a:solidFill>
                <a:latin typeface="Palatino Linotype"/>
                <a:cs typeface="Palatino Linotype"/>
              </a:rPr>
              <a:t> </a:t>
            </a:r>
            <a:r>
              <a:rPr sz="1100" dirty="0">
                <a:solidFill>
                  <a:srgbClr val="C4A000"/>
                </a:solidFill>
                <a:latin typeface="Palatino Linotype"/>
                <a:cs typeface="Palatino Linotype"/>
              </a:rPr>
              <a:t>=</a:t>
            </a:r>
            <a:r>
              <a:rPr sz="1100" spc="320" dirty="0">
                <a:solidFill>
                  <a:srgbClr val="C4A000"/>
                </a:solidFill>
                <a:latin typeface="Palatino Linotype"/>
                <a:cs typeface="Palatino Linotype"/>
              </a:rPr>
              <a:t> </a:t>
            </a:r>
            <a:r>
              <a:rPr sz="1100" spc="85" dirty="0">
                <a:solidFill>
                  <a:srgbClr val="22373A"/>
                </a:solidFill>
                <a:latin typeface="Palatino Linotype"/>
                <a:cs typeface="Palatino Linotype"/>
              </a:rPr>
              <a:t>n))</a:t>
            </a:r>
            <a:endParaRPr sz="1100">
              <a:latin typeface="Palatino Linotype"/>
              <a:cs typeface="Palatino Linotype"/>
            </a:endParaRPr>
          </a:p>
        </p:txBody>
      </p:sp>
      <p:sp>
        <p:nvSpPr>
          <p:cNvPr id="5" name="object 5"/>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66</a:t>
            </a:r>
          </a:p>
        </p:txBody>
      </p:sp>
    </p:spTree>
  </p:cSld>
  <p:clrMapOvr>
    <a:masterClrMapping/>
  </p:clrMapOvr>
  <p:transition>
    <p:cut/>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dirty="0"/>
              <a:t>100</a:t>
            </a:r>
            <a:r>
              <a:rPr spc="45" dirty="0"/>
              <a:t> </a:t>
            </a:r>
            <a:r>
              <a:rPr spc="-10" dirty="0"/>
              <a:t>Prior</a:t>
            </a:r>
            <a:r>
              <a:rPr spc="45" dirty="0"/>
              <a:t> </a:t>
            </a:r>
            <a:r>
              <a:rPr spc="-40" dirty="0"/>
              <a:t>Predictions</a:t>
            </a:r>
            <a:r>
              <a:rPr spc="45" dirty="0"/>
              <a:t> </a:t>
            </a:r>
            <a:r>
              <a:rPr dirty="0"/>
              <a:t>-</a:t>
            </a:r>
            <a:r>
              <a:rPr spc="45" dirty="0"/>
              <a:t> </a:t>
            </a:r>
            <a:r>
              <a:rPr b="0" i="1" dirty="0">
                <a:latin typeface="Arial"/>
                <a:cs typeface="Arial"/>
              </a:rPr>
              <a:t>β</a:t>
            </a:r>
            <a:r>
              <a:rPr sz="1200" b="0" baseline="-13888" dirty="0">
                <a:latin typeface="Trebuchet MS"/>
                <a:cs typeface="Trebuchet MS"/>
              </a:rPr>
              <a:t>0</a:t>
            </a:r>
            <a:r>
              <a:rPr sz="1200" b="0" spc="262" baseline="-13888" dirty="0">
                <a:latin typeface="Trebuchet MS"/>
                <a:cs typeface="Trebuchet MS"/>
              </a:rPr>
              <a:t> </a:t>
            </a:r>
            <a:r>
              <a:rPr sz="1200" spc="-10" dirty="0"/>
              <a:t>and</a:t>
            </a:r>
            <a:r>
              <a:rPr sz="1200" spc="45" dirty="0"/>
              <a:t> </a:t>
            </a:r>
            <a:r>
              <a:rPr sz="1200" b="0" i="1" spc="-25" dirty="0">
                <a:latin typeface="Arial"/>
                <a:cs typeface="Arial"/>
              </a:rPr>
              <a:t>β</a:t>
            </a:r>
            <a:r>
              <a:rPr sz="1200" b="0" spc="-37" baseline="-13888" dirty="0">
                <a:latin typeface="Trebuchet MS"/>
                <a:cs typeface="Trebuchet MS"/>
              </a:rPr>
              <a:t>1</a:t>
            </a:r>
            <a:endParaRPr sz="1200" baseline="-13888" dirty="0">
              <a:latin typeface="Trebuchet MS"/>
              <a:cs typeface="Trebuchet MS"/>
            </a:endParaRPr>
          </a:p>
        </p:txBody>
      </p:sp>
      <p:pic>
        <p:nvPicPr>
          <p:cNvPr id="3" name="object 3"/>
          <p:cNvPicPr/>
          <p:nvPr/>
        </p:nvPicPr>
        <p:blipFill>
          <a:blip r:embed="rId2" cstate="print"/>
          <a:stretch>
            <a:fillRect/>
          </a:stretch>
        </p:blipFill>
        <p:spPr>
          <a:xfrm>
            <a:off x="700524" y="755550"/>
            <a:ext cx="3529137" cy="2360047"/>
          </a:xfrm>
          <a:prstGeom prst="rect">
            <a:avLst/>
          </a:prstGeom>
        </p:spPr>
      </p:pic>
      <p:sp>
        <p:nvSpPr>
          <p:cNvPr id="4" name="object 4"/>
          <p:cNvSpPr txBox="1"/>
          <p:nvPr/>
        </p:nvSpPr>
        <p:spPr>
          <a:xfrm>
            <a:off x="409525" y="2533539"/>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5" name="object 5"/>
          <p:cNvSpPr txBox="1"/>
          <p:nvPr/>
        </p:nvSpPr>
        <p:spPr>
          <a:xfrm>
            <a:off x="464220" y="1926585"/>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6" name="object 6"/>
          <p:cNvSpPr txBox="1"/>
          <p:nvPr/>
        </p:nvSpPr>
        <p:spPr>
          <a:xfrm>
            <a:off x="438528" y="1319631"/>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7" name="object 7"/>
          <p:cNvSpPr txBox="1"/>
          <p:nvPr/>
        </p:nvSpPr>
        <p:spPr>
          <a:xfrm>
            <a:off x="347294" y="457643"/>
            <a:ext cx="4244340" cy="342265"/>
          </a:xfrm>
          <a:prstGeom prst="rect">
            <a:avLst/>
          </a:prstGeom>
        </p:spPr>
        <p:txBody>
          <a:bodyPr vert="horz" wrap="square" lIns="0" tIns="11430" rIns="0" bIns="0" rtlCol="0">
            <a:spAutoFit/>
          </a:bodyPr>
          <a:lstStyle/>
          <a:p>
            <a:pPr marL="12700">
              <a:lnSpc>
                <a:spcPct val="100000"/>
              </a:lnSpc>
              <a:spcBef>
                <a:spcPts val="90"/>
              </a:spcBef>
            </a:pPr>
            <a:r>
              <a:rPr sz="1100" dirty="0">
                <a:solidFill>
                  <a:srgbClr val="22373A"/>
                </a:solidFill>
                <a:latin typeface="Palatino Linotype"/>
                <a:cs typeface="Palatino Linotype"/>
              </a:rPr>
              <a:t>##</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Warning:</a:t>
            </a:r>
            <a:r>
              <a:rPr sz="1100" spc="390" dirty="0">
                <a:solidFill>
                  <a:srgbClr val="22373A"/>
                </a:solidFill>
                <a:latin typeface="Palatino Linotype"/>
                <a:cs typeface="Palatino Linotype"/>
              </a:rPr>
              <a:t> </a:t>
            </a:r>
            <a:r>
              <a:rPr sz="1100" spc="-70" dirty="0">
                <a:solidFill>
                  <a:srgbClr val="22373A"/>
                </a:solidFill>
                <a:latin typeface="Palatino Linotype"/>
                <a:cs typeface="Palatino Linotype"/>
              </a:rPr>
              <a:t>Removed</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123</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row(s)</a:t>
            </a:r>
            <a:r>
              <a:rPr sz="1100" spc="390" dirty="0">
                <a:solidFill>
                  <a:srgbClr val="22373A"/>
                </a:solidFill>
                <a:latin typeface="Palatino Linotype"/>
                <a:cs typeface="Palatino Linotype"/>
              </a:rPr>
              <a:t> </a:t>
            </a:r>
            <a:r>
              <a:rPr sz="1100" spc="50" dirty="0">
                <a:solidFill>
                  <a:srgbClr val="22373A"/>
                </a:solidFill>
                <a:latin typeface="Palatino Linotype"/>
                <a:cs typeface="Palatino Linotype"/>
              </a:rPr>
              <a:t>containing</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missing</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values</a:t>
            </a:r>
            <a:r>
              <a:rPr sz="1100" spc="390" dirty="0">
                <a:solidFill>
                  <a:srgbClr val="22373A"/>
                </a:solidFill>
                <a:latin typeface="Palatino Linotype"/>
                <a:cs typeface="Palatino Linotype"/>
              </a:rPr>
              <a:t> </a:t>
            </a:r>
            <a:r>
              <a:rPr sz="1100" spc="155" dirty="0">
                <a:solidFill>
                  <a:srgbClr val="22373A"/>
                </a:solidFill>
                <a:latin typeface="Palatino Linotype"/>
                <a:cs typeface="Palatino Linotype"/>
              </a:rPr>
              <a:t>(</a:t>
            </a:r>
            <a:endParaRPr sz="1100">
              <a:latin typeface="Palatino Linotype"/>
              <a:cs typeface="Palatino Linotype"/>
            </a:endParaRPr>
          </a:p>
          <a:p>
            <a:pPr marL="103505">
              <a:lnSpc>
                <a:spcPct val="100000"/>
              </a:lnSpc>
              <a:spcBef>
                <a:spcPts val="70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8" name="object 8"/>
          <p:cNvSpPr/>
          <p:nvPr/>
        </p:nvSpPr>
        <p:spPr>
          <a:xfrm>
            <a:off x="515115" y="3187620"/>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9" name="object 9"/>
          <p:cNvSpPr/>
          <p:nvPr/>
        </p:nvSpPr>
        <p:spPr>
          <a:xfrm>
            <a:off x="515115" y="258066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1973655"/>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366701"/>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7597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70660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4" name="object 14"/>
          <p:cNvSpPr/>
          <p:nvPr/>
        </p:nvSpPr>
        <p:spPr>
          <a:xfrm>
            <a:off x="158583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246506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334435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422358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txBox="1"/>
          <p:nvPr/>
        </p:nvSpPr>
        <p:spPr>
          <a:xfrm>
            <a:off x="324215" y="1945254"/>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19" name="object 19"/>
          <p:cNvSpPr txBox="1"/>
          <p:nvPr/>
        </p:nvSpPr>
        <p:spPr>
          <a:xfrm>
            <a:off x="409525" y="314614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0" name="object 20"/>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67</a:t>
            </a:r>
          </a:p>
        </p:txBody>
      </p:sp>
      <p:sp>
        <p:nvSpPr>
          <p:cNvPr id="21" name="object 21"/>
          <p:cNvSpPr txBox="1"/>
          <p:nvPr/>
        </p:nvSpPr>
        <p:spPr>
          <a:xfrm>
            <a:off x="653711" y="331268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2" name="object 22"/>
          <p:cNvSpPr txBox="1"/>
          <p:nvPr/>
        </p:nvSpPr>
        <p:spPr>
          <a:xfrm>
            <a:off x="1545787" y="3312685"/>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3" name="object 23"/>
          <p:cNvSpPr txBox="1"/>
          <p:nvPr/>
        </p:nvSpPr>
        <p:spPr>
          <a:xfrm>
            <a:off x="2436664" y="3312685"/>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318805" y="3312685"/>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5" name="object 25"/>
          <p:cNvSpPr txBox="1"/>
          <p:nvPr/>
        </p:nvSpPr>
        <p:spPr>
          <a:xfrm>
            <a:off x="4185189" y="3312685"/>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Tree>
  </p:cSld>
  <p:clrMapOvr>
    <a:masterClrMapping/>
  </p:clrMapOvr>
  <p:transition>
    <p:cut/>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7370" y="76375"/>
            <a:ext cx="4341280" cy="319959"/>
          </a:xfrm>
          <a:prstGeom prst="rect">
            <a:avLst/>
          </a:prstGeom>
        </p:spPr>
        <p:txBody>
          <a:bodyPr vert="horz" wrap="square" lIns="0" tIns="12065" rIns="0" bIns="0" rtlCol="0">
            <a:spAutoFit/>
          </a:bodyPr>
          <a:lstStyle/>
          <a:p>
            <a:pPr marL="38100">
              <a:lnSpc>
                <a:spcPct val="100000"/>
              </a:lnSpc>
              <a:spcBef>
                <a:spcPts val="95"/>
              </a:spcBef>
            </a:pPr>
            <a:r>
              <a:rPr spc="-10" dirty="0"/>
              <a:t>Prior</a:t>
            </a:r>
            <a:r>
              <a:rPr spc="30" dirty="0"/>
              <a:t> </a:t>
            </a:r>
            <a:r>
              <a:rPr spc="-40" dirty="0"/>
              <a:t>Predictions</a:t>
            </a:r>
            <a:r>
              <a:rPr spc="30" dirty="0"/>
              <a:t> </a:t>
            </a:r>
            <a:r>
              <a:rPr dirty="0"/>
              <a:t>-</a:t>
            </a:r>
            <a:r>
              <a:rPr spc="30" dirty="0"/>
              <a:t> </a:t>
            </a:r>
            <a:r>
              <a:rPr dirty="0"/>
              <a:t>an</a:t>
            </a:r>
            <a:r>
              <a:rPr spc="25" dirty="0"/>
              <a:t> </a:t>
            </a:r>
            <a:r>
              <a:rPr spc="-40" dirty="0"/>
              <a:t>example</a:t>
            </a:r>
            <a:r>
              <a:rPr spc="30" dirty="0"/>
              <a:t> </a:t>
            </a:r>
            <a:r>
              <a:rPr dirty="0"/>
              <a:t>of</a:t>
            </a:r>
            <a:r>
              <a:rPr spc="30" dirty="0"/>
              <a:t> </a:t>
            </a:r>
            <a:r>
              <a:rPr b="0" i="1" spc="-50" dirty="0">
                <a:latin typeface="Arial"/>
                <a:cs typeface="Arial"/>
              </a:rPr>
              <a:t>σ</a:t>
            </a:r>
            <a:r>
              <a:rPr lang="en-GB" b="0" i="1" spc="-50" dirty="0">
                <a:latin typeface="Arial"/>
                <a:cs typeface="Arial"/>
              </a:rPr>
              <a:t> </a:t>
            </a:r>
            <a:r>
              <a:rPr lang="en-GB" sz="800" b="0" i="1" spc="-50" dirty="0">
                <a:latin typeface="Arial"/>
                <a:cs typeface="Arial"/>
              </a:rPr>
              <a:t>= each of these lines has a spread, shown here is that </a:t>
            </a:r>
            <a:r>
              <a:rPr lang="en-GB" sz="800" b="0" i="1" spc="-50" dirty="0" err="1">
                <a:latin typeface="Arial"/>
                <a:cs typeface="Arial"/>
              </a:rPr>
              <a:t>fo</a:t>
            </a:r>
            <a:r>
              <a:rPr lang="en-GB" sz="800" b="0" i="1" spc="-50" dirty="0">
                <a:latin typeface="Arial"/>
                <a:cs typeface="Arial"/>
              </a:rPr>
              <a:t> one line. </a:t>
            </a:r>
            <a:endParaRPr sz="800" b="0" i="1" spc="-50" dirty="0">
              <a:latin typeface="Arial"/>
              <a:cs typeface="Arial"/>
            </a:endParaRPr>
          </a:p>
        </p:txBody>
      </p:sp>
      <p:pic>
        <p:nvPicPr>
          <p:cNvPr id="3" name="object 3"/>
          <p:cNvPicPr/>
          <p:nvPr/>
        </p:nvPicPr>
        <p:blipFill>
          <a:blip r:embed="rId2" cstate="print"/>
          <a:stretch>
            <a:fillRect/>
          </a:stretch>
        </p:blipFill>
        <p:spPr>
          <a:xfrm>
            <a:off x="693387" y="755550"/>
            <a:ext cx="3543353" cy="2360047"/>
          </a:xfrm>
          <a:prstGeom prst="rect">
            <a:avLst/>
          </a:prstGeom>
        </p:spPr>
      </p:pic>
      <p:sp>
        <p:nvSpPr>
          <p:cNvPr id="4" name="object 4"/>
          <p:cNvSpPr txBox="1"/>
          <p:nvPr/>
        </p:nvSpPr>
        <p:spPr>
          <a:xfrm>
            <a:off x="409525" y="2533539"/>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5" name="object 5"/>
          <p:cNvSpPr txBox="1"/>
          <p:nvPr/>
        </p:nvSpPr>
        <p:spPr>
          <a:xfrm>
            <a:off x="464220" y="1926585"/>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6" name="object 6"/>
          <p:cNvSpPr txBox="1"/>
          <p:nvPr/>
        </p:nvSpPr>
        <p:spPr>
          <a:xfrm>
            <a:off x="438528" y="1319631"/>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7" name="object 7"/>
          <p:cNvSpPr txBox="1"/>
          <p:nvPr/>
        </p:nvSpPr>
        <p:spPr>
          <a:xfrm>
            <a:off x="347294" y="457643"/>
            <a:ext cx="4244340" cy="342265"/>
          </a:xfrm>
          <a:prstGeom prst="rect">
            <a:avLst/>
          </a:prstGeom>
        </p:spPr>
        <p:txBody>
          <a:bodyPr vert="horz" wrap="square" lIns="0" tIns="11430" rIns="0" bIns="0" rtlCol="0">
            <a:spAutoFit/>
          </a:bodyPr>
          <a:lstStyle/>
          <a:p>
            <a:pPr marL="12700">
              <a:lnSpc>
                <a:spcPct val="100000"/>
              </a:lnSpc>
              <a:spcBef>
                <a:spcPts val="90"/>
              </a:spcBef>
            </a:pPr>
            <a:r>
              <a:rPr sz="1100" dirty="0">
                <a:solidFill>
                  <a:srgbClr val="22373A"/>
                </a:solidFill>
                <a:latin typeface="Palatino Linotype"/>
                <a:cs typeface="Palatino Linotype"/>
              </a:rPr>
              <a:t>##</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Warning:</a:t>
            </a:r>
            <a:r>
              <a:rPr sz="1100" spc="390" dirty="0">
                <a:solidFill>
                  <a:srgbClr val="22373A"/>
                </a:solidFill>
                <a:latin typeface="Palatino Linotype"/>
                <a:cs typeface="Palatino Linotype"/>
              </a:rPr>
              <a:t> </a:t>
            </a:r>
            <a:r>
              <a:rPr sz="1100" spc="-70" dirty="0">
                <a:solidFill>
                  <a:srgbClr val="22373A"/>
                </a:solidFill>
                <a:latin typeface="Palatino Linotype"/>
                <a:cs typeface="Palatino Linotype"/>
              </a:rPr>
              <a:t>Removed</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123</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row(s)</a:t>
            </a:r>
            <a:r>
              <a:rPr sz="1100" spc="390" dirty="0">
                <a:solidFill>
                  <a:srgbClr val="22373A"/>
                </a:solidFill>
                <a:latin typeface="Palatino Linotype"/>
                <a:cs typeface="Palatino Linotype"/>
              </a:rPr>
              <a:t> </a:t>
            </a:r>
            <a:r>
              <a:rPr sz="1100" spc="50" dirty="0">
                <a:solidFill>
                  <a:srgbClr val="22373A"/>
                </a:solidFill>
                <a:latin typeface="Palatino Linotype"/>
                <a:cs typeface="Palatino Linotype"/>
              </a:rPr>
              <a:t>containing</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missing</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values</a:t>
            </a:r>
            <a:r>
              <a:rPr sz="1100" spc="390" dirty="0">
                <a:solidFill>
                  <a:srgbClr val="22373A"/>
                </a:solidFill>
                <a:latin typeface="Palatino Linotype"/>
                <a:cs typeface="Palatino Linotype"/>
              </a:rPr>
              <a:t> </a:t>
            </a:r>
            <a:r>
              <a:rPr sz="1100" spc="155" dirty="0">
                <a:solidFill>
                  <a:srgbClr val="22373A"/>
                </a:solidFill>
                <a:latin typeface="Palatino Linotype"/>
                <a:cs typeface="Palatino Linotype"/>
              </a:rPr>
              <a:t>(</a:t>
            </a:r>
            <a:endParaRPr sz="1100">
              <a:latin typeface="Palatino Linotype"/>
              <a:cs typeface="Palatino Linotype"/>
            </a:endParaRPr>
          </a:p>
          <a:p>
            <a:pPr marL="103505">
              <a:lnSpc>
                <a:spcPct val="100000"/>
              </a:lnSpc>
              <a:spcBef>
                <a:spcPts val="70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8" name="object 8"/>
          <p:cNvSpPr/>
          <p:nvPr/>
        </p:nvSpPr>
        <p:spPr>
          <a:xfrm>
            <a:off x="515115" y="3187620"/>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9" name="object 9"/>
          <p:cNvSpPr/>
          <p:nvPr/>
        </p:nvSpPr>
        <p:spPr>
          <a:xfrm>
            <a:off x="515115" y="258066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1973655"/>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366701"/>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7597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70660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4" name="object 14"/>
          <p:cNvSpPr/>
          <p:nvPr/>
        </p:nvSpPr>
        <p:spPr>
          <a:xfrm>
            <a:off x="158583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246506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334435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422358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txBox="1"/>
          <p:nvPr/>
        </p:nvSpPr>
        <p:spPr>
          <a:xfrm>
            <a:off x="324215" y="1945254"/>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19" name="object 19"/>
          <p:cNvSpPr txBox="1"/>
          <p:nvPr/>
        </p:nvSpPr>
        <p:spPr>
          <a:xfrm>
            <a:off x="409525" y="314614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0" name="object 20"/>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68</a:t>
            </a:r>
          </a:p>
        </p:txBody>
      </p:sp>
      <p:sp>
        <p:nvSpPr>
          <p:cNvPr id="21" name="object 21"/>
          <p:cNvSpPr txBox="1"/>
          <p:nvPr/>
        </p:nvSpPr>
        <p:spPr>
          <a:xfrm>
            <a:off x="653711" y="331268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2" name="object 22"/>
          <p:cNvSpPr txBox="1"/>
          <p:nvPr/>
        </p:nvSpPr>
        <p:spPr>
          <a:xfrm>
            <a:off x="1545787" y="3312685"/>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3" name="object 23"/>
          <p:cNvSpPr txBox="1"/>
          <p:nvPr/>
        </p:nvSpPr>
        <p:spPr>
          <a:xfrm>
            <a:off x="2436664" y="3312685"/>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318805" y="3312685"/>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5" name="object 25"/>
          <p:cNvSpPr txBox="1"/>
          <p:nvPr/>
        </p:nvSpPr>
        <p:spPr>
          <a:xfrm>
            <a:off x="4185189" y="3312685"/>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Tree>
  </p:cSld>
  <p:clrMapOvr>
    <a:masterClrMapping/>
  </p:clrMapOvr>
  <p:transition>
    <p:cut/>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10" dirty="0"/>
              <a:t>Prior</a:t>
            </a:r>
            <a:r>
              <a:rPr spc="30" dirty="0"/>
              <a:t> </a:t>
            </a:r>
            <a:r>
              <a:rPr spc="-40" dirty="0"/>
              <a:t>Predictions</a:t>
            </a:r>
            <a:r>
              <a:rPr spc="30" dirty="0"/>
              <a:t> </a:t>
            </a:r>
            <a:r>
              <a:rPr dirty="0"/>
              <a:t>-</a:t>
            </a:r>
            <a:r>
              <a:rPr spc="30" dirty="0"/>
              <a:t> </a:t>
            </a:r>
            <a:r>
              <a:rPr dirty="0"/>
              <a:t>an</a:t>
            </a:r>
            <a:r>
              <a:rPr spc="25" dirty="0"/>
              <a:t> </a:t>
            </a:r>
            <a:r>
              <a:rPr spc="-40" dirty="0"/>
              <a:t>example</a:t>
            </a:r>
            <a:r>
              <a:rPr spc="30" dirty="0"/>
              <a:t> </a:t>
            </a:r>
            <a:r>
              <a:rPr dirty="0"/>
              <a:t>of</a:t>
            </a:r>
            <a:r>
              <a:rPr spc="30" dirty="0"/>
              <a:t> </a:t>
            </a:r>
            <a:r>
              <a:rPr b="0" i="1" spc="-50" dirty="0">
                <a:latin typeface="Arial"/>
                <a:cs typeface="Arial"/>
              </a:rPr>
              <a:t>σ</a:t>
            </a:r>
          </a:p>
        </p:txBody>
      </p:sp>
      <p:pic>
        <p:nvPicPr>
          <p:cNvPr id="3" name="object 3"/>
          <p:cNvPicPr/>
          <p:nvPr/>
        </p:nvPicPr>
        <p:blipFill>
          <a:blip r:embed="rId2" cstate="print"/>
          <a:stretch>
            <a:fillRect/>
          </a:stretch>
        </p:blipFill>
        <p:spPr>
          <a:xfrm>
            <a:off x="693387" y="755550"/>
            <a:ext cx="3543353" cy="2360047"/>
          </a:xfrm>
          <a:prstGeom prst="rect">
            <a:avLst/>
          </a:prstGeom>
        </p:spPr>
      </p:pic>
      <p:sp>
        <p:nvSpPr>
          <p:cNvPr id="4" name="object 4"/>
          <p:cNvSpPr txBox="1"/>
          <p:nvPr/>
        </p:nvSpPr>
        <p:spPr>
          <a:xfrm>
            <a:off x="409525" y="2533539"/>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5" name="object 5"/>
          <p:cNvSpPr txBox="1"/>
          <p:nvPr/>
        </p:nvSpPr>
        <p:spPr>
          <a:xfrm>
            <a:off x="464220" y="1926585"/>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6" name="object 6"/>
          <p:cNvSpPr txBox="1"/>
          <p:nvPr/>
        </p:nvSpPr>
        <p:spPr>
          <a:xfrm>
            <a:off x="438528" y="1319631"/>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7" name="object 7"/>
          <p:cNvSpPr txBox="1"/>
          <p:nvPr/>
        </p:nvSpPr>
        <p:spPr>
          <a:xfrm>
            <a:off x="347294" y="457643"/>
            <a:ext cx="4244340" cy="342265"/>
          </a:xfrm>
          <a:prstGeom prst="rect">
            <a:avLst/>
          </a:prstGeom>
        </p:spPr>
        <p:txBody>
          <a:bodyPr vert="horz" wrap="square" lIns="0" tIns="11430" rIns="0" bIns="0" rtlCol="0">
            <a:spAutoFit/>
          </a:bodyPr>
          <a:lstStyle/>
          <a:p>
            <a:pPr marL="12700">
              <a:lnSpc>
                <a:spcPct val="100000"/>
              </a:lnSpc>
              <a:spcBef>
                <a:spcPts val="90"/>
              </a:spcBef>
            </a:pPr>
            <a:r>
              <a:rPr sz="1100" dirty="0">
                <a:solidFill>
                  <a:srgbClr val="22373A"/>
                </a:solidFill>
                <a:latin typeface="Palatino Linotype"/>
                <a:cs typeface="Palatino Linotype"/>
              </a:rPr>
              <a:t>##</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Warning:</a:t>
            </a:r>
            <a:r>
              <a:rPr sz="1100" spc="390" dirty="0">
                <a:solidFill>
                  <a:srgbClr val="22373A"/>
                </a:solidFill>
                <a:latin typeface="Palatino Linotype"/>
                <a:cs typeface="Palatino Linotype"/>
              </a:rPr>
              <a:t> </a:t>
            </a:r>
            <a:r>
              <a:rPr sz="1100" spc="-70" dirty="0">
                <a:solidFill>
                  <a:srgbClr val="22373A"/>
                </a:solidFill>
                <a:latin typeface="Palatino Linotype"/>
                <a:cs typeface="Palatino Linotype"/>
              </a:rPr>
              <a:t>Removed</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123</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row(s)</a:t>
            </a:r>
            <a:r>
              <a:rPr sz="1100" spc="390" dirty="0">
                <a:solidFill>
                  <a:srgbClr val="22373A"/>
                </a:solidFill>
                <a:latin typeface="Palatino Linotype"/>
                <a:cs typeface="Palatino Linotype"/>
              </a:rPr>
              <a:t> </a:t>
            </a:r>
            <a:r>
              <a:rPr sz="1100" spc="50" dirty="0">
                <a:solidFill>
                  <a:srgbClr val="22373A"/>
                </a:solidFill>
                <a:latin typeface="Palatino Linotype"/>
                <a:cs typeface="Palatino Linotype"/>
              </a:rPr>
              <a:t>containing</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missing</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values</a:t>
            </a:r>
            <a:r>
              <a:rPr sz="1100" spc="390" dirty="0">
                <a:solidFill>
                  <a:srgbClr val="22373A"/>
                </a:solidFill>
                <a:latin typeface="Palatino Linotype"/>
                <a:cs typeface="Palatino Linotype"/>
              </a:rPr>
              <a:t> </a:t>
            </a:r>
            <a:r>
              <a:rPr sz="1100" spc="155" dirty="0">
                <a:solidFill>
                  <a:srgbClr val="22373A"/>
                </a:solidFill>
                <a:latin typeface="Palatino Linotype"/>
                <a:cs typeface="Palatino Linotype"/>
              </a:rPr>
              <a:t>(</a:t>
            </a:r>
            <a:endParaRPr sz="1100">
              <a:latin typeface="Palatino Linotype"/>
              <a:cs typeface="Palatino Linotype"/>
            </a:endParaRPr>
          </a:p>
          <a:p>
            <a:pPr marL="103505">
              <a:lnSpc>
                <a:spcPct val="100000"/>
              </a:lnSpc>
              <a:spcBef>
                <a:spcPts val="70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8" name="object 8"/>
          <p:cNvSpPr/>
          <p:nvPr/>
        </p:nvSpPr>
        <p:spPr>
          <a:xfrm>
            <a:off x="515115" y="3187620"/>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9" name="object 9"/>
          <p:cNvSpPr/>
          <p:nvPr/>
        </p:nvSpPr>
        <p:spPr>
          <a:xfrm>
            <a:off x="515115" y="258066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1973655"/>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366701"/>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7597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70660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4" name="object 14"/>
          <p:cNvSpPr/>
          <p:nvPr/>
        </p:nvSpPr>
        <p:spPr>
          <a:xfrm>
            <a:off x="158583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246506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334435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422358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txBox="1"/>
          <p:nvPr/>
        </p:nvSpPr>
        <p:spPr>
          <a:xfrm>
            <a:off x="324215" y="1945254"/>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19" name="object 19"/>
          <p:cNvSpPr txBox="1"/>
          <p:nvPr/>
        </p:nvSpPr>
        <p:spPr>
          <a:xfrm>
            <a:off x="409525" y="314614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0" name="object 20"/>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69</a:t>
            </a:r>
          </a:p>
        </p:txBody>
      </p:sp>
      <p:sp>
        <p:nvSpPr>
          <p:cNvPr id="21" name="object 21"/>
          <p:cNvSpPr txBox="1"/>
          <p:nvPr/>
        </p:nvSpPr>
        <p:spPr>
          <a:xfrm>
            <a:off x="653711" y="331268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2" name="object 22"/>
          <p:cNvSpPr txBox="1"/>
          <p:nvPr/>
        </p:nvSpPr>
        <p:spPr>
          <a:xfrm>
            <a:off x="1545787" y="3312685"/>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3" name="object 23"/>
          <p:cNvSpPr txBox="1"/>
          <p:nvPr/>
        </p:nvSpPr>
        <p:spPr>
          <a:xfrm>
            <a:off x="2436664" y="3312685"/>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318805" y="3312685"/>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5" name="object 25"/>
          <p:cNvSpPr txBox="1"/>
          <p:nvPr/>
        </p:nvSpPr>
        <p:spPr>
          <a:xfrm>
            <a:off x="4185189" y="3312685"/>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Tree>
  </p:cSld>
  <p:clrMapOvr>
    <a:masterClrMapping/>
  </p:clrMapOvr>
  <p:transition>
    <p:cut/>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10" dirty="0"/>
              <a:t>Prior</a:t>
            </a:r>
            <a:r>
              <a:rPr spc="30" dirty="0"/>
              <a:t> </a:t>
            </a:r>
            <a:r>
              <a:rPr spc="-40" dirty="0"/>
              <a:t>Predictions</a:t>
            </a:r>
            <a:r>
              <a:rPr spc="30" dirty="0"/>
              <a:t> </a:t>
            </a:r>
            <a:r>
              <a:rPr dirty="0"/>
              <a:t>-</a:t>
            </a:r>
            <a:r>
              <a:rPr spc="30" dirty="0"/>
              <a:t> </a:t>
            </a:r>
            <a:r>
              <a:rPr dirty="0"/>
              <a:t>an</a:t>
            </a:r>
            <a:r>
              <a:rPr spc="25" dirty="0"/>
              <a:t> </a:t>
            </a:r>
            <a:r>
              <a:rPr spc="-40" dirty="0"/>
              <a:t>example</a:t>
            </a:r>
            <a:r>
              <a:rPr spc="30" dirty="0"/>
              <a:t> </a:t>
            </a:r>
            <a:r>
              <a:rPr dirty="0"/>
              <a:t>of</a:t>
            </a:r>
            <a:r>
              <a:rPr spc="30" dirty="0"/>
              <a:t> </a:t>
            </a:r>
            <a:r>
              <a:rPr b="0" i="1" spc="-50" dirty="0">
                <a:latin typeface="Arial"/>
                <a:cs typeface="Arial"/>
              </a:rPr>
              <a:t>σ</a:t>
            </a:r>
          </a:p>
        </p:txBody>
      </p:sp>
      <p:pic>
        <p:nvPicPr>
          <p:cNvPr id="3" name="object 3"/>
          <p:cNvPicPr/>
          <p:nvPr/>
        </p:nvPicPr>
        <p:blipFill>
          <a:blip r:embed="rId2" cstate="print"/>
          <a:stretch>
            <a:fillRect/>
          </a:stretch>
        </p:blipFill>
        <p:spPr>
          <a:xfrm>
            <a:off x="693387" y="755550"/>
            <a:ext cx="3543353" cy="2360047"/>
          </a:xfrm>
          <a:prstGeom prst="rect">
            <a:avLst/>
          </a:prstGeom>
        </p:spPr>
      </p:pic>
      <p:sp>
        <p:nvSpPr>
          <p:cNvPr id="4" name="object 4"/>
          <p:cNvSpPr txBox="1"/>
          <p:nvPr/>
        </p:nvSpPr>
        <p:spPr>
          <a:xfrm>
            <a:off x="409525" y="2533539"/>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5" name="object 5"/>
          <p:cNvSpPr txBox="1"/>
          <p:nvPr/>
        </p:nvSpPr>
        <p:spPr>
          <a:xfrm>
            <a:off x="464220" y="1926585"/>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6" name="object 6"/>
          <p:cNvSpPr txBox="1"/>
          <p:nvPr/>
        </p:nvSpPr>
        <p:spPr>
          <a:xfrm>
            <a:off x="438528" y="1319631"/>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7" name="object 7"/>
          <p:cNvSpPr txBox="1"/>
          <p:nvPr/>
        </p:nvSpPr>
        <p:spPr>
          <a:xfrm>
            <a:off x="347294" y="457643"/>
            <a:ext cx="4244340" cy="342265"/>
          </a:xfrm>
          <a:prstGeom prst="rect">
            <a:avLst/>
          </a:prstGeom>
        </p:spPr>
        <p:txBody>
          <a:bodyPr vert="horz" wrap="square" lIns="0" tIns="11430" rIns="0" bIns="0" rtlCol="0">
            <a:spAutoFit/>
          </a:bodyPr>
          <a:lstStyle/>
          <a:p>
            <a:pPr marL="12700">
              <a:lnSpc>
                <a:spcPct val="100000"/>
              </a:lnSpc>
              <a:spcBef>
                <a:spcPts val="90"/>
              </a:spcBef>
            </a:pPr>
            <a:r>
              <a:rPr sz="1100" dirty="0">
                <a:solidFill>
                  <a:srgbClr val="22373A"/>
                </a:solidFill>
                <a:latin typeface="Palatino Linotype"/>
                <a:cs typeface="Palatino Linotype"/>
              </a:rPr>
              <a:t>##</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Warning:</a:t>
            </a:r>
            <a:r>
              <a:rPr sz="1100" spc="390" dirty="0">
                <a:solidFill>
                  <a:srgbClr val="22373A"/>
                </a:solidFill>
                <a:latin typeface="Palatino Linotype"/>
                <a:cs typeface="Palatino Linotype"/>
              </a:rPr>
              <a:t> </a:t>
            </a:r>
            <a:r>
              <a:rPr sz="1100" spc="-70" dirty="0">
                <a:solidFill>
                  <a:srgbClr val="22373A"/>
                </a:solidFill>
                <a:latin typeface="Palatino Linotype"/>
                <a:cs typeface="Palatino Linotype"/>
              </a:rPr>
              <a:t>Removed</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123</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row(s)</a:t>
            </a:r>
            <a:r>
              <a:rPr sz="1100" spc="390" dirty="0">
                <a:solidFill>
                  <a:srgbClr val="22373A"/>
                </a:solidFill>
                <a:latin typeface="Palatino Linotype"/>
                <a:cs typeface="Palatino Linotype"/>
              </a:rPr>
              <a:t> </a:t>
            </a:r>
            <a:r>
              <a:rPr sz="1100" spc="50" dirty="0">
                <a:solidFill>
                  <a:srgbClr val="22373A"/>
                </a:solidFill>
                <a:latin typeface="Palatino Linotype"/>
                <a:cs typeface="Palatino Linotype"/>
              </a:rPr>
              <a:t>containing</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missing</a:t>
            </a:r>
            <a:r>
              <a:rPr sz="1100" spc="390" dirty="0">
                <a:solidFill>
                  <a:srgbClr val="22373A"/>
                </a:solidFill>
                <a:latin typeface="Palatino Linotype"/>
                <a:cs typeface="Palatino Linotype"/>
              </a:rPr>
              <a:t> </a:t>
            </a:r>
            <a:r>
              <a:rPr sz="1100" dirty="0">
                <a:solidFill>
                  <a:srgbClr val="22373A"/>
                </a:solidFill>
                <a:latin typeface="Palatino Linotype"/>
                <a:cs typeface="Palatino Linotype"/>
              </a:rPr>
              <a:t>values</a:t>
            </a:r>
            <a:r>
              <a:rPr sz="1100" spc="390" dirty="0">
                <a:solidFill>
                  <a:srgbClr val="22373A"/>
                </a:solidFill>
                <a:latin typeface="Palatino Linotype"/>
                <a:cs typeface="Palatino Linotype"/>
              </a:rPr>
              <a:t> </a:t>
            </a:r>
            <a:r>
              <a:rPr sz="1100" spc="155" dirty="0">
                <a:solidFill>
                  <a:srgbClr val="22373A"/>
                </a:solidFill>
                <a:latin typeface="Palatino Linotype"/>
                <a:cs typeface="Palatino Linotype"/>
              </a:rPr>
              <a:t>(</a:t>
            </a:r>
            <a:endParaRPr sz="1100">
              <a:latin typeface="Palatino Linotype"/>
              <a:cs typeface="Palatino Linotype"/>
            </a:endParaRPr>
          </a:p>
          <a:p>
            <a:pPr marL="103505">
              <a:lnSpc>
                <a:spcPct val="100000"/>
              </a:lnSpc>
              <a:spcBef>
                <a:spcPts val="70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8" name="object 8"/>
          <p:cNvSpPr/>
          <p:nvPr/>
        </p:nvSpPr>
        <p:spPr>
          <a:xfrm>
            <a:off x="515115" y="3187620"/>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9" name="object 9"/>
          <p:cNvSpPr/>
          <p:nvPr/>
        </p:nvSpPr>
        <p:spPr>
          <a:xfrm>
            <a:off x="515115" y="258066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1973655"/>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366701"/>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7597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70660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4" name="object 14"/>
          <p:cNvSpPr/>
          <p:nvPr/>
        </p:nvSpPr>
        <p:spPr>
          <a:xfrm>
            <a:off x="158583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246506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334435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422358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txBox="1"/>
          <p:nvPr/>
        </p:nvSpPr>
        <p:spPr>
          <a:xfrm>
            <a:off x="324215" y="1945254"/>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19" name="object 19"/>
          <p:cNvSpPr txBox="1"/>
          <p:nvPr/>
        </p:nvSpPr>
        <p:spPr>
          <a:xfrm>
            <a:off x="409525" y="314614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0" name="object 20"/>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70</a:t>
            </a:r>
          </a:p>
        </p:txBody>
      </p:sp>
      <p:sp>
        <p:nvSpPr>
          <p:cNvPr id="21" name="object 21"/>
          <p:cNvSpPr txBox="1"/>
          <p:nvPr/>
        </p:nvSpPr>
        <p:spPr>
          <a:xfrm>
            <a:off x="653711" y="331268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2" name="object 22"/>
          <p:cNvSpPr txBox="1"/>
          <p:nvPr/>
        </p:nvSpPr>
        <p:spPr>
          <a:xfrm>
            <a:off x="1545787" y="3312685"/>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3" name="object 23"/>
          <p:cNvSpPr txBox="1"/>
          <p:nvPr/>
        </p:nvSpPr>
        <p:spPr>
          <a:xfrm>
            <a:off x="2436664" y="3312685"/>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318805" y="3312685"/>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5" name="object 25"/>
          <p:cNvSpPr txBox="1"/>
          <p:nvPr/>
        </p:nvSpPr>
        <p:spPr>
          <a:xfrm>
            <a:off x="4185189" y="3312685"/>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Tree>
  </p:cSld>
  <p:clrMapOvr>
    <a:masterClrMapping/>
  </p:clrMapOvr>
  <p:transition>
    <p:cut/>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2770" y="76375"/>
            <a:ext cx="2061210" cy="207645"/>
          </a:xfrm>
          <a:prstGeom prst="rect">
            <a:avLst/>
          </a:prstGeom>
        </p:spPr>
        <p:txBody>
          <a:bodyPr vert="horz" wrap="square" lIns="0" tIns="12065" rIns="0" bIns="0" rtlCol="0">
            <a:spAutoFit/>
          </a:bodyPr>
          <a:lstStyle/>
          <a:p>
            <a:pPr marL="12700">
              <a:lnSpc>
                <a:spcPct val="100000"/>
              </a:lnSpc>
              <a:spcBef>
                <a:spcPts val="95"/>
              </a:spcBef>
            </a:pPr>
            <a:r>
              <a:rPr sz="1200" b="1" dirty="0">
                <a:solidFill>
                  <a:srgbClr val="F9F9F9"/>
                </a:solidFill>
                <a:latin typeface="Arial"/>
                <a:cs typeface="Arial"/>
              </a:rPr>
              <a:t>Now</a:t>
            </a:r>
            <a:r>
              <a:rPr sz="1200" b="1" spc="-10" dirty="0">
                <a:solidFill>
                  <a:srgbClr val="F9F9F9"/>
                </a:solidFill>
                <a:latin typeface="Arial"/>
                <a:cs typeface="Arial"/>
              </a:rPr>
              <a:t> </a:t>
            </a:r>
            <a:r>
              <a:rPr sz="1200" b="1" dirty="0">
                <a:solidFill>
                  <a:srgbClr val="F9F9F9"/>
                </a:solidFill>
                <a:latin typeface="Arial"/>
                <a:cs typeface="Arial"/>
              </a:rPr>
              <a:t>we</a:t>
            </a:r>
            <a:r>
              <a:rPr sz="1200" b="1" spc="-15" dirty="0">
                <a:solidFill>
                  <a:srgbClr val="F9F9F9"/>
                </a:solidFill>
                <a:latin typeface="Arial"/>
                <a:cs typeface="Arial"/>
              </a:rPr>
              <a:t> </a:t>
            </a:r>
            <a:r>
              <a:rPr sz="1200" b="1" spc="-30" dirty="0">
                <a:solidFill>
                  <a:srgbClr val="F9F9F9"/>
                </a:solidFill>
                <a:latin typeface="Arial"/>
                <a:cs typeface="Arial"/>
              </a:rPr>
              <a:t>introduce</a:t>
            </a:r>
            <a:r>
              <a:rPr sz="1200" b="1" spc="-10" dirty="0">
                <a:solidFill>
                  <a:srgbClr val="F9F9F9"/>
                </a:solidFill>
                <a:latin typeface="Arial"/>
                <a:cs typeface="Arial"/>
              </a:rPr>
              <a:t> </a:t>
            </a:r>
            <a:r>
              <a:rPr sz="1200" b="1" spc="-60" dirty="0">
                <a:solidFill>
                  <a:srgbClr val="F9F9F9"/>
                </a:solidFill>
                <a:latin typeface="Arial"/>
                <a:cs typeface="Arial"/>
              </a:rPr>
              <a:t>some</a:t>
            </a:r>
            <a:r>
              <a:rPr sz="1200" b="1" spc="-10" dirty="0">
                <a:solidFill>
                  <a:srgbClr val="F9F9F9"/>
                </a:solidFill>
                <a:latin typeface="Arial"/>
                <a:cs typeface="Arial"/>
              </a:rPr>
              <a:t> </a:t>
            </a:r>
            <a:r>
              <a:rPr sz="1200" b="1" spc="-20" dirty="0">
                <a:solidFill>
                  <a:srgbClr val="F9F9F9"/>
                </a:solidFill>
                <a:latin typeface="Arial"/>
                <a:cs typeface="Arial"/>
              </a:rPr>
              <a:t>data</a:t>
            </a:r>
            <a:endParaRPr sz="1200">
              <a:latin typeface="Arial"/>
              <a:cs typeface="Arial"/>
            </a:endParaRPr>
          </a:p>
        </p:txBody>
      </p:sp>
      <p:sp>
        <p:nvSpPr>
          <p:cNvPr id="3" name="object 3"/>
          <p:cNvSpPr txBox="1">
            <a:spLocks noGrp="1"/>
          </p:cNvSpPr>
          <p:nvPr>
            <p:ph type="title"/>
          </p:nvPr>
        </p:nvSpPr>
        <p:spPr>
          <a:xfrm>
            <a:off x="347294" y="457643"/>
            <a:ext cx="4244340" cy="191770"/>
          </a:xfrm>
          <a:prstGeom prst="rect">
            <a:avLst/>
          </a:prstGeom>
        </p:spPr>
        <p:txBody>
          <a:bodyPr vert="horz" wrap="square" lIns="0" tIns="11430" rIns="0" bIns="0" rtlCol="0">
            <a:spAutoFit/>
          </a:bodyPr>
          <a:lstStyle/>
          <a:p>
            <a:pPr marL="12700">
              <a:lnSpc>
                <a:spcPct val="100000"/>
              </a:lnSpc>
              <a:spcBef>
                <a:spcPts val="90"/>
              </a:spcBef>
            </a:pPr>
            <a:r>
              <a:rPr sz="1100" b="0" dirty="0">
                <a:solidFill>
                  <a:srgbClr val="22373A"/>
                </a:solidFill>
                <a:latin typeface="Palatino Linotype"/>
                <a:cs typeface="Palatino Linotype"/>
              </a:rPr>
              <a:t>##</a:t>
            </a:r>
            <a:r>
              <a:rPr sz="1100" b="0" spc="390" dirty="0">
                <a:solidFill>
                  <a:srgbClr val="22373A"/>
                </a:solidFill>
                <a:latin typeface="Palatino Linotype"/>
                <a:cs typeface="Palatino Linotype"/>
              </a:rPr>
              <a:t> </a:t>
            </a:r>
            <a:r>
              <a:rPr sz="1100" b="0" dirty="0">
                <a:solidFill>
                  <a:srgbClr val="22373A"/>
                </a:solidFill>
                <a:latin typeface="Palatino Linotype"/>
                <a:cs typeface="Palatino Linotype"/>
              </a:rPr>
              <a:t>Warning:</a:t>
            </a:r>
            <a:r>
              <a:rPr sz="1100" b="0" spc="390" dirty="0">
                <a:solidFill>
                  <a:srgbClr val="22373A"/>
                </a:solidFill>
                <a:latin typeface="Palatino Linotype"/>
                <a:cs typeface="Palatino Linotype"/>
              </a:rPr>
              <a:t> </a:t>
            </a:r>
            <a:r>
              <a:rPr sz="1100" b="0" spc="-70" dirty="0">
                <a:solidFill>
                  <a:srgbClr val="22373A"/>
                </a:solidFill>
                <a:latin typeface="Palatino Linotype"/>
                <a:cs typeface="Palatino Linotype"/>
              </a:rPr>
              <a:t>Removed</a:t>
            </a:r>
            <a:r>
              <a:rPr sz="1100" b="0" spc="390" dirty="0">
                <a:solidFill>
                  <a:srgbClr val="22373A"/>
                </a:solidFill>
                <a:latin typeface="Palatino Linotype"/>
                <a:cs typeface="Palatino Linotype"/>
              </a:rPr>
              <a:t> </a:t>
            </a:r>
            <a:r>
              <a:rPr sz="1100" b="0" dirty="0">
                <a:solidFill>
                  <a:srgbClr val="22373A"/>
                </a:solidFill>
                <a:latin typeface="Palatino Linotype"/>
                <a:cs typeface="Palatino Linotype"/>
              </a:rPr>
              <a:t>123</a:t>
            </a:r>
            <a:r>
              <a:rPr sz="1100" b="0" spc="390" dirty="0">
                <a:solidFill>
                  <a:srgbClr val="22373A"/>
                </a:solidFill>
                <a:latin typeface="Palatino Linotype"/>
                <a:cs typeface="Palatino Linotype"/>
              </a:rPr>
              <a:t> </a:t>
            </a:r>
            <a:r>
              <a:rPr sz="1100" b="0" dirty="0">
                <a:solidFill>
                  <a:srgbClr val="22373A"/>
                </a:solidFill>
                <a:latin typeface="Palatino Linotype"/>
                <a:cs typeface="Palatino Linotype"/>
              </a:rPr>
              <a:t>row(s)</a:t>
            </a:r>
            <a:r>
              <a:rPr sz="1100" b="0" spc="390" dirty="0">
                <a:solidFill>
                  <a:srgbClr val="22373A"/>
                </a:solidFill>
                <a:latin typeface="Palatino Linotype"/>
                <a:cs typeface="Palatino Linotype"/>
              </a:rPr>
              <a:t> </a:t>
            </a:r>
            <a:r>
              <a:rPr sz="1100" b="0" spc="50" dirty="0">
                <a:solidFill>
                  <a:srgbClr val="22373A"/>
                </a:solidFill>
                <a:latin typeface="Palatino Linotype"/>
                <a:cs typeface="Palatino Linotype"/>
              </a:rPr>
              <a:t>containing</a:t>
            </a:r>
            <a:r>
              <a:rPr sz="1100" b="0" spc="390" dirty="0">
                <a:solidFill>
                  <a:srgbClr val="22373A"/>
                </a:solidFill>
                <a:latin typeface="Palatino Linotype"/>
                <a:cs typeface="Palatino Linotype"/>
              </a:rPr>
              <a:t> </a:t>
            </a:r>
            <a:r>
              <a:rPr sz="1100" b="0" dirty="0">
                <a:solidFill>
                  <a:srgbClr val="22373A"/>
                </a:solidFill>
                <a:latin typeface="Palatino Linotype"/>
                <a:cs typeface="Palatino Linotype"/>
              </a:rPr>
              <a:t>missing</a:t>
            </a:r>
            <a:r>
              <a:rPr sz="1100" b="0" spc="390" dirty="0">
                <a:solidFill>
                  <a:srgbClr val="22373A"/>
                </a:solidFill>
                <a:latin typeface="Palatino Linotype"/>
                <a:cs typeface="Palatino Linotype"/>
              </a:rPr>
              <a:t> </a:t>
            </a:r>
            <a:r>
              <a:rPr sz="1100" b="0" dirty="0">
                <a:solidFill>
                  <a:srgbClr val="22373A"/>
                </a:solidFill>
                <a:latin typeface="Palatino Linotype"/>
                <a:cs typeface="Palatino Linotype"/>
              </a:rPr>
              <a:t>values</a:t>
            </a:r>
            <a:r>
              <a:rPr sz="1100" b="0" spc="390" dirty="0">
                <a:solidFill>
                  <a:srgbClr val="22373A"/>
                </a:solidFill>
                <a:latin typeface="Palatino Linotype"/>
                <a:cs typeface="Palatino Linotype"/>
              </a:rPr>
              <a:t> </a:t>
            </a:r>
            <a:r>
              <a:rPr sz="1100" b="0" spc="155" dirty="0">
                <a:solidFill>
                  <a:srgbClr val="22373A"/>
                </a:solidFill>
                <a:latin typeface="Palatino Linotype"/>
                <a:cs typeface="Palatino Linotype"/>
              </a:rPr>
              <a:t>(</a:t>
            </a:r>
            <a:endParaRPr sz="1100" dirty="0">
              <a:latin typeface="Palatino Linotype"/>
              <a:cs typeface="Palatino Linotype"/>
            </a:endParaRPr>
          </a:p>
        </p:txBody>
      </p:sp>
      <p:pic>
        <p:nvPicPr>
          <p:cNvPr id="4" name="object 4"/>
          <p:cNvPicPr/>
          <p:nvPr/>
        </p:nvPicPr>
        <p:blipFill>
          <a:blip r:embed="rId2" cstate="print"/>
          <a:stretch>
            <a:fillRect/>
          </a:stretch>
        </p:blipFill>
        <p:spPr>
          <a:xfrm>
            <a:off x="703550" y="758576"/>
            <a:ext cx="3523085" cy="2353995"/>
          </a:xfrm>
          <a:prstGeom prst="rect">
            <a:avLst/>
          </a:prstGeom>
        </p:spPr>
      </p:pic>
      <p:sp>
        <p:nvSpPr>
          <p:cNvPr id="5" name="object 5"/>
          <p:cNvSpPr txBox="1"/>
          <p:nvPr/>
        </p:nvSpPr>
        <p:spPr>
          <a:xfrm>
            <a:off x="409525" y="2533539"/>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6" name="object 6"/>
          <p:cNvSpPr txBox="1"/>
          <p:nvPr/>
        </p:nvSpPr>
        <p:spPr>
          <a:xfrm>
            <a:off x="464220" y="1926585"/>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7" name="object 7"/>
          <p:cNvSpPr txBox="1"/>
          <p:nvPr/>
        </p:nvSpPr>
        <p:spPr>
          <a:xfrm>
            <a:off x="438528" y="1319631"/>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8" name="object 8"/>
          <p:cNvSpPr txBox="1"/>
          <p:nvPr/>
        </p:nvSpPr>
        <p:spPr>
          <a:xfrm>
            <a:off x="438528" y="712677"/>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9" name="object 9"/>
          <p:cNvSpPr/>
          <p:nvPr/>
        </p:nvSpPr>
        <p:spPr>
          <a:xfrm>
            <a:off x="515115" y="3187620"/>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258066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973655"/>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1366701"/>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515115" y="7597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4" name="object 14"/>
          <p:cNvSpPr/>
          <p:nvPr/>
        </p:nvSpPr>
        <p:spPr>
          <a:xfrm>
            <a:off x="70660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158583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2465064"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334435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p:nvPr/>
        </p:nvSpPr>
        <p:spPr>
          <a:xfrm>
            <a:off x="4223581" y="3309000"/>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9" name="object 19"/>
          <p:cNvSpPr txBox="1"/>
          <p:nvPr/>
        </p:nvSpPr>
        <p:spPr>
          <a:xfrm>
            <a:off x="324215" y="1945254"/>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20" name="object 20"/>
          <p:cNvSpPr txBox="1"/>
          <p:nvPr/>
        </p:nvSpPr>
        <p:spPr>
          <a:xfrm>
            <a:off x="409525" y="314614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1" name="object 21"/>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71</a:t>
            </a:r>
          </a:p>
        </p:txBody>
      </p:sp>
      <p:sp>
        <p:nvSpPr>
          <p:cNvPr id="22" name="object 22"/>
          <p:cNvSpPr txBox="1"/>
          <p:nvPr/>
        </p:nvSpPr>
        <p:spPr>
          <a:xfrm>
            <a:off x="653711" y="3312685"/>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3" name="object 23"/>
          <p:cNvSpPr txBox="1"/>
          <p:nvPr/>
        </p:nvSpPr>
        <p:spPr>
          <a:xfrm>
            <a:off x="1545787" y="3312685"/>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4" name="object 24"/>
          <p:cNvSpPr txBox="1"/>
          <p:nvPr/>
        </p:nvSpPr>
        <p:spPr>
          <a:xfrm>
            <a:off x="2436664" y="3312685"/>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5" name="object 25"/>
          <p:cNvSpPr txBox="1"/>
          <p:nvPr/>
        </p:nvSpPr>
        <p:spPr>
          <a:xfrm>
            <a:off x="3318805" y="3312685"/>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6" name="object 26"/>
          <p:cNvSpPr txBox="1"/>
          <p:nvPr/>
        </p:nvSpPr>
        <p:spPr>
          <a:xfrm>
            <a:off x="4185189" y="3312685"/>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Tree>
  </p:cSld>
  <p:clrMapOvr>
    <a:masterClrMapping/>
  </p:clrMapOvr>
  <p:transition>
    <p:cut/>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2186305" cy="207645"/>
          </a:xfrm>
          <a:prstGeom prst="rect">
            <a:avLst/>
          </a:prstGeom>
        </p:spPr>
        <p:txBody>
          <a:bodyPr vert="horz" wrap="square" lIns="0" tIns="12065" rIns="0" bIns="0" rtlCol="0">
            <a:spAutoFit/>
          </a:bodyPr>
          <a:lstStyle/>
          <a:p>
            <a:pPr marL="12700">
              <a:lnSpc>
                <a:spcPct val="100000"/>
              </a:lnSpc>
              <a:spcBef>
                <a:spcPts val="95"/>
              </a:spcBef>
            </a:pPr>
            <a:r>
              <a:rPr dirty="0"/>
              <a:t>Fitting</a:t>
            </a:r>
            <a:r>
              <a:rPr spc="25" dirty="0"/>
              <a:t> </a:t>
            </a:r>
            <a:r>
              <a:rPr dirty="0"/>
              <a:t>a</a:t>
            </a:r>
            <a:r>
              <a:rPr spc="20" dirty="0"/>
              <a:t> </a:t>
            </a:r>
            <a:r>
              <a:rPr spc="-55" dirty="0"/>
              <a:t>Bayesian</a:t>
            </a:r>
            <a:r>
              <a:rPr spc="30" dirty="0"/>
              <a:t> </a:t>
            </a:r>
            <a:r>
              <a:rPr spc="-30" dirty="0"/>
              <a:t>linear</a:t>
            </a:r>
            <a:r>
              <a:rPr spc="25" dirty="0"/>
              <a:t> </a:t>
            </a:r>
            <a:r>
              <a:rPr spc="-25" dirty="0"/>
              <a:t>model</a:t>
            </a:r>
          </a:p>
        </p:txBody>
      </p:sp>
      <p:sp>
        <p:nvSpPr>
          <p:cNvPr id="3" name="object 3"/>
          <p:cNvSpPr txBox="1"/>
          <p:nvPr/>
        </p:nvSpPr>
        <p:spPr>
          <a:xfrm>
            <a:off x="342595" y="426006"/>
            <a:ext cx="3923029" cy="2856230"/>
          </a:xfrm>
          <a:prstGeom prst="rect">
            <a:avLst/>
          </a:prstGeom>
        </p:spPr>
        <p:txBody>
          <a:bodyPr vert="horz" wrap="square" lIns="0" tIns="12700" rIns="0" bIns="0" rtlCol="0">
            <a:spAutoFit/>
          </a:bodyPr>
          <a:lstStyle/>
          <a:p>
            <a:pPr marL="17145" marR="7620">
              <a:lnSpc>
                <a:spcPct val="118000"/>
              </a:lnSpc>
              <a:spcBef>
                <a:spcPts val="100"/>
              </a:spcBef>
            </a:pPr>
            <a:r>
              <a:rPr sz="1100" spc="-75" dirty="0">
                <a:solidFill>
                  <a:srgbClr val="22373A"/>
                </a:solidFill>
                <a:latin typeface="Tahoma"/>
                <a:cs typeface="Tahoma"/>
              </a:rPr>
              <a:t>In</a:t>
            </a:r>
            <a:r>
              <a:rPr sz="1100" spc="-15" dirty="0">
                <a:solidFill>
                  <a:srgbClr val="22373A"/>
                </a:solidFill>
                <a:latin typeface="Tahoma"/>
                <a:cs typeface="Tahoma"/>
              </a:rPr>
              <a:t> </a:t>
            </a:r>
            <a:r>
              <a:rPr sz="1100" spc="-20" dirty="0">
                <a:solidFill>
                  <a:srgbClr val="22373A"/>
                </a:solidFill>
                <a:latin typeface="Tahoma"/>
                <a:cs typeface="Tahoma"/>
              </a:rPr>
              <a:t>the</a:t>
            </a:r>
            <a:r>
              <a:rPr sz="1100" spc="-65" dirty="0">
                <a:solidFill>
                  <a:srgbClr val="22373A"/>
                </a:solidFill>
                <a:latin typeface="Tahoma"/>
                <a:cs typeface="Tahoma"/>
              </a:rPr>
              <a:t> </a:t>
            </a:r>
            <a:r>
              <a:rPr sz="1100" spc="-25" dirty="0">
                <a:solidFill>
                  <a:srgbClr val="22373A"/>
                </a:solidFill>
                <a:latin typeface="Tahoma"/>
                <a:cs typeface="Tahoma"/>
              </a:rPr>
              <a:t>table</a:t>
            </a:r>
            <a:r>
              <a:rPr sz="1100" spc="-35" dirty="0">
                <a:solidFill>
                  <a:srgbClr val="22373A"/>
                </a:solidFill>
                <a:latin typeface="Tahoma"/>
                <a:cs typeface="Tahoma"/>
              </a:rPr>
              <a:t> tennis</a:t>
            </a:r>
            <a:r>
              <a:rPr sz="1100" spc="-20" dirty="0">
                <a:solidFill>
                  <a:srgbClr val="22373A"/>
                </a:solidFill>
                <a:latin typeface="Tahoma"/>
                <a:cs typeface="Tahoma"/>
              </a:rPr>
              <a:t> </a:t>
            </a:r>
            <a:r>
              <a:rPr sz="1100" spc="-30" dirty="0">
                <a:solidFill>
                  <a:srgbClr val="22373A"/>
                </a:solidFill>
                <a:latin typeface="Tahoma"/>
                <a:cs typeface="Tahoma"/>
              </a:rPr>
              <a:t>(binomial)</a:t>
            </a:r>
            <a:r>
              <a:rPr sz="1100" spc="-25" dirty="0">
                <a:solidFill>
                  <a:srgbClr val="22373A"/>
                </a:solidFill>
                <a:latin typeface="Tahoma"/>
                <a:cs typeface="Tahoma"/>
              </a:rPr>
              <a:t> </a:t>
            </a:r>
            <a:r>
              <a:rPr sz="1100" spc="-50" dirty="0">
                <a:solidFill>
                  <a:srgbClr val="22373A"/>
                </a:solidFill>
                <a:latin typeface="Tahoma"/>
                <a:cs typeface="Tahoma"/>
              </a:rPr>
              <a:t>example,</a:t>
            </a:r>
            <a:r>
              <a:rPr sz="1100" spc="-20" dirty="0">
                <a:solidFill>
                  <a:srgbClr val="22373A"/>
                </a:solidFill>
                <a:latin typeface="Tahoma"/>
                <a:cs typeface="Tahoma"/>
              </a:rPr>
              <a:t> </a:t>
            </a:r>
            <a:r>
              <a:rPr sz="1100" spc="-114" dirty="0">
                <a:solidFill>
                  <a:srgbClr val="22373A"/>
                </a:solidFill>
                <a:latin typeface="Tahoma"/>
                <a:cs typeface="Tahoma"/>
              </a:rPr>
              <a:t>we</a:t>
            </a:r>
            <a:r>
              <a:rPr sz="1100" spc="20" dirty="0">
                <a:solidFill>
                  <a:srgbClr val="22373A"/>
                </a:solidFill>
                <a:latin typeface="Tahoma"/>
                <a:cs typeface="Tahoma"/>
              </a:rPr>
              <a:t> </a:t>
            </a:r>
            <a:r>
              <a:rPr sz="1100" spc="-25" dirty="0">
                <a:solidFill>
                  <a:srgbClr val="22373A"/>
                </a:solidFill>
                <a:latin typeface="Tahoma"/>
                <a:cs typeface="Tahoma"/>
              </a:rPr>
              <a:t>only</a:t>
            </a:r>
            <a:r>
              <a:rPr sz="1100" spc="-20" dirty="0">
                <a:solidFill>
                  <a:srgbClr val="22373A"/>
                </a:solidFill>
                <a:latin typeface="Tahoma"/>
                <a:cs typeface="Tahoma"/>
              </a:rPr>
              <a:t> </a:t>
            </a:r>
            <a:r>
              <a:rPr sz="1100" spc="-65" dirty="0">
                <a:solidFill>
                  <a:srgbClr val="22373A"/>
                </a:solidFill>
                <a:latin typeface="Tahoma"/>
                <a:cs typeface="Tahoma"/>
              </a:rPr>
              <a:t>have</a:t>
            </a:r>
            <a:r>
              <a:rPr sz="1100" spc="-25" dirty="0">
                <a:solidFill>
                  <a:srgbClr val="22373A"/>
                </a:solidFill>
                <a:latin typeface="Tahoma"/>
                <a:cs typeface="Tahoma"/>
              </a:rPr>
              <a:t> </a:t>
            </a:r>
            <a:r>
              <a:rPr sz="1100" spc="-65" dirty="0">
                <a:solidFill>
                  <a:srgbClr val="22373A"/>
                </a:solidFill>
                <a:latin typeface="Tahoma"/>
                <a:cs typeface="Tahoma"/>
              </a:rPr>
              <a:t>one</a:t>
            </a:r>
            <a:r>
              <a:rPr sz="1100" spc="-20" dirty="0">
                <a:solidFill>
                  <a:srgbClr val="22373A"/>
                </a:solidFill>
                <a:latin typeface="Tahoma"/>
                <a:cs typeface="Tahoma"/>
              </a:rPr>
              <a:t> </a:t>
            </a:r>
            <a:r>
              <a:rPr sz="1100" spc="-40" dirty="0">
                <a:solidFill>
                  <a:srgbClr val="22373A"/>
                </a:solidFill>
                <a:latin typeface="Tahoma"/>
                <a:cs typeface="Tahoma"/>
              </a:rPr>
              <a:t>parameter </a:t>
            </a:r>
            <a:r>
              <a:rPr sz="1100" dirty="0">
                <a:solidFill>
                  <a:srgbClr val="22373A"/>
                </a:solidFill>
                <a:latin typeface="Tahoma"/>
                <a:cs typeface="Tahoma"/>
              </a:rPr>
              <a:t>to</a:t>
            </a:r>
            <a:r>
              <a:rPr sz="1100" spc="-90" dirty="0">
                <a:solidFill>
                  <a:srgbClr val="22373A"/>
                </a:solidFill>
                <a:latin typeface="Tahoma"/>
                <a:cs typeface="Tahoma"/>
              </a:rPr>
              <a:t> </a:t>
            </a:r>
            <a:r>
              <a:rPr sz="1100" spc="-30" dirty="0">
                <a:solidFill>
                  <a:srgbClr val="22373A"/>
                </a:solidFill>
                <a:latin typeface="Tahoma"/>
                <a:cs typeface="Tahoma"/>
              </a:rPr>
              <a:t>estimate.</a:t>
            </a:r>
            <a:r>
              <a:rPr sz="1100" spc="75" dirty="0">
                <a:solidFill>
                  <a:srgbClr val="22373A"/>
                </a:solidFill>
                <a:latin typeface="Tahoma"/>
                <a:cs typeface="Tahoma"/>
              </a:rPr>
              <a:t> </a:t>
            </a:r>
            <a:r>
              <a:rPr sz="1100" spc="-75" dirty="0">
                <a:solidFill>
                  <a:srgbClr val="22373A"/>
                </a:solidFill>
                <a:latin typeface="Tahoma"/>
                <a:cs typeface="Tahoma"/>
              </a:rPr>
              <a:t>In</a:t>
            </a:r>
            <a:r>
              <a:rPr sz="1100" spc="-10" dirty="0">
                <a:solidFill>
                  <a:srgbClr val="22373A"/>
                </a:solidFill>
                <a:latin typeface="Tahoma"/>
                <a:cs typeface="Tahoma"/>
              </a:rPr>
              <a:t> this</a:t>
            </a:r>
            <a:r>
              <a:rPr sz="1100" spc="-20" dirty="0">
                <a:solidFill>
                  <a:srgbClr val="22373A"/>
                </a:solidFill>
                <a:latin typeface="Tahoma"/>
                <a:cs typeface="Tahoma"/>
              </a:rPr>
              <a:t> </a:t>
            </a:r>
            <a:r>
              <a:rPr sz="1100" spc="-50" dirty="0">
                <a:solidFill>
                  <a:srgbClr val="22373A"/>
                </a:solidFill>
                <a:latin typeface="Tahoma"/>
                <a:cs typeface="Tahoma"/>
              </a:rPr>
              <a:t>example,</a:t>
            </a:r>
            <a:r>
              <a:rPr sz="1100" spc="-15" dirty="0">
                <a:solidFill>
                  <a:srgbClr val="22373A"/>
                </a:solidFill>
                <a:latin typeface="Tahoma"/>
                <a:cs typeface="Tahoma"/>
              </a:rPr>
              <a:t> </a:t>
            </a:r>
            <a:r>
              <a:rPr sz="1100" spc="-105" dirty="0">
                <a:solidFill>
                  <a:srgbClr val="22373A"/>
                </a:solidFill>
                <a:latin typeface="Tahoma"/>
                <a:cs typeface="Tahoma"/>
              </a:rPr>
              <a:t>we</a:t>
            </a:r>
            <a:r>
              <a:rPr sz="1100" spc="15" dirty="0">
                <a:solidFill>
                  <a:srgbClr val="22373A"/>
                </a:solidFill>
                <a:latin typeface="Tahoma"/>
                <a:cs typeface="Tahoma"/>
              </a:rPr>
              <a:t> </a:t>
            </a:r>
            <a:r>
              <a:rPr sz="1100" spc="-60" dirty="0">
                <a:solidFill>
                  <a:srgbClr val="22373A"/>
                </a:solidFill>
                <a:latin typeface="Tahoma"/>
                <a:cs typeface="Tahoma"/>
              </a:rPr>
              <a:t>now</a:t>
            </a:r>
            <a:r>
              <a:rPr sz="1100" spc="-15" dirty="0">
                <a:solidFill>
                  <a:srgbClr val="22373A"/>
                </a:solidFill>
                <a:latin typeface="Tahoma"/>
                <a:cs typeface="Tahoma"/>
              </a:rPr>
              <a:t> </a:t>
            </a:r>
            <a:r>
              <a:rPr sz="1100" spc="-60" dirty="0">
                <a:solidFill>
                  <a:srgbClr val="22373A"/>
                </a:solidFill>
                <a:latin typeface="Tahoma"/>
                <a:cs typeface="Tahoma"/>
              </a:rPr>
              <a:t>have</a:t>
            </a:r>
            <a:r>
              <a:rPr sz="1100" spc="-20" dirty="0">
                <a:solidFill>
                  <a:srgbClr val="22373A"/>
                </a:solidFill>
                <a:latin typeface="Tahoma"/>
                <a:cs typeface="Tahoma"/>
              </a:rPr>
              <a:t> </a:t>
            </a:r>
            <a:r>
              <a:rPr sz="1100" spc="-35" dirty="0">
                <a:solidFill>
                  <a:srgbClr val="22373A"/>
                </a:solidFill>
                <a:latin typeface="Tahoma"/>
                <a:cs typeface="Tahoma"/>
              </a:rPr>
              <a:t>three:</a:t>
            </a:r>
            <a:r>
              <a:rPr sz="1100" spc="80" dirty="0">
                <a:solidFill>
                  <a:srgbClr val="22373A"/>
                </a:solidFill>
                <a:latin typeface="Tahoma"/>
                <a:cs typeface="Tahoma"/>
              </a:rPr>
              <a:t> </a:t>
            </a:r>
            <a:r>
              <a:rPr sz="1100" i="1" spc="-65" dirty="0">
                <a:solidFill>
                  <a:srgbClr val="22373A"/>
                </a:solidFill>
                <a:latin typeface="Verdana"/>
                <a:cs typeface="Verdana"/>
              </a:rPr>
              <a:t>β</a:t>
            </a:r>
            <a:r>
              <a:rPr sz="1100" spc="-65" dirty="0">
                <a:solidFill>
                  <a:srgbClr val="22373A"/>
                </a:solidFill>
                <a:latin typeface="Tahoma"/>
                <a:cs typeface="Tahoma"/>
              </a:rPr>
              <a:t>0</a:t>
            </a:r>
            <a:r>
              <a:rPr sz="1100" i="1" spc="-65" dirty="0">
                <a:solidFill>
                  <a:srgbClr val="22373A"/>
                </a:solidFill>
                <a:latin typeface="Verdana"/>
                <a:cs typeface="Verdana"/>
              </a:rPr>
              <a:t>,</a:t>
            </a:r>
            <a:r>
              <a:rPr sz="1100" i="1" spc="-204" dirty="0">
                <a:solidFill>
                  <a:srgbClr val="22373A"/>
                </a:solidFill>
                <a:latin typeface="Verdana"/>
                <a:cs typeface="Verdana"/>
              </a:rPr>
              <a:t> </a:t>
            </a:r>
            <a:r>
              <a:rPr sz="1100" i="1" spc="-65" dirty="0">
                <a:solidFill>
                  <a:srgbClr val="22373A"/>
                </a:solidFill>
                <a:latin typeface="Verdana"/>
                <a:cs typeface="Verdana"/>
              </a:rPr>
              <a:t>β</a:t>
            </a:r>
            <a:r>
              <a:rPr sz="1100" spc="-65" dirty="0">
                <a:solidFill>
                  <a:srgbClr val="22373A"/>
                </a:solidFill>
                <a:latin typeface="Tahoma"/>
                <a:cs typeface="Tahoma"/>
              </a:rPr>
              <a:t>1</a:t>
            </a:r>
            <a:r>
              <a:rPr sz="1100" i="1" spc="-65" dirty="0">
                <a:solidFill>
                  <a:srgbClr val="22373A"/>
                </a:solidFill>
                <a:latin typeface="Verdana"/>
                <a:cs typeface="Verdana"/>
              </a:rPr>
              <a:t>,</a:t>
            </a:r>
            <a:r>
              <a:rPr sz="1100" i="1" spc="-204" dirty="0">
                <a:solidFill>
                  <a:srgbClr val="22373A"/>
                </a:solidFill>
                <a:latin typeface="Verdana"/>
                <a:cs typeface="Verdana"/>
              </a:rPr>
              <a:t> </a:t>
            </a:r>
            <a:r>
              <a:rPr sz="1100" i="1" spc="-25" dirty="0">
                <a:solidFill>
                  <a:srgbClr val="22373A"/>
                </a:solidFill>
                <a:latin typeface="Verdana"/>
                <a:cs typeface="Verdana"/>
              </a:rPr>
              <a:t>σ</a:t>
            </a:r>
            <a:r>
              <a:rPr sz="1100" spc="-25" dirty="0">
                <a:solidFill>
                  <a:srgbClr val="22373A"/>
                </a:solidFill>
                <a:latin typeface="Tahoma"/>
                <a:cs typeface="Tahoma"/>
              </a:rPr>
              <a:t>.</a:t>
            </a:r>
            <a:endParaRPr sz="1100">
              <a:latin typeface="Tahoma"/>
              <a:cs typeface="Tahoma"/>
            </a:endParaRPr>
          </a:p>
          <a:p>
            <a:pPr marL="17145" marR="5080">
              <a:lnSpc>
                <a:spcPct val="118000"/>
              </a:lnSpc>
              <a:spcBef>
                <a:spcPts val="680"/>
              </a:spcBef>
            </a:pPr>
            <a:r>
              <a:rPr sz="1100" spc="-75" dirty="0">
                <a:solidFill>
                  <a:srgbClr val="22373A"/>
                </a:solidFill>
                <a:latin typeface="Tahoma"/>
                <a:cs typeface="Tahoma"/>
              </a:rPr>
              <a:t>In</a:t>
            </a:r>
            <a:r>
              <a:rPr sz="1100" spc="-15" dirty="0">
                <a:solidFill>
                  <a:srgbClr val="22373A"/>
                </a:solidFill>
                <a:latin typeface="Tahoma"/>
                <a:cs typeface="Tahoma"/>
              </a:rPr>
              <a:t> </a:t>
            </a:r>
            <a:r>
              <a:rPr sz="1100" spc="-10" dirty="0">
                <a:solidFill>
                  <a:srgbClr val="22373A"/>
                </a:solidFill>
                <a:latin typeface="Tahoma"/>
                <a:cs typeface="Tahoma"/>
              </a:rPr>
              <a:t>the</a:t>
            </a:r>
            <a:r>
              <a:rPr sz="1100" spc="-75" dirty="0">
                <a:solidFill>
                  <a:srgbClr val="22373A"/>
                </a:solidFill>
                <a:latin typeface="Tahoma"/>
                <a:cs typeface="Tahoma"/>
              </a:rPr>
              <a:t> </a:t>
            </a:r>
            <a:r>
              <a:rPr sz="1100" spc="-20" dirty="0">
                <a:solidFill>
                  <a:srgbClr val="22373A"/>
                </a:solidFill>
                <a:latin typeface="Tahoma"/>
                <a:cs typeface="Tahoma"/>
              </a:rPr>
              <a:t>table</a:t>
            </a:r>
            <a:r>
              <a:rPr sz="1100" spc="-30" dirty="0">
                <a:solidFill>
                  <a:srgbClr val="22373A"/>
                </a:solidFill>
                <a:latin typeface="Tahoma"/>
                <a:cs typeface="Tahoma"/>
              </a:rPr>
              <a:t> tennis</a:t>
            </a:r>
            <a:r>
              <a:rPr sz="1100" spc="-25" dirty="0">
                <a:solidFill>
                  <a:srgbClr val="22373A"/>
                </a:solidFill>
                <a:latin typeface="Tahoma"/>
                <a:cs typeface="Tahoma"/>
              </a:rPr>
              <a:t> </a:t>
            </a:r>
            <a:r>
              <a:rPr sz="1100" spc="-50" dirty="0">
                <a:solidFill>
                  <a:srgbClr val="22373A"/>
                </a:solidFill>
                <a:latin typeface="Tahoma"/>
                <a:cs typeface="Tahoma"/>
              </a:rPr>
              <a:t>example,</a:t>
            </a:r>
            <a:r>
              <a:rPr sz="1100" spc="-25" dirty="0">
                <a:solidFill>
                  <a:srgbClr val="22373A"/>
                </a:solidFill>
                <a:latin typeface="Tahoma"/>
                <a:cs typeface="Tahoma"/>
              </a:rPr>
              <a:t> </a:t>
            </a:r>
            <a:r>
              <a:rPr sz="1100" spc="-100" dirty="0">
                <a:solidFill>
                  <a:srgbClr val="22373A"/>
                </a:solidFill>
                <a:latin typeface="Tahoma"/>
                <a:cs typeface="Tahoma"/>
              </a:rPr>
              <a:t>we</a:t>
            </a:r>
            <a:r>
              <a:rPr sz="1100" spc="15" dirty="0">
                <a:solidFill>
                  <a:srgbClr val="22373A"/>
                </a:solidFill>
                <a:latin typeface="Tahoma"/>
                <a:cs typeface="Tahoma"/>
              </a:rPr>
              <a:t> </a:t>
            </a:r>
            <a:r>
              <a:rPr sz="1100" spc="-55" dirty="0">
                <a:solidFill>
                  <a:srgbClr val="22373A"/>
                </a:solidFill>
                <a:latin typeface="Tahoma"/>
                <a:cs typeface="Tahoma"/>
              </a:rPr>
              <a:t>knew</a:t>
            </a:r>
            <a:r>
              <a:rPr sz="1100" spc="-30" dirty="0">
                <a:solidFill>
                  <a:srgbClr val="22373A"/>
                </a:solidFill>
                <a:latin typeface="Tahoma"/>
                <a:cs typeface="Tahoma"/>
              </a:rPr>
              <a:t> </a:t>
            </a:r>
            <a:r>
              <a:rPr sz="1100" dirty="0">
                <a:solidFill>
                  <a:srgbClr val="22373A"/>
                </a:solidFill>
                <a:latin typeface="Tahoma"/>
                <a:cs typeface="Tahoma"/>
              </a:rPr>
              <a:t>that</a:t>
            </a:r>
            <a:r>
              <a:rPr sz="1100" spc="-30" dirty="0">
                <a:solidFill>
                  <a:srgbClr val="22373A"/>
                </a:solidFill>
                <a:latin typeface="Tahoma"/>
                <a:cs typeface="Tahoma"/>
              </a:rPr>
              <a:t> </a:t>
            </a:r>
            <a:r>
              <a:rPr sz="1100" spc="-20" dirty="0">
                <a:solidFill>
                  <a:srgbClr val="22373A"/>
                </a:solidFill>
                <a:latin typeface="Tahoma"/>
                <a:cs typeface="Tahoma"/>
              </a:rPr>
              <a:t>our </a:t>
            </a:r>
            <a:r>
              <a:rPr sz="1100" spc="-55" dirty="0">
                <a:solidFill>
                  <a:srgbClr val="22373A"/>
                </a:solidFill>
                <a:latin typeface="Tahoma"/>
                <a:cs typeface="Tahoma"/>
              </a:rPr>
              <a:t>parameter,</a:t>
            </a:r>
            <a:r>
              <a:rPr sz="1100" spc="-30" dirty="0">
                <a:solidFill>
                  <a:srgbClr val="22373A"/>
                </a:solidFill>
                <a:latin typeface="Tahoma"/>
                <a:cs typeface="Tahoma"/>
              </a:rPr>
              <a:t> </a:t>
            </a:r>
            <a:r>
              <a:rPr sz="1100" i="1" dirty="0">
                <a:solidFill>
                  <a:srgbClr val="22373A"/>
                </a:solidFill>
                <a:latin typeface="Arial"/>
                <a:cs typeface="Arial"/>
              </a:rPr>
              <a:t>p</a:t>
            </a:r>
            <a:r>
              <a:rPr sz="1100" i="1" spc="55" dirty="0">
                <a:solidFill>
                  <a:srgbClr val="22373A"/>
                </a:solidFill>
                <a:latin typeface="Arial"/>
                <a:cs typeface="Arial"/>
              </a:rPr>
              <a:t> </a:t>
            </a:r>
            <a:r>
              <a:rPr sz="1100" spc="-25" dirty="0">
                <a:solidFill>
                  <a:srgbClr val="22373A"/>
                </a:solidFill>
                <a:latin typeface="Tahoma"/>
                <a:cs typeface="Tahoma"/>
              </a:rPr>
              <a:t>was </a:t>
            </a:r>
            <a:r>
              <a:rPr sz="1100" spc="-70" dirty="0">
                <a:solidFill>
                  <a:srgbClr val="22373A"/>
                </a:solidFill>
                <a:latin typeface="Tahoma"/>
                <a:cs typeface="Tahoma"/>
              </a:rPr>
              <a:t>between</a:t>
            </a:r>
            <a:r>
              <a:rPr sz="1100" spc="-20" dirty="0">
                <a:solidFill>
                  <a:srgbClr val="22373A"/>
                </a:solidFill>
                <a:latin typeface="Tahoma"/>
                <a:cs typeface="Tahoma"/>
              </a:rPr>
              <a:t> </a:t>
            </a:r>
            <a:r>
              <a:rPr sz="1100" dirty="0">
                <a:solidFill>
                  <a:srgbClr val="22373A"/>
                </a:solidFill>
                <a:latin typeface="Tahoma"/>
                <a:cs typeface="Tahoma"/>
              </a:rPr>
              <a:t>0</a:t>
            </a:r>
            <a:r>
              <a:rPr sz="1100" spc="-65" dirty="0">
                <a:solidFill>
                  <a:srgbClr val="22373A"/>
                </a:solidFill>
                <a:latin typeface="Tahoma"/>
                <a:cs typeface="Tahoma"/>
              </a:rPr>
              <a:t> </a:t>
            </a:r>
            <a:r>
              <a:rPr sz="1100" spc="-40" dirty="0">
                <a:solidFill>
                  <a:srgbClr val="22373A"/>
                </a:solidFill>
                <a:latin typeface="Tahoma"/>
                <a:cs typeface="Tahoma"/>
              </a:rPr>
              <a:t>and</a:t>
            </a:r>
            <a:r>
              <a:rPr sz="1100" spc="-25" dirty="0">
                <a:solidFill>
                  <a:srgbClr val="22373A"/>
                </a:solidFill>
                <a:latin typeface="Tahoma"/>
                <a:cs typeface="Tahoma"/>
              </a:rPr>
              <a:t> </a:t>
            </a:r>
            <a:r>
              <a:rPr sz="1100" dirty="0">
                <a:solidFill>
                  <a:srgbClr val="22373A"/>
                </a:solidFill>
                <a:latin typeface="Tahoma"/>
                <a:cs typeface="Tahoma"/>
              </a:rPr>
              <a:t>1,</a:t>
            </a:r>
            <a:r>
              <a:rPr sz="1100" spc="-25" dirty="0">
                <a:solidFill>
                  <a:srgbClr val="22373A"/>
                </a:solidFill>
                <a:latin typeface="Tahoma"/>
                <a:cs typeface="Tahoma"/>
              </a:rPr>
              <a:t> </a:t>
            </a:r>
            <a:r>
              <a:rPr sz="1100" spc="-40" dirty="0">
                <a:solidFill>
                  <a:srgbClr val="22373A"/>
                </a:solidFill>
                <a:latin typeface="Tahoma"/>
                <a:cs typeface="Tahoma"/>
              </a:rPr>
              <a:t>and</a:t>
            </a:r>
            <a:r>
              <a:rPr sz="1100" spc="-25" dirty="0">
                <a:solidFill>
                  <a:srgbClr val="22373A"/>
                </a:solidFill>
                <a:latin typeface="Tahoma"/>
                <a:cs typeface="Tahoma"/>
              </a:rPr>
              <a:t> </a:t>
            </a:r>
            <a:r>
              <a:rPr sz="1100" spc="-110" dirty="0">
                <a:solidFill>
                  <a:srgbClr val="22373A"/>
                </a:solidFill>
                <a:latin typeface="Tahoma"/>
                <a:cs typeface="Tahoma"/>
              </a:rPr>
              <a:t>we</a:t>
            </a:r>
            <a:r>
              <a:rPr sz="1100" spc="15" dirty="0">
                <a:solidFill>
                  <a:srgbClr val="22373A"/>
                </a:solidFill>
                <a:latin typeface="Tahoma"/>
                <a:cs typeface="Tahoma"/>
              </a:rPr>
              <a:t> </a:t>
            </a:r>
            <a:r>
              <a:rPr sz="1100" spc="-30" dirty="0">
                <a:solidFill>
                  <a:srgbClr val="22373A"/>
                </a:solidFill>
                <a:latin typeface="Tahoma"/>
                <a:cs typeface="Tahoma"/>
              </a:rPr>
              <a:t>calculated</a:t>
            </a:r>
            <a:r>
              <a:rPr sz="1100" spc="-20" dirty="0">
                <a:solidFill>
                  <a:srgbClr val="22373A"/>
                </a:solidFill>
                <a:latin typeface="Tahoma"/>
                <a:cs typeface="Tahoma"/>
              </a:rPr>
              <a:t> the</a:t>
            </a:r>
            <a:r>
              <a:rPr sz="1100" spc="-25" dirty="0">
                <a:solidFill>
                  <a:srgbClr val="22373A"/>
                </a:solidFill>
                <a:latin typeface="Tahoma"/>
                <a:cs typeface="Tahoma"/>
              </a:rPr>
              <a:t> </a:t>
            </a:r>
            <a:r>
              <a:rPr sz="1100" spc="-35" dirty="0">
                <a:solidFill>
                  <a:srgbClr val="22373A"/>
                </a:solidFill>
                <a:latin typeface="Tahoma"/>
                <a:cs typeface="Tahoma"/>
              </a:rPr>
              <a:t>posterior</a:t>
            </a:r>
            <a:r>
              <a:rPr sz="1100" spc="-25" dirty="0">
                <a:solidFill>
                  <a:srgbClr val="22373A"/>
                </a:solidFill>
                <a:latin typeface="Tahoma"/>
                <a:cs typeface="Tahoma"/>
              </a:rPr>
              <a:t> </a:t>
            </a:r>
            <a:r>
              <a:rPr sz="1100" spc="-55" dirty="0">
                <a:solidFill>
                  <a:srgbClr val="22373A"/>
                </a:solidFill>
                <a:latin typeface="Tahoma"/>
                <a:cs typeface="Tahoma"/>
              </a:rPr>
              <a:t>values</a:t>
            </a:r>
            <a:r>
              <a:rPr sz="1100" spc="-25" dirty="0">
                <a:solidFill>
                  <a:srgbClr val="22373A"/>
                </a:solidFill>
                <a:latin typeface="Tahoma"/>
                <a:cs typeface="Tahoma"/>
              </a:rPr>
              <a:t> </a:t>
            </a:r>
            <a:r>
              <a:rPr sz="1100" spc="-20" dirty="0">
                <a:solidFill>
                  <a:srgbClr val="22373A"/>
                </a:solidFill>
                <a:latin typeface="Tahoma"/>
                <a:cs typeface="Tahoma"/>
              </a:rPr>
              <a:t>for equally </a:t>
            </a:r>
            <a:r>
              <a:rPr sz="1100" spc="-55" dirty="0">
                <a:solidFill>
                  <a:srgbClr val="22373A"/>
                </a:solidFill>
                <a:latin typeface="Tahoma"/>
                <a:cs typeface="Tahoma"/>
              </a:rPr>
              <a:t>spaced</a:t>
            </a:r>
            <a:r>
              <a:rPr sz="1100" spc="-30" dirty="0">
                <a:solidFill>
                  <a:srgbClr val="22373A"/>
                </a:solidFill>
                <a:latin typeface="Tahoma"/>
                <a:cs typeface="Tahoma"/>
              </a:rPr>
              <a:t> </a:t>
            </a:r>
            <a:r>
              <a:rPr sz="1100" spc="-20" dirty="0">
                <a:solidFill>
                  <a:srgbClr val="22373A"/>
                </a:solidFill>
                <a:latin typeface="Tahoma"/>
                <a:cs typeface="Tahoma"/>
              </a:rPr>
              <a:t>11</a:t>
            </a:r>
            <a:r>
              <a:rPr sz="1100" spc="-25" dirty="0">
                <a:solidFill>
                  <a:srgbClr val="22373A"/>
                </a:solidFill>
                <a:latin typeface="Tahoma"/>
                <a:cs typeface="Tahoma"/>
              </a:rPr>
              <a:t> </a:t>
            </a:r>
            <a:r>
              <a:rPr sz="1100" spc="-10" dirty="0">
                <a:solidFill>
                  <a:srgbClr val="22373A"/>
                </a:solidFill>
                <a:latin typeface="Tahoma"/>
                <a:cs typeface="Tahoma"/>
              </a:rPr>
              <a:t>values.</a:t>
            </a:r>
            <a:endParaRPr sz="1100">
              <a:latin typeface="Tahoma"/>
              <a:cs typeface="Tahoma"/>
            </a:endParaRPr>
          </a:p>
          <a:p>
            <a:pPr marL="12700" marR="8890" indent="4445">
              <a:lnSpc>
                <a:spcPct val="118000"/>
              </a:lnSpc>
              <a:spcBef>
                <a:spcPts val="675"/>
              </a:spcBef>
            </a:pPr>
            <a:r>
              <a:rPr sz="1100" spc="-75" dirty="0">
                <a:solidFill>
                  <a:srgbClr val="22373A"/>
                </a:solidFill>
                <a:latin typeface="Tahoma"/>
                <a:cs typeface="Tahoma"/>
              </a:rPr>
              <a:t>In</a:t>
            </a:r>
            <a:r>
              <a:rPr sz="1100" spc="-15" dirty="0">
                <a:solidFill>
                  <a:srgbClr val="22373A"/>
                </a:solidFill>
                <a:latin typeface="Tahoma"/>
                <a:cs typeface="Tahoma"/>
              </a:rPr>
              <a:t> </a:t>
            </a:r>
            <a:r>
              <a:rPr sz="1100" spc="-10" dirty="0">
                <a:solidFill>
                  <a:srgbClr val="22373A"/>
                </a:solidFill>
                <a:latin typeface="Tahoma"/>
                <a:cs typeface="Tahoma"/>
              </a:rPr>
              <a:t>this</a:t>
            </a:r>
            <a:r>
              <a:rPr sz="1100" spc="-50" dirty="0">
                <a:solidFill>
                  <a:srgbClr val="22373A"/>
                </a:solidFill>
                <a:latin typeface="Tahoma"/>
                <a:cs typeface="Tahoma"/>
              </a:rPr>
              <a:t> example,</a:t>
            </a:r>
            <a:r>
              <a:rPr sz="1100" spc="-20" dirty="0">
                <a:solidFill>
                  <a:srgbClr val="22373A"/>
                </a:solidFill>
                <a:latin typeface="Tahoma"/>
                <a:cs typeface="Tahoma"/>
              </a:rPr>
              <a:t> our</a:t>
            </a:r>
            <a:r>
              <a:rPr sz="1100" spc="-25" dirty="0">
                <a:solidFill>
                  <a:srgbClr val="22373A"/>
                </a:solidFill>
                <a:latin typeface="Tahoma"/>
                <a:cs typeface="Tahoma"/>
              </a:rPr>
              <a:t> </a:t>
            </a:r>
            <a:r>
              <a:rPr sz="1100" spc="-60" dirty="0">
                <a:solidFill>
                  <a:srgbClr val="22373A"/>
                </a:solidFill>
                <a:latin typeface="Tahoma"/>
                <a:cs typeface="Tahoma"/>
              </a:rPr>
              <a:t>parameters</a:t>
            </a:r>
            <a:r>
              <a:rPr sz="1100" spc="-20" dirty="0">
                <a:solidFill>
                  <a:srgbClr val="22373A"/>
                </a:solidFill>
                <a:latin typeface="Tahoma"/>
                <a:cs typeface="Tahoma"/>
              </a:rPr>
              <a:t> </a:t>
            </a:r>
            <a:r>
              <a:rPr sz="1100" spc="-70" dirty="0">
                <a:solidFill>
                  <a:srgbClr val="22373A"/>
                </a:solidFill>
                <a:latin typeface="Tahoma"/>
                <a:cs typeface="Tahoma"/>
              </a:rPr>
              <a:t>are</a:t>
            </a:r>
            <a:r>
              <a:rPr sz="1100" spc="-20" dirty="0">
                <a:solidFill>
                  <a:srgbClr val="22373A"/>
                </a:solidFill>
                <a:latin typeface="Tahoma"/>
                <a:cs typeface="Tahoma"/>
              </a:rPr>
              <a:t> no </a:t>
            </a:r>
            <a:r>
              <a:rPr sz="1100" spc="-55" dirty="0">
                <a:solidFill>
                  <a:srgbClr val="22373A"/>
                </a:solidFill>
                <a:latin typeface="Tahoma"/>
                <a:cs typeface="Tahoma"/>
              </a:rPr>
              <a:t>longer</a:t>
            </a:r>
            <a:r>
              <a:rPr sz="1100" spc="-25" dirty="0">
                <a:solidFill>
                  <a:srgbClr val="22373A"/>
                </a:solidFill>
                <a:latin typeface="Tahoma"/>
                <a:cs typeface="Tahoma"/>
              </a:rPr>
              <a:t> </a:t>
            </a:r>
            <a:r>
              <a:rPr sz="1100" spc="-45" dirty="0">
                <a:solidFill>
                  <a:srgbClr val="22373A"/>
                </a:solidFill>
                <a:latin typeface="Tahoma"/>
                <a:cs typeface="Tahoma"/>
              </a:rPr>
              <a:t>bounded,</a:t>
            </a:r>
            <a:r>
              <a:rPr sz="1100" spc="-20" dirty="0">
                <a:solidFill>
                  <a:srgbClr val="22373A"/>
                </a:solidFill>
                <a:latin typeface="Tahoma"/>
                <a:cs typeface="Tahoma"/>
              </a:rPr>
              <a:t> </a:t>
            </a:r>
            <a:r>
              <a:rPr sz="1100" spc="-40" dirty="0">
                <a:solidFill>
                  <a:srgbClr val="22373A"/>
                </a:solidFill>
                <a:latin typeface="Tahoma"/>
                <a:cs typeface="Tahoma"/>
              </a:rPr>
              <a:t>and</a:t>
            </a:r>
            <a:r>
              <a:rPr sz="1100" spc="-25" dirty="0">
                <a:solidFill>
                  <a:srgbClr val="22373A"/>
                </a:solidFill>
                <a:latin typeface="Tahoma"/>
                <a:cs typeface="Tahoma"/>
              </a:rPr>
              <a:t> </a:t>
            </a:r>
            <a:r>
              <a:rPr sz="1100" spc="-70" dirty="0">
                <a:solidFill>
                  <a:srgbClr val="22373A"/>
                </a:solidFill>
                <a:latin typeface="Tahoma"/>
                <a:cs typeface="Tahoma"/>
              </a:rPr>
              <a:t>even</a:t>
            </a:r>
            <a:r>
              <a:rPr sz="1100" spc="-15" dirty="0">
                <a:solidFill>
                  <a:srgbClr val="22373A"/>
                </a:solidFill>
                <a:latin typeface="Tahoma"/>
                <a:cs typeface="Tahoma"/>
              </a:rPr>
              <a:t> </a:t>
            </a:r>
            <a:r>
              <a:rPr sz="1100" spc="-25" dirty="0">
                <a:solidFill>
                  <a:srgbClr val="22373A"/>
                </a:solidFill>
                <a:latin typeface="Tahoma"/>
                <a:cs typeface="Tahoma"/>
              </a:rPr>
              <a:t>if </a:t>
            </a:r>
            <a:r>
              <a:rPr sz="1100" spc="-105" dirty="0">
                <a:solidFill>
                  <a:srgbClr val="22373A"/>
                </a:solidFill>
                <a:latin typeface="Tahoma"/>
                <a:cs typeface="Tahoma"/>
              </a:rPr>
              <a:t>we</a:t>
            </a:r>
            <a:r>
              <a:rPr sz="1100" spc="15" dirty="0">
                <a:solidFill>
                  <a:srgbClr val="22373A"/>
                </a:solidFill>
                <a:latin typeface="Tahoma"/>
                <a:cs typeface="Tahoma"/>
              </a:rPr>
              <a:t> </a:t>
            </a:r>
            <a:r>
              <a:rPr sz="1100" spc="-20" dirty="0">
                <a:solidFill>
                  <a:srgbClr val="22373A"/>
                </a:solidFill>
                <a:latin typeface="Tahoma"/>
                <a:cs typeface="Tahoma"/>
              </a:rPr>
              <a:t>only</a:t>
            </a:r>
            <a:r>
              <a:rPr sz="1100" spc="-65" dirty="0">
                <a:solidFill>
                  <a:srgbClr val="22373A"/>
                </a:solidFill>
                <a:latin typeface="Tahoma"/>
                <a:cs typeface="Tahoma"/>
              </a:rPr>
              <a:t> </a:t>
            </a:r>
            <a:r>
              <a:rPr sz="1100" spc="-35" dirty="0">
                <a:solidFill>
                  <a:srgbClr val="22373A"/>
                </a:solidFill>
                <a:latin typeface="Tahoma"/>
                <a:cs typeface="Tahoma"/>
              </a:rPr>
              <a:t>tested</a:t>
            </a:r>
            <a:r>
              <a:rPr sz="1100" spc="-40" dirty="0">
                <a:solidFill>
                  <a:srgbClr val="22373A"/>
                </a:solidFill>
                <a:latin typeface="Tahoma"/>
                <a:cs typeface="Tahoma"/>
              </a:rPr>
              <a:t> </a:t>
            </a:r>
            <a:r>
              <a:rPr sz="1100" spc="-20" dirty="0">
                <a:solidFill>
                  <a:srgbClr val="22373A"/>
                </a:solidFill>
                <a:latin typeface="Tahoma"/>
                <a:cs typeface="Tahoma"/>
              </a:rPr>
              <a:t>11</a:t>
            </a:r>
            <a:r>
              <a:rPr sz="1100" spc="-15" dirty="0">
                <a:solidFill>
                  <a:srgbClr val="22373A"/>
                </a:solidFill>
                <a:latin typeface="Tahoma"/>
                <a:cs typeface="Tahoma"/>
              </a:rPr>
              <a:t> </a:t>
            </a:r>
            <a:r>
              <a:rPr sz="1100" spc="-50" dirty="0">
                <a:solidFill>
                  <a:srgbClr val="22373A"/>
                </a:solidFill>
                <a:latin typeface="Tahoma"/>
                <a:cs typeface="Tahoma"/>
              </a:rPr>
              <a:t>values</a:t>
            </a:r>
            <a:r>
              <a:rPr sz="1100" spc="-20" dirty="0">
                <a:solidFill>
                  <a:srgbClr val="22373A"/>
                </a:solidFill>
                <a:latin typeface="Tahoma"/>
                <a:cs typeface="Tahoma"/>
              </a:rPr>
              <a:t> </a:t>
            </a:r>
            <a:r>
              <a:rPr sz="1100" spc="-30" dirty="0">
                <a:solidFill>
                  <a:srgbClr val="22373A"/>
                </a:solidFill>
                <a:latin typeface="Tahoma"/>
                <a:cs typeface="Tahoma"/>
              </a:rPr>
              <a:t>per</a:t>
            </a:r>
            <a:r>
              <a:rPr sz="1100" spc="-15" dirty="0">
                <a:solidFill>
                  <a:srgbClr val="22373A"/>
                </a:solidFill>
                <a:latin typeface="Tahoma"/>
                <a:cs typeface="Tahoma"/>
              </a:rPr>
              <a:t> </a:t>
            </a:r>
            <a:r>
              <a:rPr sz="1100" spc="-55" dirty="0">
                <a:solidFill>
                  <a:srgbClr val="22373A"/>
                </a:solidFill>
                <a:latin typeface="Tahoma"/>
                <a:cs typeface="Tahoma"/>
              </a:rPr>
              <a:t>parameter,</a:t>
            </a:r>
            <a:r>
              <a:rPr sz="1100" spc="-20"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40" dirty="0">
                <a:solidFill>
                  <a:srgbClr val="22373A"/>
                </a:solidFill>
                <a:latin typeface="Tahoma"/>
                <a:cs typeface="Tahoma"/>
              </a:rPr>
              <a:t>would</a:t>
            </a:r>
            <a:r>
              <a:rPr sz="1100" spc="-20" dirty="0">
                <a:solidFill>
                  <a:srgbClr val="22373A"/>
                </a:solidFill>
                <a:latin typeface="Tahoma"/>
                <a:cs typeface="Tahoma"/>
              </a:rPr>
              <a:t> </a:t>
            </a:r>
            <a:r>
              <a:rPr sz="1100" dirty="0">
                <a:solidFill>
                  <a:srgbClr val="22373A"/>
                </a:solidFill>
                <a:latin typeface="Tahoma"/>
                <a:cs typeface="Tahoma"/>
              </a:rPr>
              <a:t>still</a:t>
            </a:r>
            <a:r>
              <a:rPr sz="1100" spc="-20" dirty="0">
                <a:solidFill>
                  <a:srgbClr val="22373A"/>
                </a:solidFill>
                <a:latin typeface="Tahoma"/>
                <a:cs typeface="Tahoma"/>
              </a:rPr>
              <a:t> have</a:t>
            </a:r>
            <a:endParaRPr sz="1100">
              <a:latin typeface="Tahoma"/>
              <a:cs typeface="Tahoma"/>
            </a:endParaRPr>
          </a:p>
          <a:p>
            <a:pPr marL="13335">
              <a:lnSpc>
                <a:spcPct val="100000"/>
              </a:lnSpc>
              <a:spcBef>
                <a:spcPts val="240"/>
              </a:spcBef>
            </a:pPr>
            <a:r>
              <a:rPr sz="1100" spc="-70" dirty="0">
                <a:solidFill>
                  <a:srgbClr val="22373A"/>
                </a:solidFill>
                <a:latin typeface="Tahoma"/>
                <a:cs typeface="Tahoma"/>
              </a:rPr>
              <a:t>11</a:t>
            </a:r>
            <a:r>
              <a:rPr sz="1100" spc="-105" dirty="0">
                <a:solidFill>
                  <a:srgbClr val="22373A"/>
                </a:solidFill>
                <a:latin typeface="Tahoma"/>
                <a:cs typeface="Tahoma"/>
              </a:rPr>
              <a:t> </a:t>
            </a:r>
            <a:r>
              <a:rPr sz="1100" i="1" spc="-45" dirty="0">
                <a:solidFill>
                  <a:srgbClr val="22373A"/>
                </a:solidFill>
                <a:latin typeface="Meiryo"/>
                <a:cs typeface="Meiryo"/>
              </a:rPr>
              <a:t>×</a:t>
            </a:r>
            <a:r>
              <a:rPr sz="1100" i="1" spc="-130" dirty="0">
                <a:solidFill>
                  <a:srgbClr val="22373A"/>
                </a:solidFill>
                <a:latin typeface="Meiryo"/>
                <a:cs typeface="Meiryo"/>
              </a:rPr>
              <a:t> </a:t>
            </a:r>
            <a:r>
              <a:rPr sz="1100" spc="-70" dirty="0">
                <a:solidFill>
                  <a:srgbClr val="22373A"/>
                </a:solidFill>
                <a:latin typeface="Tahoma"/>
                <a:cs typeface="Tahoma"/>
              </a:rPr>
              <a:t>11</a:t>
            </a:r>
            <a:r>
              <a:rPr sz="1100" spc="-100" dirty="0">
                <a:solidFill>
                  <a:srgbClr val="22373A"/>
                </a:solidFill>
                <a:latin typeface="Tahoma"/>
                <a:cs typeface="Tahoma"/>
              </a:rPr>
              <a:t> </a:t>
            </a:r>
            <a:r>
              <a:rPr sz="1100" i="1" spc="-45" dirty="0">
                <a:solidFill>
                  <a:srgbClr val="22373A"/>
                </a:solidFill>
                <a:latin typeface="Meiryo"/>
                <a:cs typeface="Meiryo"/>
              </a:rPr>
              <a:t>×</a:t>
            </a:r>
            <a:r>
              <a:rPr sz="1100" i="1" spc="-130" dirty="0">
                <a:solidFill>
                  <a:srgbClr val="22373A"/>
                </a:solidFill>
                <a:latin typeface="Meiryo"/>
                <a:cs typeface="Meiryo"/>
              </a:rPr>
              <a:t> </a:t>
            </a:r>
            <a:r>
              <a:rPr sz="1100" spc="-65" dirty="0">
                <a:solidFill>
                  <a:srgbClr val="22373A"/>
                </a:solidFill>
                <a:latin typeface="Tahoma"/>
                <a:cs typeface="Tahoma"/>
              </a:rPr>
              <a:t>11</a:t>
            </a:r>
            <a:r>
              <a:rPr sz="1100" spc="-45" dirty="0">
                <a:solidFill>
                  <a:srgbClr val="22373A"/>
                </a:solidFill>
                <a:latin typeface="Tahoma"/>
                <a:cs typeface="Tahoma"/>
              </a:rPr>
              <a:t> </a:t>
            </a:r>
            <a:r>
              <a:rPr sz="1100" dirty="0">
                <a:solidFill>
                  <a:srgbClr val="22373A"/>
                </a:solidFill>
                <a:latin typeface="Tahoma"/>
                <a:cs typeface="Tahoma"/>
              </a:rPr>
              <a:t>=</a:t>
            </a:r>
            <a:r>
              <a:rPr sz="1100" spc="-40" dirty="0">
                <a:solidFill>
                  <a:srgbClr val="22373A"/>
                </a:solidFill>
                <a:latin typeface="Tahoma"/>
                <a:cs typeface="Tahoma"/>
              </a:rPr>
              <a:t> </a:t>
            </a:r>
            <a:r>
              <a:rPr sz="1100" spc="-50" dirty="0">
                <a:solidFill>
                  <a:srgbClr val="22373A"/>
                </a:solidFill>
                <a:latin typeface="Tahoma"/>
                <a:cs typeface="Tahoma"/>
              </a:rPr>
              <a:t>1331</a:t>
            </a:r>
            <a:r>
              <a:rPr sz="1100" spc="25" dirty="0">
                <a:solidFill>
                  <a:srgbClr val="22373A"/>
                </a:solidFill>
                <a:latin typeface="Tahoma"/>
                <a:cs typeface="Tahoma"/>
              </a:rPr>
              <a:t> </a:t>
            </a:r>
            <a:r>
              <a:rPr sz="1100" spc="-50" dirty="0">
                <a:solidFill>
                  <a:srgbClr val="22373A"/>
                </a:solidFill>
                <a:latin typeface="Tahoma"/>
                <a:cs typeface="Tahoma"/>
              </a:rPr>
              <a:t>values</a:t>
            </a:r>
            <a:r>
              <a:rPr sz="1100" spc="25" dirty="0">
                <a:solidFill>
                  <a:srgbClr val="22373A"/>
                </a:solidFill>
                <a:latin typeface="Tahoma"/>
                <a:cs typeface="Tahoma"/>
              </a:rPr>
              <a:t> </a:t>
            </a:r>
            <a:r>
              <a:rPr sz="1100" dirty="0">
                <a:solidFill>
                  <a:srgbClr val="22373A"/>
                </a:solidFill>
                <a:latin typeface="Tahoma"/>
                <a:cs typeface="Tahoma"/>
              </a:rPr>
              <a:t>to</a:t>
            </a:r>
            <a:r>
              <a:rPr sz="1100" spc="20" dirty="0">
                <a:solidFill>
                  <a:srgbClr val="22373A"/>
                </a:solidFill>
                <a:latin typeface="Tahoma"/>
                <a:cs typeface="Tahoma"/>
              </a:rPr>
              <a:t> </a:t>
            </a:r>
            <a:r>
              <a:rPr sz="1100" spc="-10" dirty="0">
                <a:solidFill>
                  <a:srgbClr val="22373A"/>
                </a:solidFill>
                <a:latin typeface="Tahoma"/>
                <a:cs typeface="Tahoma"/>
              </a:rPr>
              <a:t>test!</a:t>
            </a:r>
            <a:endParaRPr sz="1100">
              <a:latin typeface="Tahoma"/>
              <a:cs typeface="Tahoma"/>
            </a:endParaRPr>
          </a:p>
          <a:p>
            <a:pPr marL="294005" indent="-177800">
              <a:lnSpc>
                <a:spcPct val="100000"/>
              </a:lnSpc>
              <a:spcBef>
                <a:spcPts val="915"/>
              </a:spcBef>
              <a:buChar char="•"/>
              <a:tabLst>
                <a:tab pos="294640" algn="l"/>
              </a:tabLst>
            </a:pPr>
            <a:r>
              <a:rPr sz="1100" spc="-10" dirty="0">
                <a:solidFill>
                  <a:srgbClr val="22373A"/>
                </a:solidFill>
                <a:latin typeface="Tahoma"/>
                <a:cs typeface="Tahoma"/>
              </a:rPr>
              <a:t>You</a:t>
            </a:r>
            <a:r>
              <a:rPr sz="1100" spc="-75" dirty="0">
                <a:solidFill>
                  <a:srgbClr val="22373A"/>
                </a:solidFill>
                <a:latin typeface="Tahoma"/>
                <a:cs typeface="Tahoma"/>
              </a:rPr>
              <a:t> </a:t>
            </a:r>
            <a:r>
              <a:rPr sz="1100" spc="-20" dirty="0">
                <a:solidFill>
                  <a:srgbClr val="22373A"/>
                </a:solidFill>
                <a:latin typeface="Tahoma"/>
                <a:cs typeface="Tahoma"/>
              </a:rPr>
              <a:t>can</a:t>
            </a:r>
            <a:r>
              <a:rPr sz="1100" spc="-35" dirty="0">
                <a:solidFill>
                  <a:srgbClr val="22373A"/>
                </a:solidFill>
                <a:latin typeface="Tahoma"/>
                <a:cs typeface="Tahoma"/>
              </a:rPr>
              <a:t> </a:t>
            </a:r>
            <a:r>
              <a:rPr sz="1100" spc="-40" dirty="0">
                <a:solidFill>
                  <a:srgbClr val="22373A"/>
                </a:solidFill>
                <a:latin typeface="Tahoma"/>
                <a:cs typeface="Tahoma"/>
              </a:rPr>
              <a:t>imagine</a:t>
            </a:r>
            <a:r>
              <a:rPr sz="1100" spc="-35" dirty="0">
                <a:solidFill>
                  <a:srgbClr val="22373A"/>
                </a:solidFill>
                <a:latin typeface="Tahoma"/>
                <a:cs typeface="Tahoma"/>
              </a:rPr>
              <a:t> </a:t>
            </a:r>
            <a:r>
              <a:rPr sz="1100" spc="-70" dirty="0">
                <a:solidFill>
                  <a:srgbClr val="22373A"/>
                </a:solidFill>
                <a:latin typeface="Tahoma"/>
                <a:cs typeface="Tahoma"/>
              </a:rPr>
              <a:t>how</a:t>
            </a:r>
            <a:r>
              <a:rPr sz="1100" spc="-15" dirty="0">
                <a:solidFill>
                  <a:srgbClr val="22373A"/>
                </a:solidFill>
                <a:latin typeface="Tahoma"/>
                <a:cs typeface="Tahoma"/>
              </a:rPr>
              <a:t> </a:t>
            </a:r>
            <a:r>
              <a:rPr sz="1100" spc="-10" dirty="0">
                <a:solidFill>
                  <a:srgbClr val="22373A"/>
                </a:solidFill>
                <a:latin typeface="Tahoma"/>
                <a:cs typeface="Tahoma"/>
              </a:rPr>
              <a:t>this</a:t>
            </a:r>
            <a:r>
              <a:rPr sz="1100" spc="-40" dirty="0">
                <a:solidFill>
                  <a:srgbClr val="22373A"/>
                </a:solidFill>
                <a:latin typeface="Tahoma"/>
                <a:cs typeface="Tahoma"/>
              </a:rPr>
              <a:t> </a:t>
            </a:r>
            <a:r>
              <a:rPr sz="1100" spc="-20" dirty="0">
                <a:solidFill>
                  <a:srgbClr val="22373A"/>
                </a:solidFill>
                <a:latin typeface="Tahoma"/>
                <a:cs typeface="Tahoma"/>
              </a:rPr>
              <a:t>quickly</a:t>
            </a:r>
            <a:r>
              <a:rPr sz="1100" spc="-35" dirty="0">
                <a:solidFill>
                  <a:srgbClr val="22373A"/>
                </a:solidFill>
                <a:latin typeface="Tahoma"/>
                <a:cs typeface="Tahoma"/>
              </a:rPr>
              <a:t> </a:t>
            </a:r>
            <a:r>
              <a:rPr sz="1100" spc="-55" dirty="0">
                <a:solidFill>
                  <a:srgbClr val="22373A"/>
                </a:solidFill>
                <a:latin typeface="Tahoma"/>
                <a:cs typeface="Tahoma"/>
              </a:rPr>
              <a:t>becomes</a:t>
            </a:r>
            <a:r>
              <a:rPr sz="1100" spc="-35" dirty="0">
                <a:solidFill>
                  <a:srgbClr val="22373A"/>
                </a:solidFill>
                <a:latin typeface="Tahoma"/>
                <a:cs typeface="Tahoma"/>
              </a:rPr>
              <a:t> </a:t>
            </a:r>
            <a:r>
              <a:rPr sz="1100" spc="-10" dirty="0">
                <a:solidFill>
                  <a:srgbClr val="22373A"/>
                </a:solidFill>
                <a:latin typeface="Tahoma"/>
                <a:cs typeface="Tahoma"/>
              </a:rPr>
              <a:t>unwieldy!</a:t>
            </a:r>
            <a:endParaRPr sz="1100">
              <a:latin typeface="Tahoma"/>
              <a:cs typeface="Tahoma"/>
            </a:endParaRPr>
          </a:p>
          <a:p>
            <a:pPr marL="289560" marR="13970" indent="-172720">
              <a:lnSpc>
                <a:spcPct val="118000"/>
              </a:lnSpc>
              <a:buChar char="•"/>
              <a:tabLst>
                <a:tab pos="294640" algn="l"/>
              </a:tabLst>
            </a:pPr>
            <a:r>
              <a:rPr sz="1100" spc="-25" dirty="0">
                <a:solidFill>
                  <a:srgbClr val="22373A"/>
                </a:solidFill>
                <a:latin typeface="Tahoma"/>
                <a:cs typeface="Tahoma"/>
              </a:rPr>
              <a:t>Luckily,</a:t>
            </a:r>
            <a:r>
              <a:rPr sz="1100" spc="-55" dirty="0">
                <a:solidFill>
                  <a:srgbClr val="22373A"/>
                </a:solidFill>
                <a:latin typeface="Tahoma"/>
                <a:cs typeface="Tahoma"/>
              </a:rPr>
              <a:t> </a:t>
            </a:r>
            <a:r>
              <a:rPr sz="1100" spc="-10" dirty="0">
                <a:solidFill>
                  <a:srgbClr val="22373A"/>
                </a:solidFill>
                <a:latin typeface="Tahoma"/>
                <a:cs typeface="Tahoma"/>
              </a:rPr>
              <a:t>Anna</a:t>
            </a:r>
            <a:r>
              <a:rPr sz="1100" spc="-35" dirty="0">
                <a:solidFill>
                  <a:srgbClr val="22373A"/>
                </a:solidFill>
                <a:latin typeface="Tahoma"/>
                <a:cs typeface="Tahoma"/>
              </a:rPr>
              <a:t> </a:t>
            </a:r>
            <a:r>
              <a:rPr sz="1100" dirty="0">
                <a:solidFill>
                  <a:srgbClr val="22373A"/>
                </a:solidFill>
                <a:latin typeface="Tahoma"/>
                <a:cs typeface="Tahoma"/>
              </a:rPr>
              <a:t>will</a:t>
            </a:r>
            <a:r>
              <a:rPr sz="1100" spc="-35" dirty="0">
                <a:solidFill>
                  <a:srgbClr val="22373A"/>
                </a:solidFill>
                <a:latin typeface="Tahoma"/>
                <a:cs typeface="Tahoma"/>
              </a:rPr>
              <a:t> </a:t>
            </a:r>
            <a:r>
              <a:rPr sz="1100" spc="-20" dirty="0">
                <a:solidFill>
                  <a:srgbClr val="22373A"/>
                </a:solidFill>
                <a:latin typeface="Tahoma"/>
                <a:cs typeface="Tahoma"/>
              </a:rPr>
              <a:t>be</a:t>
            </a:r>
            <a:r>
              <a:rPr sz="1100" spc="-35" dirty="0">
                <a:solidFill>
                  <a:srgbClr val="22373A"/>
                </a:solidFill>
                <a:latin typeface="Tahoma"/>
                <a:cs typeface="Tahoma"/>
              </a:rPr>
              <a:t> going</a:t>
            </a:r>
            <a:r>
              <a:rPr sz="1100" spc="-30" dirty="0">
                <a:solidFill>
                  <a:srgbClr val="22373A"/>
                </a:solidFill>
                <a:latin typeface="Tahoma"/>
                <a:cs typeface="Tahoma"/>
              </a:rPr>
              <a:t> </a:t>
            </a:r>
            <a:r>
              <a:rPr sz="1100" spc="-50" dirty="0">
                <a:solidFill>
                  <a:srgbClr val="22373A"/>
                </a:solidFill>
                <a:latin typeface="Tahoma"/>
                <a:cs typeface="Tahoma"/>
              </a:rPr>
              <a:t>over</a:t>
            </a:r>
            <a:r>
              <a:rPr sz="1100" spc="-35"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spc="-65" dirty="0">
                <a:solidFill>
                  <a:srgbClr val="22373A"/>
                </a:solidFill>
                <a:latin typeface="Tahoma"/>
                <a:cs typeface="Tahoma"/>
              </a:rPr>
              <a:t>more</a:t>
            </a:r>
            <a:r>
              <a:rPr sz="1100" spc="-25" dirty="0">
                <a:solidFill>
                  <a:srgbClr val="22373A"/>
                </a:solidFill>
                <a:latin typeface="Tahoma"/>
                <a:cs typeface="Tahoma"/>
              </a:rPr>
              <a:t> </a:t>
            </a:r>
            <a:r>
              <a:rPr sz="1100" spc="-45" dirty="0">
                <a:solidFill>
                  <a:srgbClr val="22373A"/>
                </a:solidFill>
                <a:latin typeface="Tahoma"/>
                <a:cs typeface="Tahoma"/>
              </a:rPr>
              <a:t>powerful</a:t>
            </a:r>
            <a:r>
              <a:rPr sz="1100" spc="-30" dirty="0">
                <a:solidFill>
                  <a:srgbClr val="22373A"/>
                </a:solidFill>
                <a:latin typeface="Tahoma"/>
                <a:cs typeface="Tahoma"/>
              </a:rPr>
              <a:t> </a:t>
            </a:r>
            <a:r>
              <a:rPr sz="1100" spc="-35" dirty="0">
                <a:solidFill>
                  <a:srgbClr val="22373A"/>
                </a:solidFill>
                <a:latin typeface="Tahoma"/>
                <a:cs typeface="Tahoma"/>
              </a:rPr>
              <a:t>method </a:t>
            </a:r>
            <a:r>
              <a:rPr sz="1100" spc="-20" dirty="0">
                <a:solidFill>
                  <a:srgbClr val="22373A"/>
                </a:solidFill>
                <a:latin typeface="Tahoma"/>
                <a:cs typeface="Tahoma"/>
              </a:rPr>
              <a:t>next </a:t>
            </a:r>
            <a:r>
              <a:rPr sz="1100" spc="-10" dirty="0">
                <a:solidFill>
                  <a:srgbClr val="22373A"/>
                </a:solidFill>
                <a:latin typeface="Tahoma"/>
                <a:cs typeface="Tahoma"/>
              </a:rPr>
              <a:t>week!</a:t>
            </a:r>
            <a:endParaRPr sz="1100">
              <a:latin typeface="Tahoma"/>
              <a:cs typeface="Tahoma"/>
            </a:endParaRPr>
          </a:p>
          <a:p>
            <a:pPr marL="294005" marR="10160" indent="-177165">
              <a:lnSpc>
                <a:spcPct val="118000"/>
              </a:lnSpc>
              <a:buChar char="•"/>
              <a:tabLst>
                <a:tab pos="294640" algn="l"/>
              </a:tabLst>
            </a:pPr>
            <a:r>
              <a:rPr sz="1100" spc="-65" dirty="0">
                <a:solidFill>
                  <a:srgbClr val="22373A"/>
                </a:solidFill>
                <a:latin typeface="Tahoma"/>
                <a:cs typeface="Tahoma"/>
              </a:rPr>
              <a:t>Today,</a:t>
            </a:r>
            <a:r>
              <a:rPr sz="1100" spc="-25" dirty="0">
                <a:solidFill>
                  <a:srgbClr val="22373A"/>
                </a:solidFill>
                <a:latin typeface="Tahoma"/>
                <a:cs typeface="Tahoma"/>
              </a:rPr>
              <a:t> </a:t>
            </a:r>
            <a:r>
              <a:rPr sz="1100" spc="-114" dirty="0">
                <a:solidFill>
                  <a:srgbClr val="22373A"/>
                </a:solidFill>
                <a:latin typeface="Tahoma"/>
                <a:cs typeface="Tahoma"/>
              </a:rPr>
              <a:t>we</a:t>
            </a:r>
            <a:r>
              <a:rPr sz="1100" spc="20" dirty="0">
                <a:solidFill>
                  <a:srgbClr val="22373A"/>
                </a:solidFill>
                <a:latin typeface="Tahoma"/>
                <a:cs typeface="Tahoma"/>
              </a:rPr>
              <a:t> </a:t>
            </a:r>
            <a:r>
              <a:rPr sz="1100" dirty="0">
                <a:solidFill>
                  <a:srgbClr val="22373A"/>
                </a:solidFill>
                <a:latin typeface="Tahoma"/>
                <a:cs typeface="Tahoma"/>
              </a:rPr>
              <a:t>will</a:t>
            </a:r>
            <a:r>
              <a:rPr sz="1100" spc="-40" dirty="0">
                <a:solidFill>
                  <a:srgbClr val="22373A"/>
                </a:solidFill>
                <a:latin typeface="Tahoma"/>
                <a:cs typeface="Tahoma"/>
              </a:rPr>
              <a:t> </a:t>
            </a:r>
            <a:r>
              <a:rPr sz="1100" spc="-35" dirty="0">
                <a:solidFill>
                  <a:srgbClr val="22373A"/>
                </a:solidFill>
                <a:latin typeface="Tahoma"/>
                <a:cs typeface="Tahoma"/>
              </a:rPr>
              <a:t>simply</a:t>
            </a:r>
            <a:r>
              <a:rPr sz="1100" spc="-15" dirty="0">
                <a:solidFill>
                  <a:srgbClr val="22373A"/>
                </a:solidFill>
                <a:latin typeface="Tahoma"/>
                <a:cs typeface="Tahoma"/>
              </a:rPr>
              <a:t> </a:t>
            </a:r>
            <a:r>
              <a:rPr sz="1100" spc="-55" dirty="0">
                <a:solidFill>
                  <a:srgbClr val="22373A"/>
                </a:solidFill>
                <a:latin typeface="Tahoma"/>
                <a:cs typeface="Tahoma"/>
              </a:rPr>
              <a:t>compute</a:t>
            </a:r>
            <a:r>
              <a:rPr sz="1100" spc="-10" dirty="0">
                <a:solidFill>
                  <a:srgbClr val="22373A"/>
                </a:solidFill>
                <a:latin typeface="Tahoma"/>
                <a:cs typeface="Tahoma"/>
              </a:rPr>
              <a:t> </a:t>
            </a:r>
            <a:r>
              <a:rPr sz="1100" spc="-35" dirty="0">
                <a:solidFill>
                  <a:srgbClr val="22373A"/>
                </a:solidFill>
                <a:latin typeface="Tahoma"/>
                <a:cs typeface="Tahoma"/>
              </a:rPr>
              <a:t>the</a:t>
            </a:r>
            <a:r>
              <a:rPr sz="1100" spc="-20" dirty="0">
                <a:solidFill>
                  <a:srgbClr val="22373A"/>
                </a:solidFill>
                <a:latin typeface="Tahoma"/>
                <a:cs typeface="Tahoma"/>
              </a:rPr>
              <a:t> </a:t>
            </a:r>
            <a:r>
              <a:rPr sz="1100" spc="-45" dirty="0">
                <a:solidFill>
                  <a:srgbClr val="22373A"/>
                </a:solidFill>
                <a:latin typeface="Tahoma"/>
                <a:cs typeface="Tahoma"/>
              </a:rPr>
              <a:t>posterior</a:t>
            </a:r>
            <a:r>
              <a:rPr sz="1100" spc="-15" dirty="0">
                <a:solidFill>
                  <a:srgbClr val="22373A"/>
                </a:solidFill>
                <a:latin typeface="Tahoma"/>
                <a:cs typeface="Tahoma"/>
              </a:rPr>
              <a:t> </a:t>
            </a:r>
            <a:r>
              <a:rPr sz="1100" spc="-40" dirty="0">
                <a:solidFill>
                  <a:srgbClr val="22373A"/>
                </a:solidFill>
                <a:latin typeface="Tahoma"/>
                <a:cs typeface="Tahoma"/>
              </a:rPr>
              <a:t>probability</a:t>
            </a:r>
            <a:r>
              <a:rPr sz="1100" spc="-15" dirty="0">
                <a:solidFill>
                  <a:srgbClr val="22373A"/>
                </a:solidFill>
                <a:latin typeface="Tahoma"/>
                <a:cs typeface="Tahoma"/>
              </a:rPr>
              <a:t> </a:t>
            </a:r>
            <a:r>
              <a:rPr sz="1100" dirty="0">
                <a:solidFill>
                  <a:srgbClr val="22373A"/>
                </a:solidFill>
                <a:latin typeface="Tahoma"/>
                <a:cs typeface="Tahoma"/>
              </a:rPr>
              <a:t>of</a:t>
            </a:r>
            <a:r>
              <a:rPr sz="1100" spc="-20" dirty="0">
                <a:solidFill>
                  <a:srgbClr val="22373A"/>
                </a:solidFill>
                <a:latin typeface="Tahoma"/>
                <a:cs typeface="Tahoma"/>
              </a:rPr>
              <a:t> </a:t>
            </a:r>
            <a:r>
              <a:rPr sz="1100" spc="-25" dirty="0">
                <a:solidFill>
                  <a:srgbClr val="22373A"/>
                </a:solidFill>
                <a:latin typeface="Tahoma"/>
                <a:cs typeface="Tahoma"/>
              </a:rPr>
              <a:t>each </a:t>
            </a:r>
            <a:r>
              <a:rPr sz="1100" dirty="0">
                <a:solidFill>
                  <a:srgbClr val="22373A"/>
                </a:solidFill>
                <a:latin typeface="Tahoma"/>
                <a:cs typeface="Tahoma"/>
              </a:rPr>
              <a:t>of</a:t>
            </a:r>
            <a:r>
              <a:rPr sz="1100" spc="-65" dirty="0">
                <a:solidFill>
                  <a:srgbClr val="22373A"/>
                </a:solidFill>
                <a:latin typeface="Tahoma"/>
                <a:cs typeface="Tahoma"/>
              </a:rPr>
              <a:t> </a:t>
            </a:r>
            <a:r>
              <a:rPr sz="1100" spc="-20" dirty="0">
                <a:solidFill>
                  <a:srgbClr val="22373A"/>
                </a:solidFill>
                <a:latin typeface="Tahoma"/>
                <a:cs typeface="Tahoma"/>
              </a:rPr>
              <a:t>our</a:t>
            </a:r>
            <a:r>
              <a:rPr sz="1100" spc="-45" dirty="0">
                <a:solidFill>
                  <a:srgbClr val="22373A"/>
                </a:solidFill>
                <a:latin typeface="Tahoma"/>
                <a:cs typeface="Tahoma"/>
              </a:rPr>
              <a:t> 100</a:t>
            </a:r>
            <a:r>
              <a:rPr sz="1100" spc="-40" dirty="0">
                <a:solidFill>
                  <a:srgbClr val="22373A"/>
                </a:solidFill>
                <a:latin typeface="Tahoma"/>
                <a:cs typeface="Tahoma"/>
              </a:rPr>
              <a:t> </a:t>
            </a:r>
            <a:r>
              <a:rPr sz="1100" spc="-50" dirty="0">
                <a:solidFill>
                  <a:srgbClr val="22373A"/>
                </a:solidFill>
                <a:latin typeface="Tahoma"/>
                <a:cs typeface="Tahoma"/>
              </a:rPr>
              <a:t>samples</a:t>
            </a:r>
            <a:r>
              <a:rPr sz="1100" spc="-35" dirty="0">
                <a:solidFill>
                  <a:srgbClr val="22373A"/>
                </a:solidFill>
                <a:latin typeface="Tahoma"/>
                <a:cs typeface="Tahoma"/>
              </a:rPr>
              <a:t> </a:t>
            </a:r>
            <a:r>
              <a:rPr sz="1100" spc="-25" dirty="0">
                <a:solidFill>
                  <a:srgbClr val="22373A"/>
                </a:solidFill>
                <a:latin typeface="Tahoma"/>
                <a:cs typeface="Tahoma"/>
              </a:rPr>
              <a:t>from</a:t>
            </a:r>
            <a:r>
              <a:rPr sz="1100" spc="-45" dirty="0">
                <a:solidFill>
                  <a:srgbClr val="22373A"/>
                </a:solidFill>
                <a:latin typeface="Tahoma"/>
                <a:cs typeface="Tahoma"/>
              </a:rPr>
              <a:t> </a:t>
            </a:r>
            <a:r>
              <a:rPr sz="1100" spc="-20" dirty="0">
                <a:solidFill>
                  <a:srgbClr val="22373A"/>
                </a:solidFill>
                <a:latin typeface="Tahoma"/>
                <a:cs typeface="Tahoma"/>
              </a:rPr>
              <a:t>our</a:t>
            </a:r>
            <a:r>
              <a:rPr sz="1100" spc="-45" dirty="0">
                <a:solidFill>
                  <a:srgbClr val="22373A"/>
                </a:solidFill>
                <a:latin typeface="Tahoma"/>
                <a:cs typeface="Tahoma"/>
              </a:rPr>
              <a:t> </a:t>
            </a:r>
            <a:r>
              <a:rPr sz="1100" spc="-10" dirty="0">
                <a:solidFill>
                  <a:srgbClr val="22373A"/>
                </a:solidFill>
                <a:latin typeface="Tahoma"/>
                <a:cs typeface="Tahoma"/>
              </a:rPr>
              <a:t>prior.</a:t>
            </a:r>
            <a:endParaRPr sz="1100">
              <a:latin typeface="Tahoma"/>
              <a:cs typeface="Tahoma"/>
            </a:endParaRPr>
          </a:p>
        </p:txBody>
      </p:sp>
      <p:sp>
        <p:nvSpPr>
          <p:cNvPr id="4" name="object 4"/>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72</a:t>
            </a:r>
            <a:endParaRPr sz="800">
              <a:latin typeface="Trebuchet MS"/>
              <a:cs typeface="Trebuchet MS"/>
            </a:endParaRPr>
          </a:p>
        </p:txBody>
      </p:sp>
    </p:spTree>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30" dirty="0"/>
              <a:t>Probability</a:t>
            </a:r>
            <a:r>
              <a:rPr spc="50" dirty="0"/>
              <a:t> </a:t>
            </a:r>
            <a:r>
              <a:rPr spc="-30" dirty="0"/>
              <a:t>interpretations</a:t>
            </a:r>
          </a:p>
        </p:txBody>
      </p:sp>
      <p:sp>
        <p:nvSpPr>
          <p:cNvPr id="6" name="object 6"/>
          <p:cNvSpPr txBox="1">
            <a:spLocks noGrp="1"/>
          </p:cNvSpPr>
          <p:nvPr>
            <p:ph type="sldNum" sz="quarter" idx="7"/>
          </p:nvPr>
        </p:nvSpPr>
        <p:spPr>
          <a:prstGeom prst="rect">
            <a:avLst/>
          </a:prstGeom>
        </p:spPr>
        <p:txBody>
          <a:bodyPr vert="horz" wrap="square" lIns="0" tIns="27939" rIns="0" bIns="0" rtlCol="0">
            <a:spAutoFit/>
          </a:bodyPr>
          <a:lstStyle/>
          <a:p>
            <a:pPr marL="91440">
              <a:lnSpc>
                <a:spcPct val="100000"/>
              </a:lnSpc>
              <a:spcBef>
                <a:spcPts val="219"/>
              </a:spcBef>
            </a:pPr>
            <a:r>
              <a:rPr dirty="0"/>
              <a:t>6</a:t>
            </a:r>
          </a:p>
        </p:txBody>
      </p:sp>
      <p:sp>
        <p:nvSpPr>
          <p:cNvPr id="3" name="object 3"/>
          <p:cNvSpPr txBox="1"/>
          <p:nvPr/>
        </p:nvSpPr>
        <p:spPr>
          <a:xfrm>
            <a:off x="342595" y="652853"/>
            <a:ext cx="3923665" cy="903605"/>
          </a:xfrm>
          <a:prstGeom prst="rect">
            <a:avLst/>
          </a:prstGeom>
        </p:spPr>
        <p:txBody>
          <a:bodyPr vert="horz" wrap="square" lIns="0" tIns="12700" rIns="0" bIns="0" rtlCol="0">
            <a:spAutoFit/>
          </a:bodyPr>
          <a:lstStyle/>
          <a:p>
            <a:pPr marL="17145" marR="5080" indent="-5080" algn="just">
              <a:lnSpc>
                <a:spcPct val="118000"/>
              </a:lnSpc>
              <a:spcBef>
                <a:spcPts val="100"/>
              </a:spcBef>
            </a:pPr>
            <a:r>
              <a:rPr sz="1100" dirty="0">
                <a:solidFill>
                  <a:srgbClr val="22373A"/>
                </a:solidFill>
                <a:latin typeface="Tahoma"/>
                <a:cs typeface="Tahoma"/>
              </a:rPr>
              <a:t>The</a:t>
            </a:r>
            <a:r>
              <a:rPr sz="1100" spc="-30" dirty="0">
                <a:solidFill>
                  <a:srgbClr val="22373A"/>
                </a:solidFill>
                <a:latin typeface="Tahoma"/>
                <a:cs typeface="Tahoma"/>
              </a:rPr>
              <a:t> </a:t>
            </a:r>
            <a:r>
              <a:rPr sz="1100" b="1" spc="-40" dirty="0">
                <a:solidFill>
                  <a:srgbClr val="FF0000"/>
                </a:solidFill>
                <a:latin typeface="Tahoma"/>
                <a:cs typeface="Tahoma"/>
              </a:rPr>
              <a:t>frequentist</a:t>
            </a:r>
            <a:r>
              <a:rPr sz="1100" spc="-30" dirty="0">
                <a:solidFill>
                  <a:srgbClr val="FF0000"/>
                </a:solidFill>
                <a:latin typeface="Tahoma"/>
                <a:cs typeface="Tahoma"/>
              </a:rPr>
              <a:t> </a:t>
            </a:r>
            <a:r>
              <a:rPr sz="1100" spc="-35" dirty="0">
                <a:solidFill>
                  <a:srgbClr val="FF0000"/>
                </a:solidFill>
                <a:latin typeface="Tahoma"/>
                <a:cs typeface="Tahoma"/>
              </a:rPr>
              <a:t>definition</a:t>
            </a:r>
            <a:r>
              <a:rPr sz="1100" spc="-30" dirty="0">
                <a:solidFill>
                  <a:srgbClr val="FF0000"/>
                </a:solidFill>
                <a:latin typeface="Tahoma"/>
                <a:cs typeface="Tahoma"/>
              </a:rPr>
              <a:t> </a:t>
            </a:r>
            <a:r>
              <a:rPr sz="1100" dirty="0">
                <a:solidFill>
                  <a:srgbClr val="FF0000"/>
                </a:solidFill>
                <a:latin typeface="Tahoma"/>
                <a:cs typeface="Tahoma"/>
              </a:rPr>
              <a:t>of</a:t>
            </a:r>
            <a:r>
              <a:rPr sz="1100" spc="-30" dirty="0">
                <a:solidFill>
                  <a:srgbClr val="FF0000"/>
                </a:solidFill>
                <a:latin typeface="Tahoma"/>
                <a:cs typeface="Tahoma"/>
              </a:rPr>
              <a:t> </a:t>
            </a:r>
            <a:r>
              <a:rPr sz="1100" spc="-35" dirty="0">
                <a:solidFill>
                  <a:srgbClr val="FF0000"/>
                </a:solidFill>
                <a:latin typeface="Tahoma"/>
                <a:cs typeface="Tahoma"/>
              </a:rPr>
              <a:t>probability</a:t>
            </a:r>
            <a:r>
              <a:rPr sz="1100" spc="-25" dirty="0">
                <a:solidFill>
                  <a:srgbClr val="FF0000"/>
                </a:solidFill>
                <a:latin typeface="Tahoma"/>
                <a:cs typeface="Tahoma"/>
              </a:rPr>
              <a:t> </a:t>
            </a:r>
            <a:r>
              <a:rPr sz="1100" dirty="0">
                <a:solidFill>
                  <a:srgbClr val="22373A"/>
                </a:solidFill>
                <a:latin typeface="Tahoma"/>
                <a:cs typeface="Tahoma"/>
              </a:rPr>
              <a:t>is</a:t>
            </a:r>
            <a:r>
              <a:rPr sz="1100" spc="-30" dirty="0">
                <a:solidFill>
                  <a:srgbClr val="22373A"/>
                </a:solidFill>
                <a:latin typeface="Tahoma"/>
                <a:cs typeface="Tahoma"/>
              </a:rPr>
              <a:t> </a:t>
            </a:r>
            <a:r>
              <a:rPr sz="1100" spc="-10" dirty="0">
                <a:solidFill>
                  <a:srgbClr val="22373A"/>
                </a:solidFill>
                <a:latin typeface="Tahoma"/>
                <a:cs typeface="Tahoma"/>
              </a:rPr>
              <a:t>with</a:t>
            </a:r>
            <a:r>
              <a:rPr sz="1100" spc="-30" dirty="0">
                <a:solidFill>
                  <a:srgbClr val="22373A"/>
                </a:solidFill>
                <a:latin typeface="Tahoma"/>
                <a:cs typeface="Tahoma"/>
              </a:rPr>
              <a:t> </a:t>
            </a:r>
            <a:r>
              <a:rPr sz="1100" spc="-45" dirty="0">
                <a:solidFill>
                  <a:srgbClr val="22373A"/>
                </a:solidFill>
                <a:latin typeface="Tahoma"/>
                <a:cs typeface="Tahoma"/>
              </a:rPr>
              <a:t>respect</a:t>
            </a:r>
            <a:r>
              <a:rPr sz="1100" spc="-30"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dirty="0">
                <a:solidFill>
                  <a:srgbClr val="22373A"/>
                </a:solidFill>
                <a:latin typeface="Tahoma"/>
                <a:cs typeface="Tahoma"/>
              </a:rPr>
              <a:t>“</a:t>
            </a:r>
            <a:r>
              <a:rPr sz="1100" i="1" dirty="0">
                <a:solidFill>
                  <a:srgbClr val="22373A"/>
                </a:solidFill>
                <a:latin typeface="Arial"/>
                <a:cs typeface="Arial"/>
              </a:rPr>
              <a:t>the</a:t>
            </a:r>
            <a:r>
              <a:rPr sz="1100" i="1" spc="15" dirty="0">
                <a:solidFill>
                  <a:srgbClr val="22373A"/>
                </a:solidFill>
                <a:latin typeface="Arial"/>
                <a:cs typeface="Arial"/>
              </a:rPr>
              <a:t> </a:t>
            </a:r>
            <a:r>
              <a:rPr sz="1100" i="1" spc="-20" dirty="0">
                <a:solidFill>
                  <a:srgbClr val="22373A"/>
                </a:solidFill>
                <a:latin typeface="Arial"/>
                <a:cs typeface="Arial"/>
              </a:rPr>
              <a:t>long </a:t>
            </a:r>
            <a:r>
              <a:rPr sz="1100" i="1" dirty="0">
                <a:solidFill>
                  <a:srgbClr val="22373A"/>
                </a:solidFill>
                <a:latin typeface="Arial"/>
                <a:cs typeface="Arial"/>
              </a:rPr>
              <a:t>run</a:t>
            </a:r>
            <a:r>
              <a:rPr sz="1100" dirty="0">
                <a:solidFill>
                  <a:srgbClr val="22373A"/>
                </a:solidFill>
                <a:latin typeface="Tahoma"/>
                <a:cs typeface="Tahoma"/>
              </a:rPr>
              <a:t>”</a:t>
            </a:r>
            <a:r>
              <a:rPr sz="1100" spc="-70" dirty="0">
                <a:solidFill>
                  <a:srgbClr val="22373A"/>
                </a:solidFill>
                <a:latin typeface="Tahoma"/>
                <a:cs typeface="Tahoma"/>
              </a:rPr>
              <a:t> </a:t>
            </a:r>
            <a:r>
              <a:rPr sz="1100" dirty="0">
                <a:solidFill>
                  <a:srgbClr val="22373A"/>
                </a:solidFill>
                <a:latin typeface="Tahoma"/>
                <a:cs typeface="Tahoma"/>
              </a:rPr>
              <a:t>-</a:t>
            </a:r>
            <a:r>
              <a:rPr sz="1100" spc="-20" dirty="0">
                <a:solidFill>
                  <a:srgbClr val="22373A"/>
                </a:solidFill>
                <a:latin typeface="Tahoma"/>
                <a:cs typeface="Tahoma"/>
              </a:rPr>
              <a:t> </a:t>
            </a:r>
            <a:r>
              <a:rPr sz="1100" i="1" dirty="0">
                <a:solidFill>
                  <a:srgbClr val="FF0000"/>
                </a:solidFill>
                <a:latin typeface="Tahoma"/>
                <a:cs typeface="Tahoma"/>
              </a:rPr>
              <a:t>if</a:t>
            </a:r>
            <a:r>
              <a:rPr sz="1100" i="1" spc="-15" dirty="0">
                <a:solidFill>
                  <a:srgbClr val="FF0000"/>
                </a:solidFill>
                <a:latin typeface="Tahoma"/>
                <a:cs typeface="Tahoma"/>
              </a:rPr>
              <a:t> </a:t>
            </a:r>
            <a:r>
              <a:rPr sz="1100" i="1" spc="-120" dirty="0">
                <a:solidFill>
                  <a:srgbClr val="FF0000"/>
                </a:solidFill>
                <a:latin typeface="Tahoma"/>
                <a:cs typeface="Tahoma"/>
              </a:rPr>
              <a:t>we</a:t>
            </a:r>
            <a:r>
              <a:rPr sz="1100" i="1" spc="35" dirty="0">
                <a:solidFill>
                  <a:srgbClr val="FF0000"/>
                </a:solidFill>
                <a:latin typeface="Tahoma"/>
                <a:cs typeface="Tahoma"/>
              </a:rPr>
              <a:t> </a:t>
            </a:r>
            <a:r>
              <a:rPr sz="1100" i="1" spc="-45" dirty="0">
                <a:solidFill>
                  <a:srgbClr val="FF0000"/>
                </a:solidFill>
                <a:latin typeface="Tahoma"/>
                <a:cs typeface="Tahoma"/>
              </a:rPr>
              <a:t>repeat</a:t>
            </a:r>
            <a:r>
              <a:rPr sz="1100" i="1" spc="-15" dirty="0">
                <a:solidFill>
                  <a:srgbClr val="FF0000"/>
                </a:solidFill>
                <a:latin typeface="Tahoma"/>
                <a:cs typeface="Tahoma"/>
              </a:rPr>
              <a:t> </a:t>
            </a:r>
            <a:r>
              <a:rPr sz="1100" i="1" spc="-30" dirty="0">
                <a:solidFill>
                  <a:srgbClr val="FF0000"/>
                </a:solidFill>
                <a:latin typeface="Tahoma"/>
                <a:cs typeface="Tahoma"/>
              </a:rPr>
              <a:t>an</a:t>
            </a:r>
            <a:r>
              <a:rPr sz="1100" i="1" spc="-15" dirty="0">
                <a:solidFill>
                  <a:srgbClr val="FF0000"/>
                </a:solidFill>
                <a:latin typeface="Tahoma"/>
                <a:cs typeface="Tahoma"/>
              </a:rPr>
              <a:t> </a:t>
            </a:r>
            <a:r>
              <a:rPr sz="1100" i="1" spc="-50" dirty="0">
                <a:solidFill>
                  <a:srgbClr val="FF0000"/>
                </a:solidFill>
                <a:latin typeface="Tahoma"/>
                <a:cs typeface="Tahoma"/>
              </a:rPr>
              <a:t>observation</a:t>
            </a:r>
            <a:r>
              <a:rPr sz="1100" i="1" spc="-20" dirty="0">
                <a:solidFill>
                  <a:srgbClr val="FF0000"/>
                </a:solidFill>
                <a:latin typeface="Tahoma"/>
                <a:cs typeface="Tahoma"/>
              </a:rPr>
              <a:t> </a:t>
            </a:r>
            <a:r>
              <a:rPr sz="1100" i="1" spc="-45" dirty="0">
                <a:solidFill>
                  <a:srgbClr val="FF0000"/>
                </a:solidFill>
                <a:latin typeface="Tahoma"/>
                <a:cs typeface="Tahoma"/>
              </a:rPr>
              <a:t>(experiment)</a:t>
            </a:r>
            <a:r>
              <a:rPr sz="1100" i="1" spc="-15" dirty="0">
                <a:solidFill>
                  <a:srgbClr val="FF0000"/>
                </a:solidFill>
                <a:latin typeface="Tahoma"/>
                <a:cs typeface="Tahoma"/>
              </a:rPr>
              <a:t> </a:t>
            </a:r>
            <a:r>
              <a:rPr sz="1100" i="1" spc="-30" dirty="0">
                <a:solidFill>
                  <a:srgbClr val="FF0000"/>
                </a:solidFill>
                <a:latin typeface="Tahoma"/>
                <a:cs typeface="Tahoma"/>
              </a:rPr>
              <a:t>multiple</a:t>
            </a:r>
            <a:r>
              <a:rPr sz="1100" i="1" spc="-20" dirty="0">
                <a:solidFill>
                  <a:srgbClr val="FF0000"/>
                </a:solidFill>
                <a:latin typeface="Tahoma"/>
                <a:cs typeface="Tahoma"/>
              </a:rPr>
              <a:t> </a:t>
            </a:r>
            <a:r>
              <a:rPr sz="1100" i="1" spc="-35" dirty="0">
                <a:solidFill>
                  <a:srgbClr val="FF0000"/>
                </a:solidFill>
                <a:latin typeface="Tahoma"/>
                <a:cs typeface="Tahoma"/>
              </a:rPr>
              <a:t>times,</a:t>
            </a:r>
            <a:r>
              <a:rPr sz="1100" i="1" spc="-15" dirty="0">
                <a:solidFill>
                  <a:srgbClr val="FF0000"/>
                </a:solidFill>
                <a:latin typeface="Tahoma"/>
                <a:cs typeface="Tahoma"/>
              </a:rPr>
              <a:t> </a:t>
            </a:r>
            <a:r>
              <a:rPr sz="1100" i="1" spc="-25" dirty="0">
                <a:solidFill>
                  <a:srgbClr val="FF0000"/>
                </a:solidFill>
                <a:latin typeface="Tahoma"/>
                <a:cs typeface="Tahoma"/>
              </a:rPr>
              <a:t>how often</a:t>
            </a:r>
            <a:r>
              <a:rPr sz="1100" i="1" spc="-65" dirty="0">
                <a:solidFill>
                  <a:srgbClr val="FF0000"/>
                </a:solidFill>
                <a:latin typeface="Tahoma"/>
                <a:cs typeface="Tahoma"/>
              </a:rPr>
              <a:t> </a:t>
            </a:r>
            <a:r>
              <a:rPr sz="1100" i="1" dirty="0">
                <a:solidFill>
                  <a:srgbClr val="FF0000"/>
                </a:solidFill>
                <a:latin typeface="Tahoma"/>
                <a:cs typeface="Tahoma"/>
              </a:rPr>
              <a:t>do</a:t>
            </a:r>
            <a:r>
              <a:rPr sz="1100" i="1" spc="-45" dirty="0">
                <a:solidFill>
                  <a:srgbClr val="FF0000"/>
                </a:solidFill>
                <a:latin typeface="Tahoma"/>
                <a:cs typeface="Tahoma"/>
              </a:rPr>
              <a:t> </a:t>
            </a:r>
            <a:r>
              <a:rPr sz="1100" i="1" spc="-105" dirty="0">
                <a:solidFill>
                  <a:srgbClr val="FF0000"/>
                </a:solidFill>
                <a:latin typeface="Tahoma"/>
                <a:cs typeface="Tahoma"/>
              </a:rPr>
              <a:t>we</a:t>
            </a:r>
            <a:r>
              <a:rPr sz="1100" i="1" spc="20" dirty="0">
                <a:solidFill>
                  <a:srgbClr val="FF0000"/>
                </a:solidFill>
                <a:latin typeface="Tahoma"/>
                <a:cs typeface="Tahoma"/>
              </a:rPr>
              <a:t> </a:t>
            </a:r>
            <a:r>
              <a:rPr sz="1100" i="1" spc="-60" dirty="0">
                <a:solidFill>
                  <a:srgbClr val="FF0000"/>
                </a:solidFill>
                <a:latin typeface="Tahoma"/>
                <a:cs typeface="Tahoma"/>
              </a:rPr>
              <a:t>observe</a:t>
            </a:r>
            <a:r>
              <a:rPr sz="1100" i="1" spc="-25" dirty="0">
                <a:solidFill>
                  <a:srgbClr val="FF0000"/>
                </a:solidFill>
                <a:latin typeface="Tahoma"/>
                <a:cs typeface="Tahoma"/>
              </a:rPr>
              <a:t> </a:t>
            </a:r>
            <a:r>
              <a:rPr sz="1100" i="1" spc="-50" dirty="0">
                <a:solidFill>
                  <a:srgbClr val="FF0000"/>
                </a:solidFill>
                <a:latin typeface="Tahoma"/>
                <a:cs typeface="Tahoma"/>
              </a:rPr>
              <a:t>event</a:t>
            </a:r>
            <a:r>
              <a:rPr sz="1100" i="1" spc="-30" dirty="0">
                <a:solidFill>
                  <a:srgbClr val="FF0000"/>
                </a:solidFill>
                <a:latin typeface="Tahoma"/>
                <a:cs typeface="Tahoma"/>
              </a:rPr>
              <a:t> </a:t>
            </a:r>
            <a:r>
              <a:rPr sz="1100" i="1" spc="-25" dirty="0">
                <a:solidFill>
                  <a:srgbClr val="FF0000"/>
                </a:solidFill>
                <a:latin typeface="Arial"/>
                <a:cs typeface="Arial"/>
              </a:rPr>
              <a:t>A</a:t>
            </a:r>
            <a:r>
              <a:rPr sz="1100" i="1" spc="-25" dirty="0">
                <a:solidFill>
                  <a:srgbClr val="FF0000"/>
                </a:solidFill>
                <a:latin typeface="Tahoma"/>
                <a:cs typeface="Tahoma"/>
              </a:rPr>
              <a:t>.</a:t>
            </a:r>
            <a:endParaRPr sz="1100" i="1" dirty="0">
              <a:solidFill>
                <a:srgbClr val="FF0000"/>
              </a:solidFill>
              <a:latin typeface="Tahoma"/>
              <a:cs typeface="Tahoma"/>
            </a:endParaRPr>
          </a:p>
          <a:p>
            <a:pPr marL="294005" indent="-177800">
              <a:lnSpc>
                <a:spcPct val="100000"/>
              </a:lnSpc>
              <a:spcBef>
                <a:spcPts val="915"/>
              </a:spcBef>
              <a:buChar char="•"/>
              <a:tabLst>
                <a:tab pos="294640" algn="l"/>
              </a:tabLst>
            </a:pPr>
            <a:r>
              <a:rPr sz="1100" dirty="0">
                <a:solidFill>
                  <a:srgbClr val="22373A"/>
                </a:solidFill>
                <a:latin typeface="Tahoma"/>
                <a:cs typeface="Tahoma"/>
              </a:rPr>
              <a:t>The</a:t>
            </a:r>
            <a:r>
              <a:rPr sz="1100" spc="-90" dirty="0">
                <a:solidFill>
                  <a:srgbClr val="22373A"/>
                </a:solidFill>
                <a:latin typeface="Tahoma"/>
                <a:cs typeface="Tahoma"/>
              </a:rPr>
              <a:t> </a:t>
            </a:r>
            <a:r>
              <a:rPr sz="1100" spc="-35" dirty="0">
                <a:solidFill>
                  <a:srgbClr val="22373A"/>
                </a:solidFill>
                <a:latin typeface="Tahoma"/>
                <a:cs typeface="Tahoma"/>
              </a:rPr>
              <a:t>probability </a:t>
            </a:r>
            <a:r>
              <a:rPr sz="1100" dirty="0">
                <a:solidFill>
                  <a:srgbClr val="22373A"/>
                </a:solidFill>
                <a:latin typeface="Tahoma"/>
                <a:cs typeface="Tahoma"/>
              </a:rPr>
              <a:t>of</a:t>
            </a:r>
            <a:r>
              <a:rPr sz="1100" spc="-35" dirty="0">
                <a:solidFill>
                  <a:srgbClr val="22373A"/>
                </a:solidFill>
                <a:latin typeface="Tahoma"/>
                <a:cs typeface="Tahoma"/>
              </a:rPr>
              <a:t> </a:t>
            </a:r>
            <a:r>
              <a:rPr sz="1100" spc="-25" dirty="0">
                <a:solidFill>
                  <a:srgbClr val="22373A"/>
                </a:solidFill>
                <a:latin typeface="Tahoma"/>
                <a:cs typeface="Tahoma"/>
              </a:rPr>
              <a:t>rolling</a:t>
            </a:r>
            <a:r>
              <a:rPr sz="1100" spc="-30"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dirty="0">
                <a:solidFill>
                  <a:srgbClr val="22373A"/>
                </a:solidFill>
                <a:latin typeface="Tahoma"/>
                <a:cs typeface="Tahoma"/>
              </a:rPr>
              <a:t>6</a:t>
            </a:r>
            <a:r>
              <a:rPr sz="1100" spc="-35" dirty="0">
                <a:solidFill>
                  <a:srgbClr val="22373A"/>
                </a:solidFill>
                <a:latin typeface="Tahoma"/>
                <a:cs typeface="Tahoma"/>
              </a:rPr>
              <a:t> </a:t>
            </a:r>
            <a:r>
              <a:rPr sz="1100" spc="-10" dirty="0">
                <a:solidFill>
                  <a:srgbClr val="22373A"/>
                </a:solidFill>
                <a:latin typeface="Tahoma"/>
                <a:cs typeface="Tahoma"/>
              </a:rPr>
              <a:t>on</a:t>
            </a:r>
            <a:r>
              <a:rPr sz="1100" spc="-35" dirty="0">
                <a:solidFill>
                  <a:srgbClr val="22373A"/>
                </a:solidFill>
                <a:latin typeface="Tahoma"/>
                <a:cs typeface="Tahoma"/>
              </a:rPr>
              <a:t> </a:t>
            </a:r>
            <a:r>
              <a:rPr sz="1100" dirty="0">
                <a:solidFill>
                  <a:srgbClr val="22373A"/>
                </a:solidFill>
                <a:latin typeface="Tahoma"/>
                <a:cs typeface="Tahoma"/>
              </a:rPr>
              <a:t>a</a:t>
            </a:r>
            <a:r>
              <a:rPr sz="1100" spc="-35" dirty="0">
                <a:solidFill>
                  <a:srgbClr val="22373A"/>
                </a:solidFill>
                <a:latin typeface="Tahoma"/>
                <a:cs typeface="Tahoma"/>
              </a:rPr>
              <a:t> </a:t>
            </a:r>
            <a:r>
              <a:rPr sz="1100" spc="-20" dirty="0">
                <a:solidFill>
                  <a:srgbClr val="22373A"/>
                </a:solidFill>
                <a:latin typeface="Tahoma"/>
                <a:cs typeface="Tahoma"/>
              </a:rPr>
              <a:t>die</a:t>
            </a:r>
            <a:r>
              <a:rPr sz="1100" spc="-35" dirty="0">
                <a:solidFill>
                  <a:srgbClr val="22373A"/>
                </a:solidFill>
                <a:latin typeface="Tahoma"/>
                <a:cs typeface="Tahoma"/>
              </a:rPr>
              <a:t> </a:t>
            </a:r>
            <a:r>
              <a:rPr sz="1100" dirty="0">
                <a:solidFill>
                  <a:srgbClr val="22373A"/>
                </a:solidFill>
                <a:latin typeface="Tahoma"/>
                <a:cs typeface="Tahoma"/>
              </a:rPr>
              <a:t>is</a:t>
            </a:r>
            <a:r>
              <a:rPr sz="1100" spc="-35" dirty="0">
                <a:solidFill>
                  <a:srgbClr val="22373A"/>
                </a:solidFill>
                <a:latin typeface="Tahoma"/>
                <a:cs typeface="Tahoma"/>
              </a:rPr>
              <a:t> </a:t>
            </a:r>
            <a:r>
              <a:rPr sz="1100" dirty="0">
                <a:solidFill>
                  <a:srgbClr val="22373A"/>
                </a:solidFill>
                <a:latin typeface="Tahoma"/>
                <a:cs typeface="Tahoma"/>
              </a:rPr>
              <a:t>1</a:t>
            </a:r>
            <a:r>
              <a:rPr sz="1100" i="1" dirty="0">
                <a:solidFill>
                  <a:srgbClr val="22373A"/>
                </a:solidFill>
                <a:latin typeface="Verdana"/>
                <a:cs typeface="Verdana"/>
              </a:rPr>
              <a:t>/</a:t>
            </a:r>
            <a:r>
              <a:rPr sz="1100" dirty="0">
                <a:solidFill>
                  <a:srgbClr val="22373A"/>
                </a:solidFill>
                <a:latin typeface="Tahoma"/>
                <a:cs typeface="Tahoma"/>
              </a:rPr>
              <a:t>6</a:t>
            </a:r>
            <a:r>
              <a:rPr sz="1100" spc="-35" dirty="0">
                <a:solidFill>
                  <a:srgbClr val="22373A"/>
                </a:solidFill>
                <a:latin typeface="Tahoma"/>
                <a:cs typeface="Tahoma"/>
              </a:rPr>
              <a:t> </a:t>
            </a:r>
            <a:r>
              <a:rPr sz="1100" spc="-60" dirty="0">
                <a:solidFill>
                  <a:srgbClr val="22373A"/>
                </a:solidFill>
                <a:latin typeface="Tahoma"/>
                <a:cs typeface="Tahoma"/>
              </a:rPr>
              <a:t>because</a:t>
            </a:r>
            <a:r>
              <a:rPr sz="1100" spc="-25" dirty="0">
                <a:solidFill>
                  <a:srgbClr val="22373A"/>
                </a:solidFill>
                <a:latin typeface="Tahoma"/>
                <a:cs typeface="Tahoma"/>
              </a:rPr>
              <a:t> </a:t>
            </a:r>
            <a:r>
              <a:rPr sz="1100" dirty="0">
                <a:solidFill>
                  <a:srgbClr val="22373A"/>
                </a:solidFill>
                <a:latin typeface="Tahoma"/>
                <a:cs typeface="Tahoma"/>
              </a:rPr>
              <a:t>if</a:t>
            </a:r>
            <a:r>
              <a:rPr sz="1100" spc="-3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20" dirty="0">
                <a:solidFill>
                  <a:srgbClr val="22373A"/>
                </a:solidFill>
                <a:latin typeface="Tahoma"/>
                <a:cs typeface="Tahoma"/>
              </a:rPr>
              <a:t>roll</a:t>
            </a:r>
            <a:endParaRPr sz="1100" dirty="0">
              <a:latin typeface="Tahoma"/>
              <a:cs typeface="Tahoma"/>
            </a:endParaRPr>
          </a:p>
        </p:txBody>
      </p:sp>
      <p:sp>
        <p:nvSpPr>
          <p:cNvPr id="4" name="object 4"/>
          <p:cNvSpPr txBox="1"/>
          <p:nvPr/>
        </p:nvSpPr>
        <p:spPr>
          <a:xfrm>
            <a:off x="598995" y="1562073"/>
            <a:ext cx="1499235" cy="191770"/>
          </a:xfrm>
          <a:prstGeom prst="rect">
            <a:avLst/>
          </a:prstGeom>
        </p:spPr>
        <p:txBody>
          <a:bodyPr vert="horz" wrap="square" lIns="0" tIns="11430" rIns="0" bIns="0" rtlCol="0">
            <a:spAutoFit/>
          </a:bodyPr>
          <a:lstStyle/>
          <a:p>
            <a:pPr marL="38100">
              <a:lnSpc>
                <a:spcPct val="100000"/>
              </a:lnSpc>
              <a:spcBef>
                <a:spcPts val="90"/>
              </a:spcBef>
            </a:pPr>
            <a:r>
              <a:rPr sz="1100" dirty="0">
                <a:solidFill>
                  <a:srgbClr val="22373A"/>
                </a:solidFill>
                <a:latin typeface="Tahoma"/>
                <a:cs typeface="Tahoma"/>
              </a:rPr>
              <a:t>it </a:t>
            </a:r>
            <a:r>
              <a:rPr sz="1100" spc="-60" dirty="0">
                <a:solidFill>
                  <a:srgbClr val="22373A"/>
                </a:solidFill>
                <a:latin typeface="Tahoma"/>
                <a:cs typeface="Tahoma"/>
              </a:rPr>
              <a:t>enough</a:t>
            </a:r>
            <a:r>
              <a:rPr sz="1100" spc="10" dirty="0">
                <a:solidFill>
                  <a:srgbClr val="22373A"/>
                </a:solidFill>
                <a:latin typeface="Tahoma"/>
                <a:cs typeface="Tahoma"/>
              </a:rPr>
              <a:t> </a:t>
            </a:r>
            <a:r>
              <a:rPr sz="1100" spc="-20" dirty="0">
                <a:solidFill>
                  <a:srgbClr val="22373A"/>
                </a:solidFill>
                <a:latin typeface="Tahoma"/>
                <a:cs typeface="Tahoma"/>
              </a:rPr>
              <a:t>times,</a:t>
            </a:r>
            <a:r>
              <a:rPr sz="1100" spc="120" dirty="0">
                <a:solidFill>
                  <a:srgbClr val="22373A"/>
                </a:solidFill>
                <a:latin typeface="Tahoma"/>
                <a:cs typeface="Tahoma"/>
              </a:rPr>
              <a:t> </a:t>
            </a:r>
            <a:r>
              <a:rPr sz="1200" i="1" u="sng" baseline="31250" dirty="0">
                <a:solidFill>
                  <a:srgbClr val="22373A"/>
                </a:solidFill>
                <a:uFill>
                  <a:solidFill>
                    <a:srgbClr val="22373A"/>
                  </a:solidFill>
                </a:uFill>
                <a:latin typeface="Arial"/>
                <a:cs typeface="Arial"/>
              </a:rPr>
              <a:t>n</a:t>
            </a:r>
            <a:r>
              <a:rPr sz="900" u="sng" baseline="32407" dirty="0">
                <a:solidFill>
                  <a:srgbClr val="22373A"/>
                </a:solidFill>
                <a:uFill>
                  <a:solidFill>
                    <a:srgbClr val="22373A"/>
                  </a:solidFill>
                </a:uFill>
                <a:latin typeface="Trebuchet MS"/>
                <a:cs typeface="Trebuchet MS"/>
              </a:rPr>
              <a:t>6</a:t>
            </a:r>
            <a:r>
              <a:rPr sz="900" spc="419" baseline="32407" dirty="0">
                <a:solidFill>
                  <a:srgbClr val="22373A"/>
                </a:solidFill>
                <a:latin typeface="Trebuchet MS"/>
                <a:cs typeface="Trebuchet MS"/>
              </a:rPr>
              <a:t> </a:t>
            </a:r>
            <a:r>
              <a:rPr sz="1100" dirty="0">
                <a:solidFill>
                  <a:srgbClr val="22373A"/>
                </a:solidFill>
                <a:latin typeface="Tahoma"/>
                <a:cs typeface="Tahoma"/>
              </a:rPr>
              <a:t>=</a:t>
            </a:r>
            <a:r>
              <a:rPr sz="1100" spc="60" dirty="0">
                <a:solidFill>
                  <a:srgbClr val="22373A"/>
                </a:solidFill>
                <a:latin typeface="Tahoma"/>
                <a:cs typeface="Tahoma"/>
              </a:rPr>
              <a:t> </a:t>
            </a:r>
            <a:r>
              <a:rPr sz="1200" u="sng" baseline="31250" dirty="0">
                <a:solidFill>
                  <a:srgbClr val="22373A"/>
                </a:solidFill>
                <a:uFill>
                  <a:solidFill>
                    <a:srgbClr val="22373A"/>
                  </a:solidFill>
                </a:uFill>
                <a:latin typeface="Trebuchet MS"/>
                <a:cs typeface="Trebuchet MS"/>
              </a:rPr>
              <a:t>1</a:t>
            </a:r>
            <a:r>
              <a:rPr sz="1200" spc="-187" baseline="31250" dirty="0">
                <a:solidFill>
                  <a:srgbClr val="22373A"/>
                </a:solidFill>
                <a:latin typeface="Trebuchet MS"/>
                <a:cs typeface="Trebuchet MS"/>
              </a:rPr>
              <a:t> </a:t>
            </a:r>
            <a:r>
              <a:rPr sz="1100" spc="-50" dirty="0">
                <a:solidFill>
                  <a:srgbClr val="22373A"/>
                </a:solidFill>
                <a:latin typeface="Tahoma"/>
                <a:cs typeface="Tahoma"/>
              </a:rPr>
              <a:t>.</a:t>
            </a:r>
            <a:endParaRPr sz="1100" dirty="0">
              <a:latin typeface="Tahoma"/>
              <a:cs typeface="Tahoma"/>
            </a:endParaRPr>
          </a:p>
        </p:txBody>
      </p:sp>
      <p:sp>
        <p:nvSpPr>
          <p:cNvPr id="5" name="object 5"/>
          <p:cNvSpPr txBox="1"/>
          <p:nvPr/>
        </p:nvSpPr>
        <p:spPr>
          <a:xfrm>
            <a:off x="342595" y="1590661"/>
            <a:ext cx="3945890" cy="1461939"/>
          </a:xfrm>
          <a:prstGeom prst="rect">
            <a:avLst/>
          </a:prstGeom>
        </p:spPr>
        <p:txBody>
          <a:bodyPr vert="horz" wrap="square" lIns="0" tIns="68580" rIns="0" bIns="0" rtlCol="0">
            <a:spAutoFit/>
          </a:bodyPr>
          <a:lstStyle/>
          <a:p>
            <a:pPr marR="958215" algn="ctr">
              <a:lnSpc>
                <a:spcPct val="100000"/>
              </a:lnSpc>
              <a:spcBef>
                <a:spcPts val="540"/>
              </a:spcBef>
              <a:tabLst>
                <a:tab pos="294005" algn="l"/>
              </a:tabLst>
            </a:pPr>
            <a:r>
              <a:rPr sz="800" i="1" spc="-50" dirty="0">
                <a:solidFill>
                  <a:srgbClr val="22373A"/>
                </a:solidFill>
                <a:latin typeface="Arial"/>
                <a:cs typeface="Arial"/>
              </a:rPr>
              <a:t>n</a:t>
            </a:r>
            <a:r>
              <a:rPr sz="800" i="1" dirty="0">
                <a:solidFill>
                  <a:srgbClr val="22373A"/>
                </a:solidFill>
                <a:latin typeface="Arial"/>
                <a:cs typeface="Arial"/>
              </a:rPr>
              <a:t>	</a:t>
            </a:r>
            <a:r>
              <a:rPr sz="800" spc="-50" dirty="0">
                <a:solidFill>
                  <a:srgbClr val="22373A"/>
                </a:solidFill>
                <a:latin typeface="Trebuchet MS"/>
                <a:cs typeface="Trebuchet MS"/>
              </a:rPr>
              <a:t>6</a:t>
            </a:r>
            <a:endParaRPr sz="800" dirty="0">
              <a:latin typeface="Trebuchet MS"/>
              <a:cs typeface="Trebuchet MS"/>
            </a:endParaRPr>
          </a:p>
          <a:p>
            <a:pPr marL="17145">
              <a:lnSpc>
                <a:spcPct val="100000"/>
              </a:lnSpc>
              <a:spcBef>
                <a:spcPts val="600"/>
              </a:spcBef>
            </a:pPr>
            <a:r>
              <a:rPr sz="1100" b="1" spc="-55" dirty="0">
                <a:solidFill>
                  <a:srgbClr val="FF0000"/>
                </a:solidFill>
                <a:latin typeface="Tahoma"/>
                <a:cs typeface="Tahoma"/>
              </a:rPr>
              <a:t>Bayesian</a:t>
            </a:r>
            <a:r>
              <a:rPr sz="1100" spc="-10" dirty="0">
                <a:solidFill>
                  <a:srgbClr val="22373A"/>
                </a:solidFill>
                <a:latin typeface="Tahoma"/>
                <a:cs typeface="Tahoma"/>
              </a:rPr>
              <a:t> </a:t>
            </a:r>
            <a:r>
              <a:rPr sz="1100" i="1" spc="-45" dirty="0">
                <a:solidFill>
                  <a:srgbClr val="FF0000"/>
                </a:solidFill>
                <a:latin typeface="Tahoma"/>
                <a:cs typeface="Tahoma"/>
              </a:rPr>
              <a:t>probabilities</a:t>
            </a:r>
            <a:r>
              <a:rPr sz="1100" i="1" spc="-10" dirty="0">
                <a:solidFill>
                  <a:srgbClr val="FF0000"/>
                </a:solidFill>
                <a:latin typeface="Tahoma"/>
                <a:cs typeface="Tahoma"/>
              </a:rPr>
              <a:t> </a:t>
            </a:r>
            <a:r>
              <a:rPr sz="1100" i="1" spc="-80" dirty="0">
                <a:solidFill>
                  <a:srgbClr val="FF0000"/>
                </a:solidFill>
                <a:latin typeface="Tahoma"/>
                <a:cs typeface="Tahoma"/>
              </a:rPr>
              <a:t>are</a:t>
            </a:r>
            <a:r>
              <a:rPr sz="1100" i="1" spc="-5" dirty="0">
                <a:solidFill>
                  <a:srgbClr val="FF0000"/>
                </a:solidFill>
                <a:latin typeface="Tahoma"/>
                <a:cs typeface="Tahoma"/>
              </a:rPr>
              <a:t> </a:t>
            </a:r>
            <a:r>
              <a:rPr sz="1100" i="1" spc="-55" dirty="0">
                <a:solidFill>
                  <a:srgbClr val="FF0000"/>
                </a:solidFill>
                <a:latin typeface="Tahoma"/>
                <a:cs typeface="Tahoma"/>
              </a:rPr>
              <a:t>related</a:t>
            </a:r>
            <a:r>
              <a:rPr sz="1100" i="1" spc="-5" dirty="0">
                <a:solidFill>
                  <a:srgbClr val="FF0000"/>
                </a:solidFill>
                <a:latin typeface="Tahoma"/>
                <a:cs typeface="Tahoma"/>
              </a:rPr>
              <a:t> </a:t>
            </a:r>
            <a:r>
              <a:rPr sz="1100" i="1" dirty="0">
                <a:solidFill>
                  <a:srgbClr val="FF0000"/>
                </a:solidFill>
                <a:latin typeface="Tahoma"/>
                <a:cs typeface="Tahoma"/>
              </a:rPr>
              <a:t>to</a:t>
            </a:r>
            <a:r>
              <a:rPr sz="1100" i="1" spc="-10" dirty="0">
                <a:solidFill>
                  <a:srgbClr val="FF0000"/>
                </a:solidFill>
                <a:latin typeface="Tahoma"/>
                <a:cs typeface="Tahoma"/>
              </a:rPr>
              <a:t> </a:t>
            </a:r>
            <a:r>
              <a:rPr sz="1100" i="1" spc="-55" dirty="0">
                <a:solidFill>
                  <a:srgbClr val="FF0000"/>
                </a:solidFill>
                <a:latin typeface="Tahoma"/>
                <a:cs typeface="Tahoma"/>
              </a:rPr>
              <a:t>uncertainty</a:t>
            </a:r>
            <a:r>
              <a:rPr sz="1100" spc="-55" dirty="0">
                <a:solidFill>
                  <a:srgbClr val="22373A"/>
                </a:solidFill>
                <a:latin typeface="Tahoma"/>
                <a:cs typeface="Tahoma"/>
              </a:rPr>
              <a:t>,</a:t>
            </a:r>
            <a:r>
              <a:rPr sz="1100" dirty="0">
                <a:solidFill>
                  <a:srgbClr val="22373A"/>
                </a:solidFill>
                <a:latin typeface="Tahoma"/>
                <a:cs typeface="Tahoma"/>
              </a:rPr>
              <a:t> </a:t>
            </a:r>
            <a:r>
              <a:rPr sz="1100" spc="-60" dirty="0">
                <a:solidFill>
                  <a:srgbClr val="22373A"/>
                </a:solidFill>
                <a:latin typeface="Tahoma"/>
                <a:cs typeface="Tahoma"/>
              </a:rPr>
              <a:t>evidence,</a:t>
            </a:r>
            <a:r>
              <a:rPr sz="1100" spc="-5" dirty="0">
                <a:solidFill>
                  <a:srgbClr val="22373A"/>
                </a:solidFill>
                <a:latin typeface="Tahoma"/>
                <a:cs typeface="Tahoma"/>
              </a:rPr>
              <a:t> </a:t>
            </a:r>
            <a:r>
              <a:rPr sz="1100" spc="-40" dirty="0">
                <a:solidFill>
                  <a:srgbClr val="22373A"/>
                </a:solidFill>
                <a:latin typeface="Tahoma"/>
                <a:cs typeface="Tahoma"/>
              </a:rPr>
              <a:t>belief,</a:t>
            </a:r>
            <a:r>
              <a:rPr sz="1100" dirty="0">
                <a:solidFill>
                  <a:srgbClr val="22373A"/>
                </a:solidFill>
                <a:latin typeface="Tahoma"/>
                <a:cs typeface="Tahoma"/>
              </a:rPr>
              <a:t> </a:t>
            </a:r>
            <a:r>
              <a:rPr sz="1100" spc="-20" dirty="0">
                <a:solidFill>
                  <a:srgbClr val="22373A"/>
                </a:solidFill>
                <a:latin typeface="Tahoma"/>
                <a:cs typeface="Tahoma"/>
              </a:rPr>
              <a:t>etc.</a:t>
            </a:r>
            <a:endParaRPr sz="1100" dirty="0">
              <a:latin typeface="Tahoma"/>
              <a:cs typeface="Tahoma"/>
            </a:endParaRPr>
          </a:p>
          <a:p>
            <a:pPr marL="294005" indent="-177800">
              <a:lnSpc>
                <a:spcPct val="100000"/>
              </a:lnSpc>
              <a:spcBef>
                <a:spcPts val="915"/>
              </a:spcBef>
              <a:buChar char="•"/>
              <a:tabLst>
                <a:tab pos="294640" algn="l"/>
              </a:tabLst>
            </a:pPr>
            <a:r>
              <a:rPr sz="1100" dirty="0">
                <a:solidFill>
                  <a:srgbClr val="22373A"/>
                </a:solidFill>
                <a:latin typeface="Tahoma"/>
                <a:cs typeface="Tahoma"/>
              </a:rPr>
              <a:t>The</a:t>
            </a:r>
            <a:r>
              <a:rPr sz="1100" spc="-65" dirty="0">
                <a:solidFill>
                  <a:srgbClr val="22373A"/>
                </a:solidFill>
                <a:latin typeface="Tahoma"/>
                <a:cs typeface="Tahoma"/>
              </a:rPr>
              <a:t> </a:t>
            </a:r>
            <a:r>
              <a:rPr sz="1100" spc="-35" dirty="0">
                <a:solidFill>
                  <a:srgbClr val="22373A"/>
                </a:solidFill>
                <a:latin typeface="Tahoma"/>
                <a:cs typeface="Tahoma"/>
              </a:rPr>
              <a:t>probability</a:t>
            </a:r>
            <a:r>
              <a:rPr sz="1100" spc="-25" dirty="0">
                <a:solidFill>
                  <a:srgbClr val="22373A"/>
                </a:solidFill>
                <a:latin typeface="Tahoma"/>
                <a:cs typeface="Tahoma"/>
              </a:rPr>
              <a:t> </a:t>
            </a:r>
            <a:r>
              <a:rPr sz="1100" dirty="0">
                <a:solidFill>
                  <a:srgbClr val="22373A"/>
                </a:solidFill>
                <a:latin typeface="Tahoma"/>
                <a:cs typeface="Tahoma"/>
              </a:rPr>
              <a:t>that</a:t>
            </a:r>
            <a:r>
              <a:rPr sz="1100" spc="-20" dirty="0">
                <a:solidFill>
                  <a:srgbClr val="22373A"/>
                </a:solidFill>
                <a:latin typeface="Tahoma"/>
                <a:cs typeface="Tahoma"/>
              </a:rPr>
              <a:t> </a:t>
            </a:r>
            <a:r>
              <a:rPr sz="1100" spc="-120" dirty="0">
                <a:solidFill>
                  <a:srgbClr val="22373A"/>
                </a:solidFill>
                <a:latin typeface="Tahoma"/>
                <a:cs typeface="Tahoma"/>
              </a:rPr>
              <a:t>I</a:t>
            </a:r>
            <a:r>
              <a:rPr sz="1100" spc="20" dirty="0">
                <a:solidFill>
                  <a:srgbClr val="22373A"/>
                </a:solidFill>
                <a:latin typeface="Tahoma"/>
                <a:cs typeface="Tahoma"/>
              </a:rPr>
              <a:t> </a:t>
            </a:r>
            <a:r>
              <a:rPr sz="1100" spc="-20" dirty="0">
                <a:solidFill>
                  <a:srgbClr val="22373A"/>
                </a:solidFill>
                <a:latin typeface="Tahoma"/>
                <a:cs typeface="Tahoma"/>
              </a:rPr>
              <a:t>am </a:t>
            </a:r>
            <a:r>
              <a:rPr sz="1100" i="1" dirty="0">
                <a:solidFill>
                  <a:srgbClr val="22373A"/>
                </a:solidFill>
                <a:latin typeface="Arial"/>
                <a:cs typeface="Arial"/>
              </a:rPr>
              <a:t>x</a:t>
            </a:r>
            <a:r>
              <a:rPr sz="1100" i="1" spc="120" dirty="0">
                <a:solidFill>
                  <a:srgbClr val="22373A"/>
                </a:solidFill>
                <a:latin typeface="Arial"/>
                <a:cs typeface="Arial"/>
              </a:rPr>
              <a:t> </a:t>
            </a:r>
            <a:r>
              <a:rPr sz="1100" spc="-70" dirty="0">
                <a:solidFill>
                  <a:srgbClr val="22373A"/>
                </a:solidFill>
                <a:latin typeface="Tahoma"/>
                <a:cs typeface="Tahoma"/>
              </a:rPr>
              <a:t>years</a:t>
            </a:r>
            <a:r>
              <a:rPr sz="1100" spc="-15" dirty="0">
                <a:solidFill>
                  <a:srgbClr val="22373A"/>
                </a:solidFill>
                <a:latin typeface="Tahoma"/>
                <a:cs typeface="Tahoma"/>
              </a:rPr>
              <a:t> </a:t>
            </a:r>
            <a:r>
              <a:rPr sz="1100" spc="-20" dirty="0">
                <a:solidFill>
                  <a:srgbClr val="22373A"/>
                </a:solidFill>
                <a:latin typeface="Tahoma"/>
                <a:cs typeface="Tahoma"/>
              </a:rPr>
              <a:t>old.</a:t>
            </a:r>
            <a:endParaRPr sz="1100" dirty="0">
              <a:latin typeface="Tahoma"/>
              <a:cs typeface="Tahoma"/>
            </a:endParaRPr>
          </a:p>
          <a:p>
            <a:pPr marL="12700">
              <a:lnSpc>
                <a:spcPct val="100000"/>
              </a:lnSpc>
              <a:spcBef>
                <a:spcPts val="915"/>
              </a:spcBef>
            </a:pPr>
            <a:r>
              <a:rPr sz="1100" dirty="0">
                <a:solidFill>
                  <a:srgbClr val="22373A"/>
                </a:solidFill>
                <a:latin typeface="Tahoma"/>
                <a:cs typeface="Tahoma"/>
              </a:rPr>
              <a:t>The</a:t>
            </a:r>
            <a:r>
              <a:rPr sz="1100" spc="-80" dirty="0">
                <a:solidFill>
                  <a:srgbClr val="22373A"/>
                </a:solidFill>
                <a:latin typeface="Tahoma"/>
                <a:cs typeface="Tahoma"/>
              </a:rPr>
              <a:t> </a:t>
            </a:r>
            <a:r>
              <a:rPr sz="1100" spc="-45" dirty="0">
                <a:solidFill>
                  <a:srgbClr val="22373A"/>
                </a:solidFill>
                <a:latin typeface="Tahoma"/>
                <a:cs typeface="Tahoma"/>
              </a:rPr>
              <a:t>concept</a:t>
            </a:r>
            <a:r>
              <a:rPr sz="1100" spc="-40" dirty="0">
                <a:solidFill>
                  <a:srgbClr val="22373A"/>
                </a:solidFill>
                <a:latin typeface="Tahoma"/>
                <a:cs typeface="Tahoma"/>
              </a:rPr>
              <a:t> </a:t>
            </a:r>
            <a:r>
              <a:rPr sz="1100" dirty="0">
                <a:solidFill>
                  <a:srgbClr val="22373A"/>
                </a:solidFill>
                <a:latin typeface="Tahoma"/>
                <a:cs typeface="Tahoma"/>
              </a:rPr>
              <a:t>of</a:t>
            </a:r>
            <a:r>
              <a:rPr sz="1100" spc="-45" dirty="0">
                <a:solidFill>
                  <a:srgbClr val="22373A"/>
                </a:solidFill>
                <a:latin typeface="Tahoma"/>
                <a:cs typeface="Tahoma"/>
              </a:rPr>
              <a:t> </a:t>
            </a:r>
            <a:r>
              <a:rPr sz="1100" dirty="0">
                <a:solidFill>
                  <a:srgbClr val="22373A"/>
                </a:solidFill>
                <a:latin typeface="Tahoma"/>
                <a:cs typeface="Tahoma"/>
              </a:rPr>
              <a:t>“the</a:t>
            </a:r>
            <a:r>
              <a:rPr sz="1100" spc="-40" dirty="0">
                <a:solidFill>
                  <a:srgbClr val="22373A"/>
                </a:solidFill>
                <a:latin typeface="Tahoma"/>
                <a:cs typeface="Tahoma"/>
              </a:rPr>
              <a:t> </a:t>
            </a:r>
            <a:r>
              <a:rPr sz="1100" spc="-35" dirty="0">
                <a:solidFill>
                  <a:srgbClr val="22373A"/>
                </a:solidFill>
                <a:latin typeface="Tahoma"/>
                <a:cs typeface="Tahoma"/>
              </a:rPr>
              <a:t>long</a:t>
            </a:r>
            <a:r>
              <a:rPr sz="1100" spc="-45" dirty="0">
                <a:solidFill>
                  <a:srgbClr val="22373A"/>
                </a:solidFill>
                <a:latin typeface="Tahoma"/>
                <a:cs typeface="Tahoma"/>
              </a:rPr>
              <a:t> </a:t>
            </a:r>
            <a:r>
              <a:rPr sz="1100" dirty="0">
                <a:solidFill>
                  <a:srgbClr val="22373A"/>
                </a:solidFill>
                <a:latin typeface="Tahoma"/>
                <a:cs typeface="Tahoma"/>
              </a:rPr>
              <a:t>run”</a:t>
            </a:r>
            <a:r>
              <a:rPr sz="1100" spc="-50" dirty="0">
                <a:solidFill>
                  <a:srgbClr val="22373A"/>
                </a:solidFill>
                <a:latin typeface="Tahoma"/>
                <a:cs typeface="Tahoma"/>
              </a:rPr>
              <a:t> </a:t>
            </a:r>
            <a:r>
              <a:rPr sz="1100" spc="-30" dirty="0">
                <a:solidFill>
                  <a:srgbClr val="22373A"/>
                </a:solidFill>
                <a:latin typeface="Tahoma"/>
                <a:cs typeface="Tahoma"/>
              </a:rPr>
              <a:t>doesn’t</a:t>
            </a:r>
            <a:r>
              <a:rPr sz="1100" spc="-40" dirty="0">
                <a:solidFill>
                  <a:srgbClr val="22373A"/>
                </a:solidFill>
                <a:latin typeface="Tahoma"/>
                <a:cs typeface="Tahoma"/>
              </a:rPr>
              <a:t> really</a:t>
            </a:r>
            <a:r>
              <a:rPr sz="1100" spc="-45" dirty="0">
                <a:solidFill>
                  <a:srgbClr val="22373A"/>
                </a:solidFill>
                <a:latin typeface="Tahoma"/>
                <a:cs typeface="Tahoma"/>
              </a:rPr>
              <a:t> </a:t>
            </a:r>
            <a:r>
              <a:rPr sz="1100" spc="-40" dirty="0">
                <a:solidFill>
                  <a:srgbClr val="22373A"/>
                </a:solidFill>
                <a:latin typeface="Tahoma"/>
                <a:cs typeface="Tahoma"/>
              </a:rPr>
              <a:t>apply</a:t>
            </a:r>
            <a:r>
              <a:rPr sz="1100" spc="-45" dirty="0">
                <a:solidFill>
                  <a:srgbClr val="22373A"/>
                </a:solidFill>
                <a:latin typeface="Tahoma"/>
                <a:cs typeface="Tahoma"/>
              </a:rPr>
              <a:t> </a:t>
            </a:r>
            <a:r>
              <a:rPr sz="1100" dirty="0">
                <a:solidFill>
                  <a:srgbClr val="22373A"/>
                </a:solidFill>
                <a:latin typeface="Tahoma"/>
                <a:cs typeface="Tahoma"/>
              </a:rPr>
              <a:t>to</a:t>
            </a:r>
            <a:r>
              <a:rPr sz="1100" spc="-45" dirty="0">
                <a:solidFill>
                  <a:srgbClr val="22373A"/>
                </a:solidFill>
                <a:latin typeface="Tahoma"/>
                <a:cs typeface="Tahoma"/>
              </a:rPr>
              <a:t> </a:t>
            </a:r>
            <a:r>
              <a:rPr sz="1100" spc="-70" dirty="0">
                <a:solidFill>
                  <a:srgbClr val="22373A"/>
                </a:solidFill>
                <a:latin typeface="Tahoma"/>
                <a:cs typeface="Tahoma"/>
              </a:rPr>
              <a:t>cases</a:t>
            </a:r>
            <a:r>
              <a:rPr sz="1100" spc="-15" dirty="0">
                <a:solidFill>
                  <a:srgbClr val="22373A"/>
                </a:solidFill>
                <a:latin typeface="Tahoma"/>
                <a:cs typeface="Tahoma"/>
              </a:rPr>
              <a:t> </a:t>
            </a:r>
            <a:r>
              <a:rPr sz="1100" spc="-25" dirty="0">
                <a:solidFill>
                  <a:srgbClr val="22373A"/>
                </a:solidFill>
                <a:latin typeface="Tahoma"/>
                <a:cs typeface="Tahoma"/>
              </a:rPr>
              <a:t>like</a:t>
            </a:r>
            <a:r>
              <a:rPr sz="1100" spc="-45" dirty="0">
                <a:solidFill>
                  <a:srgbClr val="22373A"/>
                </a:solidFill>
                <a:latin typeface="Tahoma"/>
                <a:cs typeface="Tahoma"/>
              </a:rPr>
              <a:t> </a:t>
            </a:r>
            <a:r>
              <a:rPr sz="1100" spc="-10" dirty="0">
                <a:solidFill>
                  <a:srgbClr val="22373A"/>
                </a:solidFill>
                <a:latin typeface="Tahoma"/>
                <a:cs typeface="Tahoma"/>
              </a:rPr>
              <a:t>this.</a:t>
            </a:r>
            <a:endParaRPr sz="1100" dirty="0">
              <a:latin typeface="Tahoma"/>
              <a:cs typeface="Tahoma"/>
            </a:endParaRPr>
          </a:p>
          <a:p>
            <a:pPr marL="17145">
              <a:lnSpc>
                <a:spcPct val="100000"/>
              </a:lnSpc>
              <a:spcBef>
                <a:spcPts val="915"/>
              </a:spcBef>
            </a:pPr>
            <a:r>
              <a:rPr sz="1100" i="1" spc="-70" dirty="0">
                <a:solidFill>
                  <a:srgbClr val="22373A"/>
                </a:solidFill>
                <a:latin typeface="Arial"/>
                <a:cs typeface="Arial"/>
              </a:rPr>
              <a:t>Can</a:t>
            </a:r>
            <a:r>
              <a:rPr sz="1100" i="1" spc="-10" dirty="0">
                <a:solidFill>
                  <a:srgbClr val="22373A"/>
                </a:solidFill>
                <a:latin typeface="Arial"/>
                <a:cs typeface="Arial"/>
              </a:rPr>
              <a:t> </a:t>
            </a:r>
            <a:r>
              <a:rPr sz="1100" i="1" spc="-45" dirty="0">
                <a:solidFill>
                  <a:srgbClr val="22373A"/>
                </a:solidFill>
                <a:latin typeface="Arial"/>
                <a:cs typeface="Arial"/>
              </a:rPr>
              <a:t>you</a:t>
            </a:r>
            <a:r>
              <a:rPr sz="1100" i="1" spc="-5" dirty="0">
                <a:solidFill>
                  <a:srgbClr val="22373A"/>
                </a:solidFill>
                <a:latin typeface="Arial"/>
                <a:cs typeface="Arial"/>
              </a:rPr>
              <a:t> </a:t>
            </a:r>
            <a:r>
              <a:rPr sz="1100" i="1" dirty="0">
                <a:solidFill>
                  <a:srgbClr val="22373A"/>
                </a:solidFill>
                <a:latin typeface="Arial"/>
                <a:cs typeface="Arial"/>
              </a:rPr>
              <a:t>think</a:t>
            </a:r>
            <a:r>
              <a:rPr sz="1100" i="1" spc="-5" dirty="0">
                <a:solidFill>
                  <a:srgbClr val="22373A"/>
                </a:solidFill>
                <a:latin typeface="Arial"/>
                <a:cs typeface="Arial"/>
              </a:rPr>
              <a:t> </a:t>
            </a:r>
            <a:r>
              <a:rPr sz="1100" i="1" dirty="0">
                <a:solidFill>
                  <a:srgbClr val="22373A"/>
                </a:solidFill>
                <a:latin typeface="Arial"/>
                <a:cs typeface="Arial"/>
              </a:rPr>
              <a:t>of</a:t>
            </a:r>
            <a:r>
              <a:rPr sz="1100" i="1" spc="-10" dirty="0">
                <a:solidFill>
                  <a:srgbClr val="22373A"/>
                </a:solidFill>
                <a:latin typeface="Arial"/>
                <a:cs typeface="Arial"/>
              </a:rPr>
              <a:t> </a:t>
            </a:r>
            <a:r>
              <a:rPr sz="1100" i="1" spc="-45" dirty="0">
                <a:solidFill>
                  <a:srgbClr val="22373A"/>
                </a:solidFill>
                <a:latin typeface="Arial"/>
                <a:cs typeface="Arial"/>
              </a:rPr>
              <a:t>any</a:t>
            </a:r>
            <a:r>
              <a:rPr sz="1100" i="1" spc="-5" dirty="0">
                <a:solidFill>
                  <a:srgbClr val="22373A"/>
                </a:solidFill>
                <a:latin typeface="Arial"/>
                <a:cs typeface="Arial"/>
              </a:rPr>
              <a:t> </a:t>
            </a:r>
            <a:r>
              <a:rPr sz="1100" i="1" spc="-10" dirty="0">
                <a:solidFill>
                  <a:srgbClr val="22373A"/>
                </a:solidFill>
                <a:latin typeface="Arial"/>
                <a:cs typeface="Arial"/>
              </a:rPr>
              <a:t>other</a:t>
            </a:r>
            <a:r>
              <a:rPr sz="1100" i="1" spc="-5" dirty="0">
                <a:solidFill>
                  <a:srgbClr val="22373A"/>
                </a:solidFill>
                <a:latin typeface="Arial"/>
                <a:cs typeface="Arial"/>
              </a:rPr>
              <a:t> </a:t>
            </a:r>
            <a:r>
              <a:rPr sz="1100" i="1" spc="-25" dirty="0">
                <a:solidFill>
                  <a:srgbClr val="22373A"/>
                </a:solidFill>
                <a:latin typeface="Arial"/>
                <a:cs typeface="Arial"/>
              </a:rPr>
              <a:t>similar</a:t>
            </a:r>
            <a:r>
              <a:rPr sz="1100" i="1" spc="-5" dirty="0">
                <a:solidFill>
                  <a:srgbClr val="22373A"/>
                </a:solidFill>
                <a:latin typeface="Arial"/>
                <a:cs typeface="Arial"/>
              </a:rPr>
              <a:t> </a:t>
            </a:r>
            <a:r>
              <a:rPr sz="1100" i="1" spc="-10" dirty="0">
                <a:solidFill>
                  <a:srgbClr val="22373A"/>
                </a:solidFill>
                <a:latin typeface="Arial"/>
                <a:cs typeface="Arial"/>
              </a:rPr>
              <a:t>examples?</a:t>
            </a:r>
            <a:endParaRPr sz="1100" dirty="0">
              <a:latin typeface="Arial"/>
              <a:cs typeface="Arial"/>
            </a:endParaRPr>
          </a:p>
        </p:txBody>
      </p:sp>
    </p:spTree>
  </p:cSld>
  <p:clrMapOvr>
    <a:masterClrMapping/>
  </p:clrMapOvr>
  <p:transition>
    <p:cut/>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122770" y="76375"/>
            <a:ext cx="641985" cy="207645"/>
          </a:xfrm>
          <a:prstGeom prst="rect">
            <a:avLst/>
          </a:prstGeom>
        </p:spPr>
        <p:txBody>
          <a:bodyPr vert="horz" wrap="square" lIns="0" tIns="12065" rIns="0" bIns="0" rtlCol="0">
            <a:spAutoFit/>
          </a:bodyPr>
          <a:lstStyle/>
          <a:p>
            <a:pPr marL="12700">
              <a:lnSpc>
                <a:spcPct val="100000"/>
              </a:lnSpc>
              <a:spcBef>
                <a:spcPts val="95"/>
              </a:spcBef>
            </a:pPr>
            <a:r>
              <a:rPr sz="1200" b="1" dirty="0">
                <a:solidFill>
                  <a:srgbClr val="F9F9F9"/>
                </a:solidFill>
                <a:latin typeface="Arial"/>
                <a:cs typeface="Arial"/>
              </a:rPr>
              <a:t>p(H</a:t>
            </a:r>
            <a:r>
              <a:rPr sz="1200" b="1" spc="185" dirty="0">
                <a:solidFill>
                  <a:srgbClr val="F9F9F9"/>
                </a:solidFill>
                <a:latin typeface="Arial"/>
                <a:cs typeface="Arial"/>
              </a:rPr>
              <a:t> </a:t>
            </a:r>
            <a:r>
              <a:rPr sz="1200" b="1" dirty="0">
                <a:solidFill>
                  <a:srgbClr val="F9F9F9"/>
                </a:solidFill>
                <a:latin typeface="Arial"/>
                <a:cs typeface="Arial"/>
              </a:rPr>
              <a:t>|</a:t>
            </a:r>
            <a:r>
              <a:rPr sz="1200" b="1" spc="180" dirty="0">
                <a:solidFill>
                  <a:srgbClr val="F9F9F9"/>
                </a:solidFill>
                <a:latin typeface="Arial"/>
                <a:cs typeface="Arial"/>
              </a:rPr>
              <a:t> </a:t>
            </a:r>
            <a:r>
              <a:rPr sz="1200" b="1" spc="70" dirty="0">
                <a:solidFill>
                  <a:srgbClr val="F9F9F9"/>
                </a:solidFill>
                <a:latin typeface="Arial"/>
                <a:cs typeface="Arial"/>
              </a:rPr>
              <a:t>D)</a:t>
            </a:r>
            <a:endParaRPr sz="1200">
              <a:latin typeface="Arial"/>
              <a:cs typeface="Arial"/>
            </a:endParaRPr>
          </a:p>
        </p:txBody>
      </p:sp>
      <p:pic>
        <p:nvPicPr>
          <p:cNvPr id="4" name="object 4"/>
          <p:cNvPicPr/>
          <p:nvPr/>
        </p:nvPicPr>
        <p:blipFill>
          <a:blip r:embed="rId2" cstate="print"/>
          <a:stretch>
            <a:fillRect/>
          </a:stretch>
        </p:blipFill>
        <p:spPr>
          <a:xfrm>
            <a:off x="693387" y="440832"/>
            <a:ext cx="3543353" cy="2360047"/>
          </a:xfrm>
          <a:prstGeom prst="rect">
            <a:avLst/>
          </a:prstGeom>
        </p:spPr>
      </p:pic>
      <p:sp>
        <p:nvSpPr>
          <p:cNvPr id="5" name="object 5"/>
          <p:cNvSpPr txBox="1"/>
          <p:nvPr/>
        </p:nvSpPr>
        <p:spPr>
          <a:xfrm>
            <a:off x="409525" y="2218820"/>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6" name="object 6"/>
          <p:cNvSpPr txBox="1"/>
          <p:nvPr/>
        </p:nvSpPr>
        <p:spPr>
          <a:xfrm>
            <a:off x="464220" y="1611866"/>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7" name="object 7"/>
          <p:cNvSpPr txBox="1"/>
          <p:nvPr/>
        </p:nvSpPr>
        <p:spPr>
          <a:xfrm>
            <a:off x="438528" y="1004912"/>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8" name="object 8"/>
          <p:cNvSpPr txBox="1"/>
          <p:nvPr/>
        </p:nvSpPr>
        <p:spPr>
          <a:xfrm>
            <a:off x="438528" y="397958"/>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9" name="object 9"/>
          <p:cNvSpPr/>
          <p:nvPr/>
        </p:nvSpPr>
        <p:spPr>
          <a:xfrm>
            <a:off x="515115" y="287290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22659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65893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105198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515115" y="445028"/>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4" name="object 14"/>
          <p:cNvSpPr/>
          <p:nvPr/>
        </p:nvSpPr>
        <p:spPr>
          <a:xfrm>
            <a:off x="70660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158583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246506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334435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p:nvPr/>
        </p:nvSpPr>
        <p:spPr>
          <a:xfrm>
            <a:off x="422358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9" name="object 19"/>
          <p:cNvSpPr txBox="1"/>
          <p:nvPr/>
        </p:nvSpPr>
        <p:spPr>
          <a:xfrm>
            <a:off x="324215" y="1630536"/>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20" name="object 20"/>
          <p:cNvSpPr txBox="1"/>
          <p:nvPr/>
        </p:nvSpPr>
        <p:spPr>
          <a:xfrm>
            <a:off x="409525" y="283142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1" name="object 21"/>
          <p:cNvSpPr txBox="1"/>
          <p:nvPr/>
        </p:nvSpPr>
        <p:spPr>
          <a:xfrm>
            <a:off x="653711" y="299796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2" name="object 22"/>
          <p:cNvSpPr txBox="1"/>
          <p:nvPr/>
        </p:nvSpPr>
        <p:spPr>
          <a:xfrm>
            <a:off x="1545787" y="2997967"/>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3" name="object 23"/>
          <p:cNvSpPr txBox="1"/>
          <p:nvPr/>
        </p:nvSpPr>
        <p:spPr>
          <a:xfrm>
            <a:off x="2436664" y="2997967"/>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318805" y="2997967"/>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5" name="object 25"/>
          <p:cNvSpPr txBox="1"/>
          <p:nvPr/>
        </p:nvSpPr>
        <p:spPr>
          <a:xfrm>
            <a:off x="4185189" y="2997967"/>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6" name="object 26"/>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73</a:t>
            </a:r>
          </a:p>
        </p:txBody>
      </p:sp>
    </p:spTree>
  </p:cSld>
  <p:clrMapOvr>
    <a:masterClrMapping/>
  </p:clrMapOvr>
  <p:transition>
    <p:cut/>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97370" y="76375"/>
            <a:ext cx="899160" cy="207645"/>
          </a:xfrm>
          <a:prstGeom prst="rect">
            <a:avLst/>
          </a:prstGeom>
        </p:spPr>
        <p:txBody>
          <a:bodyPr vert="horz" wrap="square" lIns="0" tIns="12065" rIns="0" bIns="0" rtlCol="0">
            <a:spAutoFit/>
          </a:bodyPr>
          <a:lstStyle/>
          <a:p>
            <a:pPr marL="38100">
              <a:lnSpc>
                <a:spcPct val="100000"/>
              </a:lnSpc>
              <a:spcBef>
                <a:spcPts val="95"/>
              </a:spcBef>
            </a:pPr>
            <a:r>
              <a:rPr sz="1200" i="1" spc="-20" dirty="0">
                <a:solidFill>
                  <a:srgbClr val="F9F9F9"/>
                </a:solidFill>
                <a:latin typeface="Arial"/>
                <a:cs typeface="Arial"/>
              </a:rPr>
              <a:t>p</a:t>
            </a:r>
            <a:r>
              <a:rPr sz="1200" spc="-20" dirty="0">
                <a:solidFill>
                  <a:srgbClr val="F9F9F9"/>
                </a:solidFill>
                <a:latin typeface="Tahoma"/>
                <a:cs typeface="Tahoma"/>
              </a:rPr>
              <a:t>(</a:t>
            </a:r>
            <a:r>
              <a:rPr sz="1200" i="1" spc="-20" dirty="0">
                <a:solidFill>
                  <a:srgbClr val="F9F9F9"/>
                </a:solidFill>
                <a:latin typeface="Arial"/>
                <a:cs typeface="Arial"/>
              </a:rPr>
              <a:t>H</a:t>
            </a:r>
            <a:r>
              <a:rPr sz="1200" i="1" spc="-30" baseline="-13888" dirty="0">
                <a:solidFill>
                  <a:srgbClr val="F9F9F9"/>
                </a:solidFill>
                <a:latin typeface="Arial"/>
                <a:cs typeface="Arial"/>
              </a:rPr>
              <a:t>i</a:t>
            </a:r>
            <a:r>
              <a:rPr sz="1200" i="1" spc="-142" baseline="-13888" dirty="0">
                <a:solidFill>
                  <a:srgbClr val="F9F9F9"/>
                </a:solidFill>
                <a:latin typeface="Arial"/>
                <a:cs typeface="Arial"/>
              </a:rPr>
              <a:t> </a:t>
            </a:r>
            <a:r>
              <a:rPr sz="1200" dirty="0">
                <a:solidFill>
                  <a:srgbClr val="F9F9F9"/>
                </a:solidFill>
                <a:latin typeface="Tahoma"/>
                <a:cs typeface="Tahoma"/>
              </a:rPr>
              <a:t>)</a:t>
            </a:r>
            <a:r>
              <a:rPr sz="1200" spc="85" dirty="0">
                <a:solidFill>
                  <a:srgbClr val="F9F9F9"/>
                </a:solidFill>
                <a:latin typeface="Tahoma"/>
                <a:cs typeface="Tahoma"/>
              </a:rPr>
              <a:t> </a:t>
            </a:r>
            <a:r>
              <a:rPr sz="1200" b="1" dirty="0">
                <a:solidFill>
                  <a:srgbClr val="F9F9F9"/>
                </a:solidFill>
                <a:latin typeface="Arial"/>
                <a:cs typeface="Arial"/>
              </a:rPr>
              <a:t>-</a:t>
            </a:r>
            <a:r>
              <a:rPr sz="1200" b="1" spc="125" dirty="0">
                <a:solidFill>
                  <a:srgbClr val="F9F9F9"/>
                </a:solidFill>
                <a:latin typeface="Arial"/>
                <a:cs typeface="Arial"/>
              </a:rPr>
              <a:t> </a:t>
            </a:r>
            <a:r>
              <a:rPr sz="1200" b="1" spc="-10" dirty="0">
                <a:solidFill>
                  <a:srgbClr val="F9F9F9"/>
                </a:solidFill>
                <a:latin typeface="Arial"/>
                <a:cs typeface="Arial"/>
              </a:rPr>
              <a:t>prior</a:t>
            </a:r>
            <a:endParaRPr sz="1200">
              <a:latin typeface="Arial"/>
              <a:cs typeface="Arial"/>
            </a:endParaRPr>
          </a:p>
        </p:txBody>
      </p:sp>
      <p:pic>
        <p:nvPicPr>
          <p:cNvPr id="4" name="object 4"/>
          <p:cNvPicPr/>
          <p:nvPr/>
        </p:nvPicPr>
        <p:blipFill>
          <a:blip r:embed="rId2" cstate="print"/>
          <a:stretch>
            <a:fillRect/>
          </a:stretch>
        </p:blipFill>
        <p:spPr>
          <a:xfrm>
            <a:off x="700524" y="440832"/>
            <a:ext cx="3529137" cy="2360047"/>
          </a:xfrm>
          <a:prstGeom prst="rect">
            <a:avLst/>
          </a:prstGeom>
        </p:spPr>
      </p:pic>
      <p:sp>
        <p:nvSpPr>
          <p:cNvPr id="5" name="object 5"/>
          <p:cNvSpPr txBox="1"/>
          <p:nvPr/>
        </p:nvSpPr>
        <p:spPr>
          <a:xfrm>
            <a:off x="409525" y="2218820"/>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6" name="object 6"/>
          <p:cNvSpPr txBox="1"/>
          <p:nvPr/>
        </p:nvSpPr>
        <p:spPr>
          <a:xfrm>
            <a:off x="464220" y="1611866"/>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7" name="object 7"/>
          <p:cNvSpPr txBox="1"/>
          <p:nvPr/>
        </p:nvSpPr>
        <p:spPr>
          <a:xfrm>
            <a:off x="438528" y="1004912"/>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8" name="object 8"/>
          <p:cNvSpPr txBox="1"/>
          <p:nvPr/>
        </p:nvSpPr>
        <p:spPr>
          <a:xfrm>
            <a:off x="438528" y="397958"/>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9" name="object 9"/>
          <p:cNvSpPr/>
          <p:nvPr/>
        </p:nvSpPr>
        <p:spPr>
          <a:xfrm>
            <a:off x="515115" y="287290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22659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65893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105198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515115" y="445028"/>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4" name="object 14"/>
          <p:cNvSpPr/>
          <p:nvPr/>
        </p:nvSpPr>
        <p:spPr>
          <a:xfrm>
            <a:off x="70660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158583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246506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334435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p:nvPr/>
        </p:nvSpPr>
        <p:spPr>
          <a:xfrm>
            <a:off x="422358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9" name="object 19"/>
          <p:cNvSpPr txBox="1"/>
          <p:nvPr/>
        </p:nvSpPr>
        <p:spPr>
          <a:xfrm>
            <a:off x="324215" y="1630536"/>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20" name="object 20"/>
          <p:cNvSpPr txBox="1"/>
          <p:nvPr/>
        </p:nvSpPr>
        <p:spPr>
          <a:xfrm>
            <a:off x="409525" y="283142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1" name="object 21"/>
          <p:cNvSpPr txBox="1"/>
          <p:nvPr/>
        </p:nvSpPr>
        <p:spPr>
          <a:xfrm>
            <a:off x="653711" y="299796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2" name="object 22"/>
          <p:cNvSpPr txBox="1"/>
          <p:nvPr/>
        </p:nvSpPr>
        <p:spPr>
          <a:xfrm>
            <a:off x="1545787" y="2997967"/>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3" name="object 23"/>
          <p:cNvSpPr txBox="1"/>
          <p:nvPr/>
        </p:nvSpPr>
        <p:spPr>
          <a:xfrm>
            <a:off x="2436664" y="2997967"/>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318805" y="2997967"/>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5" name="object 25"/>
          <p:cNvSpPr txBox="1"/>
          <p:nvPr/>
        </p:nvSpPr>
        <p:spPr>
          <a:xfrm>
            <a:off x="4185189" y="2997967"/>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6" name="object 26"/>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74</a:t>
            </a:r>
          </a:p>
        </p:txBody>
      </p:sp>
    </p:spTree>
  </p:cSld>
  <p:clrMapOvr>
    <a:masterClrMapping/>
  </p:clrMapOvr>
  <p:transition>
    <p:cut/>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97370" y="76375"/>
            <a:ext cx="578485" cy="207645"/>
          </a:xfrm>
          <a:prstGeom prst="rect">
            <a:avLst/>
          </a:prstGeom>
        </p:spPr>
        <p:txBody>
          <a:bodyPr vert="horz" wrap="square" lIns="0" tIns="12065" rIns="0" bIns="0" rtlCol="0">
            <a:spAutoFit/>
          </a:bodyPr>
          <a:lstStyle/>
          <a:p>
            <a:pPr marL="38100">
              <a:lnSpc>
                <a:spcPct val="100000"/>
              </a:lnSpc>
              <a:spcBef>
                <a:spcPts val="95"/>
              </a:spcBef>
            </a:pPr>
            <a:r>
              <a:rPr sz="1200" i="1" spc="-45" dirty="0">
                <a:solidFill>
                  <a:srgbClr val="F9F9F9"/>
                </a:solidFill>
                <a:latin typeface="Arial"/>
                <a:cs typeface="Arial"/>
              </a:rPr>
              <a:t>p</a:t>
            </a:r>
            <a:r>
              <a:rPr sz="1200" spc="-45" dirty="0">
                <a:solidFill>
                  <a:srgbClr val="F9F9F9"/>
                </a:solidFill>
                <a:latin typeface="Tahoma"/>
                <a:cs typeface="Tahoma"/>
              </a:rPr>
              <a:t>(</a:t>
            </a:r>
            <a:r>
              <a:rPr sz="1200" i="1" spc="-45" dirty="0">
                <a:solidFill>
                  <a:srgbClr val="F9F9F9"/>
                </a:solidFill>
                <a:latin typeface="Arial"/>
                <a:cs typeface="Arial"/>
              </a:rPr>
              <a:t>D</a:t>
            </a:r>
            <a:r>
              <a:rPr sz="1200" i="1" spc="-45" dirty="0">
                <a:solidFill>
                  <a:srgbClr val="F9F9F9"/>
                </a:solidFill>
                <a:latin typeface="Meiryo"/>
                <a:cs typeface="Meiryo"/>
              </a:rPr>
              <a:t>|</a:t>
            </a:r>
            <a:r>
              <a:rPr sz="1200" i="1" spc="-45" dirty="0">
                <a:solidFill>
                  <a:srgbClr val="F9F9F9"/>
                </a:solidFill>
                <a:latin typeface="Arial"/>
                <a:cs typeface="Arial"/>
              </a:rPr>
              <a:t>H</a:t>
            </a:r>
            <a:r>
              <a:rPr sz="1200" i="1" spc="-67" baseline="-13888" dirty="0">
                <a:solidFill>
                  <a:srgbClr val="F9F9F9"/>
                </a:solidFill>
                <a:latin typeface="Arial"/>
                <a:cs typeface="Arial"/>
              </a:rPr>
              <a:t>i</a:t>
            </a:r>
            <a:r>
              <a:rPr sz="1200" i="1" spc="-82" baseline="-13888" dirty="0">
                <a:solidFill>
                  <a:srgbClr val="F9F9F9"/>
                </a:solidFill>
                <a:latin typeface="Arial"/>
                <a:cs typeface="Arial"/>
              </a:rPr>
              <a:t> </a:t>
            </a:r>
            <a:r>
              <a:rPr sz="1200" spc="-50" dirty="0">
                <a:solidFill>
                  <a:srgbClr val="F9F9F9"/>
                </a:solidFill>
                <a:latin typeface="Tahoma"/>
                <a:cs typeface="Tahoma"/>
              </a:rPr>
              <a:t>)</a:t>
            </a:r>
            <a:endParaRPr sz="1200">
              <a:latin typeface="Tahoma"/>
              <a:cs typeface="Tahoma"/>
            </a:endParaRPr>
          </a:p>
        </p:txBody>
      </p:sp>
      <p:pic>
        <p:nvPicPr>
          <p:cNvPr id="4" name="object 4"/>
          <p:cNvPicPr/>
          <p:nvPr/>
        </p:nvPicPr>
        <p:blipFill>
          <a:blip r:embed="rId2" cstate="print"/>
          <a:stretch>
            <a:fillRect/>
          </a:stretch>
        </p:blipFill>
        <p:spPr>
          <a:xfrm>
            <a:off x="700524" y="440832"/>
            <a:ext cx="3529137" cy="2360047"/>
          </a:xfrm>
          <a:prstGeom prst="rect">
            <a:avLst/>
          </a:prstGeom>
        </p:spPr>
      </p:pic>
      <p:sp>
        <p:nvSpPr>
          <p:cNvPr id="5" name="object 5"/>
          <p:cNvSpPr txBox="1"/>
          <p:nvPr/>
        </p:nvSpPr>
        <p:spPr>
          <a:xfrm>
            <a:off x="409525" y="2218820"/>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6" name="object 6"/>
          <p:cNvSpPr txBox="1"/>
          <p:nvPr/>
        </p:nvSpPr>
        <p:spPr>
          <a:xfrm>
            <a:off x="464220" y="1611866"/>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7" name="object 7"/>
          <p:cNvSpPr txBox="1"/>
          <p:nvPr/>
        </p:nvSpPr>
        <p:spPr>
          <a:xfrm>
            <a:off x="438528" y="1004912"/>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8" name="object 8"/>
          <p:cNvSpPr txBox="1"/>
          <p:nvPr/>
        </p:nvSpPr>
        <p:spPr>
          <a:xfrm>
            <a:off x="438528" y="397958"/>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9" name="object 9"/>
          <p:cNvSpPr/>
          <p:nvPr/>
        </p:nvSpPr>
        <p:spPr>
          <a:xfrm>
            <a:off x="515115" y="287290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22659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65893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105198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515115" y="445028"/>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4" name="object 14"/>
          <p:cNvSpPr/>
          <p:nvPr/>
        </p:nvSpPr>
        <p:spPr>
          <a:xfrm>
            <a:off x="70660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158583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246506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334435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p:nvPr/>
        </p:nvSpPr>
        <p:spPr>
          <a:xfrm>
            <a:off x="422358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9" name="object 19"/>
          <p:cNvSpPr txBox="1"/>
          <p:nvPr/>
        </p:nvSpPr>
        <p:spPr>
          <a:xfrm>
            <a:off x="324215" y="1630536"/>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20" name="object 20"/>
          <p:cNvSpPr txBox="1"/>
          <p:nvPr/>
        </p:nvSpPr>
        <p:spPr>
          <a:xfrm>
            <a:off x="409525" y="283142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1" name="object 21"/>
          <p:cNvSpPr txBox="1"/>
          <p:nvPr/>
        </p:nvSpPr>
        <p:spPr>
          <a:xfrm>
            <a:off x="653711" y="299796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2" name="object 22"/>
          <p:cNvSpPr txBox="1"/>
          <p:nvPr/>
        </p:nvSpPr>
        <p:spPr>
          <a:xfrm>
            <a:off x="1545787" y="2997967"/>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3" name="object 23"/>
          <p:cNvSpPr txBox="1"/>
          <p:nvPr/>
        </p:nvSpPr>
        <p:spPr>
          <a:xfrm>
            <a:off x="2436664" y="2997967"/>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318805" y="2997967"/>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5" name="object 25"/>
          <p:cNvSpPr txBox="1"/>
          <p:nvPr/>
        </p:nvSpPr>
        <p:spPr>
          <a:xfrm>
            <a:off x="4185189" y="2997967"/>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6" name="object 26"/>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75</a:t>
            </a:r>
          </a:p>
        </p:txBody>
      </p:sp>
    </p:spTree>
  </p:cSld>
  <p:clrMapOvr>
    <a:masterClrMapping/>
  </p:clrMapOvr>
  <p:transition>
    <p:cut/>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97370" y="76375"/>
            <a:ext cx="578485" cy="207645"/>
          </a:xfrm>
          <a:prstGeom prst="rect">
            <a:avLst/>
          </a:prstGeom>
        </p:spPr>
        <p:txBody>
          <a:bodyPr vert="horz" wrap="square" lIns="0" tIns="12065" rIns="0" bIns="0" rtlCol="0">
            <a:spAutoFit/>
          </a:bodyPr>
          <a:lstStyle/>
          <a:p>
            <a:pPr marL="38100">
              <a:lnSpc>
                <a:spcPct val="100000"/>
              </a:lnSpc>
              <a:spcBef>
                <a:spcPts val="95"/>
              </a:spcBef>
            </a:pPr>
            <a:r>
              <a:rPr sz="1200" i="1" spc="-45" dirty="0">
                <a:solidFill>
                  <a:srgbClr val="F9F9F9"/>
                </a:solidFill>
                <a:latin typeface="Arial"/>
                <a:cs typeface="Arial"/>
              </a:rPr>
              <a:t>p</a:t>
            </a:r>
            <a:r>
              <a:rPr sz="1200" spc="-45" dirty="0">
                <a:solidFill>
                  <a:srgbClr val="F9F9F9"/>
                </a:solidFill>
                <a:latin typeface="Tahoma"/>
                <a:cs typeface="Tahoma"/>
              </a:rPr>
              <a:t>(</a:t>
            </a:r>
            <a:r>
              <a:rPr sz="1200" i="1" spc="-45" dirty="0">
                <a:solidFill>
                  <a:srgbClr val="F9F9F9"/>
                </a:solidFill>
                <a:latin typeface="Arial"/>
                <a:cs typeface="Arial"/>
              </a:rPr>
              <a:t>D</a:t>
            </a:r>
            <a:r>
              <a:rPr sz="1200" i="1" spc="-45" dirty="0">
                <a:solidFill>
                  <a:srgbClr val="F9F9F9"/>
                </a:solidFill>
                <a:latin typeface="Meiryo"/>
                <a:cs typeface="Meiryo"/>
              </a:rPr>
              <a:t>|</a:t>
            </a:r>
            <a:r>
              <a:rPr sz="1200" i="1" spc="-45" dirty="0">
                <a:solidFill>
                  <a:srgbClr val="F9F9F9"/>
                </a:solidFill>
                <a:latin typeface="Arial"/>
                <a:cs typeface="Arial"/>
              </a:rPr>
              <a:t>H</a:t>
            </a:r>
            <a:r>
              <a:rPr sz="1200" i="1" spc="-67" baseline="-13888" dirty="0">
                <a:solidFill>
                  <a:srgbClr val="F9F9F9"/>
                </a:solidFill>
                <a:latin typeface="Arial"/>
                <a:cs typeface="Arial"/>
              </a:rPr>
              <a:t>i</a:t>
            </a:r>
            <a:r>
              <a:rPr sz="1200" i="1" spc="-82" baseline="-13888" dirty="0">
                <a:solidFill>
                  <a:srgbClr val="F9F9F9"/>
                </a:solidFill>
                <a:latin typeface="Arial"/>
                <a:cs typeface="Arial"/>
              </a:rPr>
              <a:t> </a:t>
            </a:r>
            <a:r>
              <a:rPr sz="1200" spc="-50" dirty="0">
                <a:solidFill>
                  <a:srgbClr val="F9F9F9"/>
                </a:solidFill>
                <a:latin typeface="Tahoma"/>
                <a:cs typeface="Tahoma"/>
              </a:rPr>
              <a:t>)</a:t>
            </a:r>
            <a:endParaRPr sz="1200">
              <a:latin typeface="Tahoma"/>
              <a:cs typeface="Tahoma"/>
            </a:endParaRPr>
          </a:p>
        </p:txBody>
      </p:sp>
      <p:pic>
        <p:nvPicPr>
          <p:cNvPr id="4" name="object 4"/>
          <p:cNvPicPr/>
          <p:nvPr/>
        </p:nvPicPr>
        <p:blipFill>
          <a:blip r:embed="rId2" cstate="print"/>
          <a:stretch>
            <a:fillRect/>
          </a:stretch>
        </p:blipFill>
        <p:spPr>
          <a:xfrm>
            <a:off x="700524" y="440832"/>
            <a:ext cx="3529137" cy="2360047"/>
          </a:xfrm>
          <a:prstGeom prst="rect">
            <a:avLst/>
          </a:prstGeom>
        </p:spPr>
      </p:pic>
      <p:sp>
        <p:nvSpPr>
          <p:cNvPr id="5" name="object 5"/>
          <p:cNvSpPr txBox="1"/>
          <p:nvPr/>
        </p:nvSpPr>
        <p:spPr>
          <a:xfrm>
            <a:off x="409525" y="2218820"/>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6" name="object 6"/>
          <p:cNvSpPr txBox="1"/>
          <p:nvPr/>
        </p:nvSpPr>
        <p:spPr>
          <a:xfrm>
            <a:off x="464220" y="1611866"/>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7" name="object 7"/>
          <p:cNvSpPr txBox="1"/>
          <p:nvPr/>
        </p:nvSpPr>
        <p:spPr>
          <a:xfrm>
            <a:off x="438528" y="1004912"/>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8" name="object 8"/>
          <p:cNvSpPr txBox="1"/>
          <p:nvPr/>
        </p:nvSpPr>
        <p:spPr>
          <a:xfrm>
            <a:off x="438528" y="397958"/>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9" name="object 9"/>
          <p:cNvSpPr/>
          <p:nvPr/>
        </p:nvSpPr>
        <p:spPr>
          <a:xfrm>
            <a:off x="515115" y="287290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22659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65893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105198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515115" y="445028"/>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4" name="object 14"/>
          <p:cNvSpPr/>
          <p:nvPr/>
        </p:nvSpPr>
        <p:spPr>
          <a:xfrm>
            <a:off x="70660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158583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246506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334435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p:nvPr/>
        </p:nvSpPr>
        <p:spPr>
          <a:xfrm>
            <a:off x="422358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9" name="object 19"/>
          <p:cNvSpPr txBox="1"/>
          <p:nvPr/>
        </p:nvSpPr>
        <p:spPr>
          <a:xfrm>
            <a:off x="324215" y="1630536"/>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20" name="object 20"/>
          <p:cNvSpPr txBox="1"/>
          <p:nvPr/>
        </p:nvSpPr>
        <p:spPr>
          <a:xfrm>
            <a:off x="409525" y="283142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1" name="object 21"/>
          <p:cNvSpPr txBox="1"/>
          <p:nvPr/>
        </p:nvSpPr>
        <p:spPr>
          <a:xfrm>
            <a:off x="653711" y="299796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2" name="object 22"/>
          <p:cNvSpPr txBox="1"/>
          <p:nvPr/>
        </p:nvSpPr>
        <p:spPr>
          <a:xfrm>
            <a:off x="1545787" y="2997967"/>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3" name="object 23"/>
          <p:cNvSpPr txBox="1"/>
          <p:nvPr/>
        </p:nvSpPr>
        <p:spPr>
          <a:xfrm>
            <a:off x="2436664" y="2997967"/>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318805" y="2997967"/>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5" name="object 25"/>
          <p:cNvSpPr txBox="1"/>
          <p:nvPr/>
        </p:nvSpPr>
        <p:spPr>
          <a:xfrm>
            <a:off x="4185189" y="2997967"/>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6" name="object 26"/>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76</a:t>
            </a:r>
          </a:p>
        </p:txBody>
      </p:sp>
    </p:spTree>
  </p:cSld>
  <p:clrMapOvr>
    <a:masterClrMapping/>
  </p:clrMapOvr>
  <p:transition>
    <p:cut/>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4608195" cy="376555"/>
          </a:xfrm>
          <a:custGeom>
            <a:avLst/>
            <a:gdLst/>
            <a:ahLst/>
            <a:cxnLst/>
            <a:rect l="l" t="t" r="r" b="b"/>
            <a:pathLst>
              <a:path w="4608195" h="376555">
                <a:moveTo>
                  <a:pt x="4608004" y="0"/>
                </a:moveTo>
                <a:lnTo>
                  <a:pt x="0" y="0"/>
                </a:lnTo>
                <a:lnTo>
                  <a:pt x="0" y="376377"/>
                </a:lnTo>
                <a:lnTo>
                  <a:pt x="4608004" y="376377"/>
                </a:lnTo>
                <a:lnTo>
                  <a:pt x="4608004" y="0"/>
                </a:lnTo>
                <a:close/>
              </a:path>
            </a:pathLst>
          </a:custGeom>
          <a:solidFill>
            <a:srgbClr val="22373A"/>
          </a:solidFill>
        </p:spPr>
        <p:txBody>
          <a:bodyPr wrap="square" lIns="0" tIns="0" rIns="0" bIns="0" rtlCol="0"/>
          <a:lstStyle/>
          <a:p>
            <a:endParaRPr/>
          </a:p>
        </p:txBody>
      </p:sp>
      <p:sp>
        <p:nvSpPr>
          <p:cNvPr id="3" name="object 3"/>
          <p:cNvSpPr txBox="1"/>
          <p:nvPr/>
        </p:nvSpPr>
        <p:spPr>
          <a:xfrm>
            <a:off x="97370" y="76375"/>
            <a:ext cx="578485" cy="207645"/>
          </a:xfrm>
          <a:prstGeom prst="rect">
            <a:avLst/>
          </a:prstGeom>
        </p:spPr>
        <p:txBody>
          <a:bodyPr vert="horz" wrap="square" lIns="0" tIns="12065" rIns="0" bIns="0" rtlCol="0">
            <a:spAutoFit/>
          </a:bodyPr>
          <a:lstStyle/>
          <a:p>
            <a:pPr marL="38100">
              <a:lnSpc>
                <a:spcPct val="100000"/>
              </a:lnSpc>
              <a:spcBef>
                <a:spcPts val="95"/>
              </a:spcBef>
            </a:pPr>
            <a:r>
              <a:rPr sz="1200" i="1" spc="-10" dirty="0">
                <a:solidFill>
                  <a:srgbClr val="F9F9F9"/>
                </a:solidFill>
                <a:latin typeface="Arial"/>
                <a:cs typeface="Arial"/>
              </a:rPr>
              <a:t>p</a:t>
            </a:r>
            <a:r>
              <a:rPr sz="1200" spc="-10" dirty="0">
                <a:solidFill>
                  <a:srgbClr val="F9F9F9"/>
                </a:solidFill>
                <a:latin typeface="Tahoma"/>
                <a:cs typeface="Tahoma"/>
              </a:rPr>
              <a:t>(</a:t>
            </a:r>
            <a:r>
              <a:rPr sz="1200" i="1" spc="-10" dirty="0">
                <a:solidFill>
                  <a:srgbClr val="F9F9F9"/>
                </a:solidFill>
                <a:latin typeface="Arial"/>
                <a:cs typeface="Arial"/>
              </a:rPr>
              <a:t>H</a:t>
            </a:r>
            <a:r>
              <a:rPr sz="1200" i="1" spc="-15" baseline="-13888" dirty="0">
                <a:solidFill>
                  <a:srgbClr val="F9F9F9"/>
                </a:solidFill>
                <a:latin typeface="Arial"/>
                <a:cs typeface="Arial"/>
              </a:rPr>
              <a:t>i</a:t>
            </a:r>
            <a:r>
              <a:rPr sz="1200" i="1" spc="-10" dirty="0">
                <a:solidFill>
                  <a:srgbClr val="F9F9F9"/>
                </a:solidFill>
                <a:latin typeface="Meiryo"/>
                <a:cs typeface="Meiryo"/>
              </a:rPr>
              <a:t>|</a:t>
            </a:r>
            <a:r>
              <a:rPr sz="1200" i="1" spc="-10" dirty="0">
                <a:solidFill>
                  <a:srgbClr val="F9F9F9"/>
                </a:solidFill>
                <a:latin typeface="Arial"/>
                <a:cs typeface="Arial"/>
              </a:rPr>
              <a:t>D</a:t>
            </a:r>
            <a:r>
              <a:rPr sz="1200" spc="-10" dirty="0">
                <a:solidFill>
                  <a:srgbClr val="F9F9F9"/>
                </a:solidFill>
                <a:latin typeface="Tahoma"/>
                <a:cs typeface="Tahoma"/>
              </a:rPr>
              <a:t>)</a:t>
            </a:r>
            <a:endParaRPr sz="1200">
              <a:latin typeface="Tahoma"/>
              <a:cs typeface="Tahoma"/>
            </a:endParaRPr>
          </a:p>
        </p:txBody>
      </p:sp>
      <p:pic>
        <p:nvPicPr>
          <p:cNvPr id="4" name="object 4"/>
          <p:cNvPicPr/>
          <p:nvPr/>
        </p:nvPicPr>
        <p:blipFill>
          <a:blip r:embed="rId2" cstate="print"/>
          <a:stretch>
            <a:fillRect/>
          </a:stretch>
        </p:blipFill>
        <p:spPr>
          <a:xfrm>
            <a:off x="700524" y="440832"/>
            <a:ext cx="3529137" cy="2360047"/>
          </a:xfrm>
          <a:prstGeom prst="rect">
            <a:avLst/>
          </a:prstGeom>
        </p:spPr>
      </p:pic>
      <p:sp>
        <p:nvSpPr>
          <p:cNvPr id="5" name="object 5"/>
          <p:cNvSpPr txBox="1"/>
          <p:nvPr/>
        </p:nvSpPr>
        <p:spPr>
          <a:xfrm>
            <a:off x="409525" y="2218820"/>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6" name="object 6"/>
          <p:cNvSpPr txBox="1"/>
          <p:nvPr/>
        </p:nvSpPr>
        <p:spPr>
          <a:xfrm>
            <a:off x="464220" y="1611866"/>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7" name="object 7"/>
          <p:cNvSpPr txBox="1"/>
          <p:nvPr/>
        </p:nvSpPr>
        <p:spPr>
          <a:xfrm>
            <a:off x="438528" y="1004912"/>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8" name="object 8"/>
          <p:cNvSpPr txBox="1"/>
          <p:nvPr/>
        </p:nvSpPr>
        <p:spPr>
          <a:xfrm>
            <a:off x="438528" y="397958"/>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9" name="object 9"/>
          <p:cNvSpPr/>
          <p:nvPr/>
        </p:nvSpPr>
        <p:spPr>
          <a:xfrm>
            <a:off x="515115" y="287290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226594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658936"/>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105198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515115" y="445028"/>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4" name="object 14"/>
          <p:cNvSpPr/>
          <p:nvPr/>
        </p:nvSpPr>
        <p:spPr>
          <a:xfrm>
            <a:off x="70660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158583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2465064"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334435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p:nvPr/>
        </p:nvSpPr>
        <p:spPr>
          <a:xfrm>
            <a:off x="4223581" y="2994281"/>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9" name="object 19"/>
          <p:cNvSpPr txBox="1"/>
          <p:nvPr/>
        </p:nvSpPr>
        <p:spPr>
          <a:xfrm>
            <a:off x="324215" y="1630536"/>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20" name="object 20"/>
          <p:cNvSpPr txBox="1"/>
          <p:nvPr/>
        </p:nvSpPr>
        <p:spPr>
          <a:xfrm>
            <a:off x="409525" y="283142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21" name="object 21"/>
          <p:cNvSpPr txBox="1"/>
          <p:nvPr/>
        </p:nvSpPr>
        <p:spPr>
          <a:xfrm>
            <a:off x="653711" y="2997967"/>
            <a:ext cx="1060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2" name="object 22"/>
          <p:cNvSpPr txBox="1"/>
          <p:nvPr/>
        </p:nvSpPr>
        <p:spPr>
          <a:xfrm>
            <a:off x="1545787" y="2997967"/>
            <a:ext cx="8064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3" name="object 23"/>
          <p:cNvSpPr txBox="1"/>
          <p:nvPr/>
        </p:nvSpPr>
        <p:spPr>
          <a:xfrm>
            <a:off x="2436664" y="2997967"/>
            <a:ext cx="57150" cy="153670"/>
          </a:xfrm>
          <a:prstGeom prst="rect">
            <a:avLst/>
          </a:prstGeom>
        </p:spPr>
        <p:txBody>
          <a:bodyPr vert="horz" wrap="square" lIns="0" tIns="7620" rIns="0" bIns="0" rtlCol="0">
            <a:spAutoFit/>
          </a:bodyPr>
          <a:lstStyle/>
          <a:p>
            <a:pPr marL="15240">
              <a:lnSpc>
                <a:spcPts val="459"/>
              </a:lnSpc>
              <a:spcBef>
                <a:spcPts val="60"/>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318805" y="2997967"/>
            <a:ext cx="51435" cy="82550"/>
          </a:xfrm>
          <a:prstGeom prst="rect">
            <a:avLst/>
          </a:prstGeom>
        </p:spPr>
        <p:txBody>
          <a:bodyPr vert="horz" wrap="square" lIns="0" tIns="7620" rIns="0" bIns="0" rtlCol="0">
            <a:spAutoFit/>
          </a:bodyPr>
          <a:lstStyle/>
          <a:p>
            <a:pPr marL="12700">
              <a:lnSpc>
                <a:spcPct val="100000"/>
              </a:lnSpc>
              <a:spcBef>
                <a:spcPts val="60"/>
              </a:spcBef>
            </a:pPr>
            <a:r>
              <a:rPr sz="400" dirty="0">
                <a:solidFill>
                  <a:srgbClr val="4D4D4D"/>
                </a:solidFill>
                <a:latin typeface="Times New Roman"/>
                <a:cs typeface="Times New Roman"/>
              </a:rPr>
              <a:t>5</a:t>
            </a:r>
            <a:endParaRPr sz="400">
              <a:latin typeface="Times New Roman"/>
              <a:cs typeface="Times New Roman"/>
            </a:endParaRPr>
          </a:p>
        </p:txBody>
      </p:sp>
      <p:sp>
        <p:nvSpPr>
          <p:cNvPr id="25" name="object 25"/>
          <p:cNvSpPr txBox="1"/>
          <p:nvPr/>
        </p:nvSpPr>
        <p:spPr>
          <a:xfrm>
            <a:off x="4185189" y="2997967"/>
            <a:ext cx="76835" cy="82550"/>
          </a:xfrm>
          <a:prstGeom prst="rect">
            <a:avLst/>
          </a:prstGeom>
        </p:spPr>
        <p:txBody>
          <a:bodyPr vert="horz" wrap="square" lIns="0" tIns="7620" rIns="0" bIns="0" rtlCol="0">
            <a:spAutoFit/>
          </a:bodyPr>
          <a:lstStyle/>
          <a:p>
            <a:pPr marL="12700">
              <a:lnSpc>
                <a:spcPct val="100000"/>
              </a:lnSpc>
              <a:spcBef>
                <a:spcPts val="60"/>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6" name="object 26"/>
          <p:cNvSpPr txBox="1">
            <a:spLocks noGrp="1"/>
          </p:cNvSpPr>
          <p:nvPr>
            <p:ph type="sldNum" sz="quarter" idx="7"/>
          </p:nvPr>
        </p:nvSpPr>
        <p:spPr>
          <a:prstGeom prst="rect">
            <a:avLst/>
          </a:prstGeom>
        </p:spPr>
        <p:txBody>
          <a:bodyPr vert="horz" wrap="square" lIns="0" tIns="27939" rIns="0" bIns="0" rtlCol="0">
            <a:spAutoFit/>
          </a:bodyPr>
          <a:lstStyle/>
          <a:p>
            <a:pPr marL="38100">
              <a:lnSpc>
                <a:spcPct val="100000"/>
              </a:lnSpc>
              <a:spcBef>
                <a:spcPts val="219"/>
              </a:spcBef>
            </a:pPr>
            <a:r>
              <a:rPr spc="-25" dirty="0"/>
              <a:t>77</a:t>
            </a:r>
          </a:p>
        </p:txBody>
      </p:sp>
    </p:spTree>
  </p:cSld>
  <p:clrMapOvr>
    <a:masterClrMapping/>
  </p:clrMapOvr>
  <p:transition>
    <p:cut/>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065" rIns="0" bIns="0" rtlCol="0">
            <a:spAutoFit/>
          </a:bodyPr>
          <a:lstStyle/>
          <a:p>
            <a:pPr marL="38100">
              <a:lnSpc>
                <a:spcPct val="100000"/>
              </a:lnSpc>
              <a:spcBef>
                <a:spcPts val="95"/>
              </a:spcBef>
            </a:pPr>
            <a:r>
              <a:rPr spc="-55" dirty="0"/>
              <a:t>Summarising</a:t>
            </a:r>
            <a:r>
              <a:rPr spc="-15" dirty="0"/>
              <a:t> </a:t>
            </a:r>
            <a:r>
              <a:rPr spc="-40" dirty="0"/>
              <a:t>your</a:t>
            </a:r>
            <a:r>
              <a:rPr spc="-10" dirty="0"/>
              <a:t> </a:t>
            </a:r>
            <a:r>
              <a:rPr spc="-40" dirty="0"/>
              <a:t>posterior</a:t>
            </a:r>
          </a:p>
        </p:txBody>
      </p:sp>
      <p:pic>
        <p:nvPicPr>
          <p:cNvPr id="3" name="object 3"/>
          <p:cNvPicPr/>
          <p:nvPr/>
        </p:nvPicPr>
        <p:blipFill>
          <a:blip r:embed="rId2" cstate="print"/>
          <a:stretch>
            <a:fillRect/>
          </a:stretch>
        </p:blipFill>
        <p:spPr>
          <a:xfrm>
            <a:off x="700524" y="1108647"/>
            <a:ext cx="3529137" cy="1501199"/>
          </a:xfrm>
          <a:prstGeom prst="rect">
            <a:avLst/>
          </a:prstGeom>
        </p:spPr>
      </p:pic>
      <p:sp>
        <p:nvSpPr>
          <p:cNvPr id="4" name="object 4"/>
          <p:cNvSpPr txBox="1"/>
          <p:nvPr/>
        </p:nvSpPr>
        <p:spPr>
          <a:xfrm>
            <a:off x="409525" y="3136702"/>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5" name="object 5"/>
          <p:cNvSpPr txBox="1"/>
          <p:nvPr/>
        </p:nvSpPr>
        <p:spPr>
          <a:xfrm>
            <a:off x="409525" y="2529691"/>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6" name="object 6"/>
          <p:cNvSpPr txBox="1"/>
          <p:nvPr/>
        </p:nvSpPr>
        <p:spPr>
          <a:xfrm>
            <a:off x="464220" y="1922737"/>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0</a:t>
            </a:r>
            <a:endParaRPr sz="400">
              <a:latin typeface="Times New Roman"/>
              <a:cs typeface="Times New Roman"/>
            </a:endParaRPr>
          </a:p>
        </p:txBody>
      </p:sp>
      <p:sp>
        <p:nvSpPr>
          <p:cNvPr id="7" name="object 7"/>
          <p:cNvSpPr txBox="1"/>
          <p:nvPr/>
        </p:nvSpPr>
        <p:spPr>
          <a:xfrm>
            <a:off x="438528" y="1315783"/>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25</a:t>
            </a:r>
            <a:endParaRPr sz="400">
              <a:latin typeface="Times New Roman"/>
              <a:cs typeface="Times New Roman"/>
            </a:endParaRPr>
          </a:p>
        </p:txBody>
      </p:sp>
      <p:sp>
        <p:nvSpPr>
          <p:cNvPr id="8" name="object 8"/>
          <p:cNvSpPr txBox="1"/>
          <p:nvPr/>
        </p:nvSpPr>
        <p:spPr>
          <a:xfrm>
            <a:off x="340791" y="457643"/>
            <a:ext cx="2826385" cy="338455"/>
          </a:xfrm>
          <a:prstGeom prst="rect">
            <a:avLst/>
          </a:prstGeom>
        </p:spPr>
        <p:txBody>
          <a:bodyPr vert="horz" wrap="square" lIns="0" tIns="11430" rIns="0" bIns="0" rtlCol="0">
            <a:spAutoFit/>
          </a:bodyPr>
          <a:lstStyle/>
          <a:p>
            <a:pPr marL="12700">
              <a:lnSpc>
                <a:spcPct val="100000"/>
              </a:lnSpc>
              <a:spcBef>
                <a:spcPts val="90"/>
              </a:spcBef>
            </a:pPr>
            <a:r>
              <a:rPr sz="1100" dirty="0">
                <a:solidFill>
                  <a:srgbClr val="22373A"/>
                </a:solidFill>
                <a:latin typeface="Tahoma"/>
                <a:cs typeface="Tahoma"/>
              </a:rPr>
              <a:t>We</a:t>
            </a:r>
            <a:r>
              <a:rPr sz="1100" spc="-90" dirty="0">
                <a:solidFill>
                  <a:srgbClr val="22373A"/>
                </a:solidFill>
                <a:latin typeface="Tahoma"/>
                <a:cs typeface="Tahoma"/>
              </a:rPr>
              <a:t> </a:t>
            </a:r>
            <a:r>
              <a:rPr sz="1100" dirty="0">
                <a:solidFill>
                  <a:srgbClr val="22373A"/>
                </a:solidFill>
                <a:latin typeface="Tahoma"/>
                <a:cs typeface="Tahoma"/>
              </a:rPr>
              <a:t>will</a:t>
            </a:r>
            <a:r>
              <a:rPr sz="1100" spc="-85" dirty="0">
                <a:solidFill>
                  <a:srgbClr val="22373A"/>
                </a:solidFill>
                <a:latin typeface="Tahoma"/>
                <a:cs typeface="Tahoma"/>
              </a:rPr>
              <a:t> </a:t>
            </a:r>
            <a:r>
              <a:rPr sz="1100" spc="-25" dirty="0">
                <a:solidFill>
                  <a:srgbClr val="22373A"/>
                </a:solidFill>
                <a:latin typeface="Tahoma"/>
                <a:cs typeface="Tahoma"/>
              </a:rPr>
              <a:t>take</a:t>
            </a:r>
            <a:r>
              <a:rPr sz="1100" spc="-60" dirty="0">
                <a:solidFill>
                  <a:srgbClr val="22373A"/>
                </a:solidFill>
                <a:latin typeface="Tahoma"/>
                <a:cs typeface="Tahoma"/>
              </a:rPr>
              <a:t> </a:t>
            </a:r>
            <a:r>
              <a:rPr sz="1100" spc="-10" dirty="0">
                <a:solidFill>
                  <a:srgbClr val="22373A"/>
                </a:solidFill>
                <a:latin typeface="Tahoma"/>
                <a:cs typeface="Tahoma"/>
              </a:rPr>
              <a:t>the</a:t>
            </a:r>
            <a:r>
              <a:rPr sz="1100" spc="-45" dirty="0">
                <a:solidFill>
                  <a:srgbClr val="22373A"/>
                </a:solidFill>
                <a:latin typeface="Tahoma"/>
                <a:cs typeface="Tahoma"/>
              </a:rPr>
              <a:t> </a:t>
            </a:r>
            <a:r>
              <a:rPr sz="1100" dirty="0">
                <a:solidFill>
                  <a:srgbClr val="22373A"/>
                </a:solidFill>
                <a:latin typeface="Tahoma"/>
                <a:cs typeface="Tahoma"/>
              </a:rPr>
              <a:t>top</a:t>
            </a:r>
            <a:r>
              <a:rPr sz="1100" spc="-45" dirty="0">
                <a:solidFill>
                  <a:srgbClr val="22373A"/>
                </a:solidFill>
                <a:latin typeface="Tahoma"/>
                <a:cs typeface="Tahoma"/>
              </a:rPr>
              <a:t> </a:t>
            </a:r>
            <a:r>
              <a:rPr sz="1100" spc="-100" dirty="0">
                <a:solidFill>
                  <a:srgbClr val="22373A"/>
                </a:solidFill>
                <a:latin typeface="Tahoma"/>
                <a:cs typeface="Tahoma"/>
              </a:rPr>
              <a:t>10%</a:t>
            </a:r>
            <a:r>
              <a:rPr sz="1100" spc="15" dirty="0">
                <a:solidFill>
                  <a:srgbClr val="22373A"/>
                </a:solidFill>
                <a:latin typeface="Tahoma"/>
                <a:cs typeface="Tahoma"/>
              </a:rPr>
              <a:t> </a:t>
            </a:r>
            <a:r>
              <a:rPr sz="1100" dirty="0">
                <a:solidFill>
                  <a:srgbClr val="22373A"/>
                </a:solidFill>
                <a:latin typeface="Tahoma"/>
                <a:cs typeface="Tahoma"/>
              </a:rPr>
              <a:t>of</a:t>
            </a:r>
            <a:r>
              <a:rPr sz="1100" spc="-40" dirty="0">
                <a:solidFill>
                  <a:srgbClr val="22373A"/>
                </a:solidFill>
                <a:latin typeface="Tahoma"/>
                <a:cs typeface="Tahoma"/>
              </a:rPr>
              <a:t> </a:t>
            </a:r>
            <a:r>
              <a:rPr sz="1100" spc="-20" dirty="0">
                <a:solidFill>
                  <a:srgbClr val="22373A"/>
                </a:solidFill>
                <a:latin typeface="Tahoma"/>
                <a:cs typeface="Tahoma"/>
              </a:rPr>
              <a:t>the</a:t>
            </a:r>
            <a:r>
              <a:rPr sz="1100" spc="-45" dirty="0">
                <a:solidFill>
                  <a:srgbClr val="22373A"/>
                </a:solidFill>
                <a:latin typeface="Tahoma"/>
                <a:cs typeface="Tahoma"/>
              </a:rPr>
              <a:t> </a:t>
            </a:r>
            <a:r>
              <a:rPr sz="1100" spc="-35" dirty="0">
                <a:solidFill>
                  <a:srgbClr val="22373A"/>
                </a:solidFill>
                <a:latin typeface="Tahoma"/>
                <a:cs typeface="Tahoma"/>
              </a:rPr>
              <a:t>lines</a:t>
            </a:r>
            <a:r>
              <a:rPr sz="1100" spc="-45" dirty="0">
                <a:solidFill>
                  <a:srgbClr val="22373A"/>
                </a:solidFill>
                <a:latin typeface="Tahoma"/>
                <a:cs typeface="Tahoma"/>
              </a:rPr>
              <a:t> </a:t>
            </a:r>
            <a:r>
              <a:rPr sz="1100" spc="-105" dirty="0">
                <a:solidFill>
                  <a:srgbClr val="22373A"/>
                </a:solidFill>
                <a:latin typeface="Tahoma"/>
                <a:cs typeface="Tahoma"/>
              </a:rPr>
              <a:t>we</a:t>
            </a:r>
            <a:r>
              <a:rPr sz="1100" spc="20" dirty="0">
                <a:solidFill>
                  <a:srgbClr val="22373A"/>
                </a:solidFill>
                <a:latin typeface="Tahoma"/>
                <a:cs typeface="Tahoma"/>
              </a:rPr>
              <a:t> </a:t>
            </a:r>
            <a:r>
              <a:rPr sz="1100" spc="-20" dirty="0">
                <a:solidFill>
                  <a:srgbClr val="22373A"/>
                </a:solidFill>
                <a:latin typeface="Tahoma"/>
                <a:cs typeface="Tahoma"/>
              </a:rPr>
              <a:t>tested.</a:t>
            </a:r>
            <a:endParaRPr sz="1100">
              <a:latin typeface="Tahoma"/>
              <a:cs typeface="Tahoma"/>
            </a:endParaRPr>
          </a:p>
          <a:p>
            <a:pPr marL="109855">
              <a:lnSpc>
                <a:spcPct val="100000"/>
              </a:lnSpc>
              <a:spcBef>
                <a:spcPts val="670"/>
              </a:spcBef>
            </a:pPr>
            <a:r>
              <a:rPr sz="400" spc="-25" dirty="0">
                <a:solidFill>
                  <a:srgbClr val="4D4D4D"/>
                </a:solidFill>
                <a:latin typeface="Times New Roman"/>
                <a:cs typeface="Times New Roman"/>
              </a:rPr>
              <a:t>50</a:t>
            </a:r>
            <a:endParaRPr sz="400">
              <a:latin typeface="Times New Roman"/>
              <a:cs typeface="Times New Roman"/>
            </a:endParaRPr>
          </a:p>
        </p:txBody>
      </p:sp>
      <p:sp>
        <p:nvSpPr>
          <p:cNvPr id="9" name="object 9"/>
          <p:cNvSpPr/>
          <p:nvPr/>
        </p:nvSpPr>
        <p:spPr>
          <a:xfrm>
            <a:off x="515115" y="3183772"/>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0" name="object 10"/>
          <p:cNvSpPr/>
          <p:nvPr/>
        </p:nvSpPr>
        <p:spPr>
          <a:xfrm>
            <a:off x="515115" y="2576818"/>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1" name="object 11"/>
          <p:cNvSpPr/>
          <p:nvPr/>
        </p:nvSpPr>
        <p:spPr>
          <a:xfrm>
            <a:off x="515115" y="1969807"/>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2" name="object 12"/>
          <p:cNvSpPr/>
          <p:nvPr/>
        </p:nvSpPr>
        <p:spPr>
          <a:xfrm>
            <a:off x="515115" y="1362853"/>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3" name="object 13"/>
          <p:cNvSpPr/>
          <p:nvPr/>
        </p:nvSpPr>
        <p:spPr>
          <a:xfrm>
            <a:off x="515115" y="755899"/>
            <a:ext cx="15875" cy="0"/>
          </a:xfrm>
          <a:custGeom>
            <a:avLst/>
            <a:gdLst/>
            <a:ahLst/>
            <a:cxnLst/>
            <a:rect l="l" t="t" r="r" b="b"/>
            <a:pathLst>
              <a:path w="15875">
                <a:moveTo>
                  <a:pt x="0" y="0"/>
                </a:moveTo>
                <a:lnTo>
                  <a:pt x="15643" y="0"/>
                </a:lnTo>
              </a:path>
            </a:pathLst>
          </a:custGeom>
          <a:ln w="6108">
            <a:solidFill>
              <a:srgbClr val="333333"/>
            </a:solidFill>
          </a:ln>
        </p:spPr>
        <p:txBody>
          <a:bodyPr wrap="square" lIns="0" tIns="0" rIns="0" bIns="0" rtlCol="0"/>
          <a:lstStyle/>
          <a:p>
            <a:endParaRPr/>
          </a:p>
        </p:txBody>
      </p:sp>
      <p:sp>
        <p:nvSpPr>
          <p:cNvPr id="14" name="object 14"/>
          <p:cNvSpPr/>
          <p:nvPr/>
        </p:nvSpPr>
        <p:spPr>
          <a:xfrm>
            <a:off x="706604" y="3305152"/>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5" name="object 15"/>
          <p:cNvSpPr/>
          <p:nvPr/>
        </p:nvSpPr>
        <p:spPr>
          <a:xfrm>
            <a:off x="1585834" y="3305152"/>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6" name="object 16"/>
          <p:cNvSpPr/>
          <p:nvPr/>
        </p:nvSpPr>
        <p:spPr>
          <a:xfrm>
            <a:off x="2465064" y="3305152"/>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7" name="object 17"/>
          <p:cNvSpPr/>
          <p:nvPr/>
        </p:nvSpPr>
        <p:spPr>
          <a:xfrm>
            <a:off x="3344351" y="3305152"/>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8" name="object 18"/>
          <p:cNvSpPr/>
          <p:nvPr/>
        </p:nvSpPr>
        <p:spPr>
          <a:xfrm>
            <a:off x="4223581" y="3305152"/>
            <a:ext cx="0" cy="15875"/>
          </a:xfrm>
          <a:custGeom>
            <a:avLst/>
            <a:gdLst/>
            <a:ahLst/>
            <a:cxnLst/>
            <a:rect l="l" t="t" r="r" b="b"/>
            <a:pathLst>
              <a:path h="15875">
                <a:moveTo>
                  <a:pt x="0" y="15643"/>
                </a:moveTo>
                <a:lnTo>
                  <a:pt x="0" y="0"/>
                </a:lnTo>
              </a:path>
            </a:pathLst>
          </a:custGeom>
          <a:ln w="6108">
            <a:solidFill>
              <a:srgbClr val="333333"/>
            </a:solidFill>
          </a:ln>
        </p:spPr>
        <p:txBody>
          <a:bodyPr wrap="square" lIns="0" tIns="0" rIns="0" bIns="0" rtlCol="0"/>
          <a:lstStyle/>
          <a:p>
            <a:endParaRPr/>
          </a:p>
        </p:txBody>
      </p:sp>
      <p:sp>
        <p:nvSpPr>
          <p:cNvPr id="19" name="object 19"/>
          <p:cNvSpPr txBox="1"/>
          <p:nvPr/>
        </p:nvSpPr>
        <p:spPr>
          <a:xfrm>
            <a:off x="653711" y="3303242"/>
            <a:ext cx="1060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0" name="object 20"/>
          <p:cNvSpPr txBox="1"/>
          <p:nvPr/>
        </p:nvSpPr>
        <p:spPr>
          <a:xfrm>
            <a:off x="1545787" y="3303242"/>
            <a:ext cx="8064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−5</a:t>
            </a:r>
            <a:endParaRPr sz="400">
              <a:latin typeface="Times New Roman"/>
              <a:cs typeface="Times New Roman"/>
            </a:endParaRPr>
          </a:p>
        </p:txBody>
      </p:sp>
      <p:sp>
        <p:nvSpPr>
          <p:cNvPr id="21" name="object 21"/>
          <p:cNvSpPr txBox="1"/>
          <p:nvPr/>
        </p:nvSpPr>
        <p:spPr>
          <a:xfrm>
            <a:off x="3318805" y="3303242"/>
            <a:ext cx="51435" cy="87630"/>
          </a:xfrm>
          <a:prstGeom prst="rect">
            <a:avLst/>
          </a:prstGeom>
        </p:spPr>
        <p:txBody>
          <a:bodyPr vert="horz" wrap="square" lIns="0" tIns="13335" rIns="0" bIns="0" rtlCol="0">
            <a:spAutoFit/>
          </a:bodyPr>
          <a:lstStyle/>
          <a:p>
            <a:pPr marL="12700">
              <a:lnSpc>
                <a:spcPct val="100000"/>
              </a:lnSpc>
              <a:spcBef>
                <a:spcPts val="105"/>
              </a:spcBef>
            </a:pPr>
            <a:r>
              <a:rPr sz="400" dirty="0">
                <a:solidFill>
                  <a:srgbClr val="4D4D4D"/>
                </a:solidFill>
                <a:latin typeface="Times New Roman"/>
                <a:cs typeface="Times New Roman"/>
              </a:rPr>
              <a:t>5</a:t>
            </a:r>
            <a:endParaRPr sz="400">
              <a:latin typeface="Times New Roman"/>
              <a:cs typeface="Times New Roman"/>
            </a:endParaRPr>
          </a:p>
        </p:txBody>
      </p:sp>
      <p:sp>
        <p:nvSpPr>
          <p:cNvPr id="22" name="object 22"/>
          <p:cNvSpPr txBox="1"/>
          <p:nvPr/>
        </p:nvSpPr>
        <p:spPr>
          <a:xfrm>
            <a:off x="4185189" y="3303242"/>
            <a:ext cx="76835" cy="87630"/>
          </a:xfrm>
          <a:prstGeom prst="rect">
            <a:avLst/>
          </a:prstGeom>
        </p:spPr>
        <p:txBody>
          <a:bodyPr vert="horz" wrap="square" lIns="0" tIns="13335" rIns="0" bIns="0" rtlCol="0">
            <a:spAutoFit/>
          </a:bodyPr>
          <a:lstStyle/>
          <a:p>
            <a:pPr marL="12700">
              <a:lnSpc>
                <a:spcPct val="100000"/>
              </a:lnSpc>
              <a:spcBef>
                <a:spcPts val="105"/>
              </a:spcBef>
            </a:pPr>
            <a:r>
              <a:rPr sz="400" spc="-25" dirty="0">
                <a:solidFill>
                  <a:srgbClr val="4D4D4D"/>
                </a:solidFill>
                <a:latin typeface="Times New Roman"/>
                <a:cs typeface="Times New Roman"/>
              </a:rPr>
              <a:t>10</a:t>
            </a:r>
            <a:endParaRPr sz="400">
              <a:latin typeface="Times New Roman"/>
              <a:cs typeface="Times New Roman"/>
            </a:endParaRPr>
          </a:p>
        </p:txBody>
      </p:sp>
      <p:sp>
        <p:nvSpPr>
          <p:cNvPr id="23" name="object 23"/>
          <p:cNvSpPr txBox="1"/>
          <p:nvPr/>
        </p:nvSpPr>
        <p:spPr>
          <a:xfrm>
            <a:off x="2436664" y="3303242"/>
            <a:ext cx="57150" cy="158115"/>
          </a:xfrm>
          <a:prstGeom prst="rect">
            <a:avLst/>
          </a:prstGeom>
        </p:spPr>
        <p:txBody>
          <a:bodyPr vert="horz" wrap="square" lIns="0" tIns="13335" rIns="0" bIns="0" rtlCol="0">
            <a:spAutoFit/>
          </a:bodyPr>
          <a:lstStyle/>
          <a:p>
            <a:pPr marL="15240">
              <a:lnSpc>
                <a:spcPts val="459"/>
              </a:lnSpc>
              <a:spcBef>
                <a:spcPts val="105"/>
              </a:spcBef>
            </a:pPr>
            <a:r>
              <a:rPr sz="400" dirty="0">
                <a:solidFill>
                  <a:srgbClr val="4D4D4D"/>
                </a:solidFill>
                <a:latin typeface="Times New Roman"/>
                <a:cs typeface="Times New Roman"/>
              </a:rPr>
              <a:t>0</a:t>
            </a:r>
            <a:endParaRPr sz="400">
              <a:latin typeface="Times New Roman"/>
              <a:cs typeface="Times New Roman"/>
            </a:endParaRPr>
          </a:p>
          <a:p>
            <a:pPr marL="12700">
              <a:lnSpc>
                <a:spcPts val="580"/>
              </a:lnSpc>
            </a:pPr>
            <a:r>
              <a:rPr sz="500" spc="-5" dirty="0">
                <a:latin typeface="Times New Roman"/>
                <a:cs typeface="Times New Roman"/>
              </a:rPr>
              <a:t>x</a:t>
            </a:r>
            <a:endParaRPr sz="500">
              <a:latin typeface="Times New Roman"/>
              <a:cs typeface="Times New Roman"/>
            </a:endParaRPr>
          </a:p>
        </p:txBody>
      </p:sp>
      <p:sp>
        <p:nvSpPr>
          <p:cNvPr id="24" name="object 24"/>
          <p:cNvSpPr txBox="1"/>
          <p:nvPr/>
        </p:nvSpPr>
        <p:spPr>
          <a:xfrm>
            <a:off x="324215" y="1941406"/>
            <a:ext cx="95250" cy="57150"/>
          </a:xfrm>
          <a:prstGeom prst="rect">
            <a:avLst/>
          </a:prstGeom>
        </p:spPr>
        <p:txBody>
          <a:bodyPr vert="vert270" wrap="square" lIns="0" tIns="5080" rIns="0" bIns="0" rtlCol="0">
            <a:spAutoFit/>
          </a:bodyPr>
          <a:lstStyle/>
          <a:p>
            <a:pPr marL="12700">
              <a:lnSpc>
                <a:spcPct val="100000"/>
              </a:lnSpc>
              <a:spcBef>
                <a:spcPts val="40"/>
              </a:spcBef>
            </a:pPr>
            <a:r>
              <a:rPr sz="500" dirty="0">
                <a:latin typeface="Times New Roman"/>
                <a:cs typeface="Times New Roman"/>
              </a:rPr>
              <a:t>y</a:t>
            </a:r>
            <a:endParaRPr sz="500">
              <a:latin typeface="Times New Roman"/>
              <a:cs typeface="Times New Roman"/>
            </a:endParaRPr>
          </a:p>
        </p:txBody>
      </p:sp>
      <p:sp>
        <p:nvSpPr>
          <p:cNvPr id="25" name="object 25"/>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78</a:t>
            </a:r>
            <a:endParaRPr sz="800">
              <a:latin typeface="Trebuchet MS"/>
              <a:cs typeface="Trebuchet MS"/>
            </a:endParaRPr>
          </a:p>
        </p:txBody>
      </p:sp>
    </p:spTree>
  </p:cSld>
  <p:clrMapOvr>
    <a:masterClrMapping/>
  </p:clrMapOvr>
  <p:transition>
    <p:cut/>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2770" y="76375"/>
            <a:ext cx="1663700" cy="207645"/>
          </a:xfrm>
          <a:prstGeom prst="rect">
            <a:avLst/>
          </a:prstGeom>
        </p:spPr>
        <p:txBody>
          <a:bodyPr vert="horz" wrap="square" lIns="0" tIns="12065" rIns="0" bIns="0" rtlCol="0">
            <a:spAutoFit/>
          </a:bodyPr>
          <a:lstStyle/>
          <a:p>
            <a:pPr marL="12700">
              <a:lnSpc>
                <a:spcPct val="100000"/>
              </a:lnSpc>
              <a:spcBef>
                <a:spcPts val="95"/>
              </a:spcBef>
            </a:pPr>
            <a:r>
              <a:rPr spc="-55" dirty="0"/>
              <a:t>Bayesian</a:t>
            </a:r>
            <a:r>
              <a:rPr dirty="0"/>
              <a:t> </a:t>
            </a:r>
            <a:r>
              <a:rPr spc="-40" dirty="0"/>
              <a:t>Linear</a:t>
            </a:r>
            <a:r>
              <a:rPr dirty="0"/>
              <a:t> </a:t>
            </a:r>
            <a:r>
              <a:rPr spc="-10" dirty="0"/>
              <a:t>Models</a:t>
            </a:r>
          </a:p>
        </p:txBody>
      </p:sp>
      <p:sp>
        <p:nvSpPr>
          <p:cNvPr id="3" name="object 3"/>
          <p:cNvSpPr txBox="1"/>
          <p:nvPr/>
        </p:nvSpPr>
        <p:spPr>
          <a:xfrm>
            <a:off x="342595" y="783995"/>
            <a:ext cx="3905885" cy="2033270"/>
          </a:xfrm>
          <a:prstGeom prst="rect">
            <a:avLst/>
          </a:prstGeom>
        </p:spPr>
        <p:txBody>
          <a:bodyPr vert="horz" wrap="square" lIns="0" tIns="11430" rIns="0" bIns="0" rtlCol="0">
            <a:spAutoFit/>
          </a:bodyPr>
          <a:lstStyle/>
          <a:p>
            <a:pPr marL="17145">
              <a:lnSpc>
                <a:spcPct val="100000"/>
              </a:lnSpc>
              <a:spcBef>
                <a:spcPts val="90"/>
              </a:spcBef>
            </a:pPr>
            <a:r>
              <a:rPr sz="1100" spc="-20" dirty="0">
                <a:solidFill>
                  <a:srgbClr val="22373A"/>
                </a:solidFill>
                <a:latin typeface="Tahoma"/>
                <a:cs typeface="Tahoma"/>
              </a:rPr>
              <a:t>How</a:t>
            </a:r>
            <a:r>
              <a:rPr sz="1100" spc="-70" dirty="0">
                <a:solidFill>
                  <a:srgbClr val="22373A"/>
                </a:solidFill>
                <a:latin typeface="Tahoma"/>
                <a:cs typeface="Tahoma"/>
              </a:rPr>
              <a:t> </a:t>
            </a:r>
            <a:r>
              <a:rPr sz="1100" spc="-120" dirty="0">
                <a:solidFill>
                  <a:srgbClr val="22373A"/>
                </a:solidFill>
                <a:latin typeface="Tahoma"/>
                <a:cs typeface="Tahoma"/>
              </a:rPr>
              <a:t>I</a:t>
            </a:r>
            <a:r>
              <a:rPr sz="1100" spc="15" dirty="0">
                <a:solidFill>
                  <a:srgbClr val="22373A"/>
                </a:solidFill>
                <a:latin typeface="Tahoma"/>
                <a:cs typeface="Tahoma"/>
              </a:rPr>
              <a:t> </a:t>
            </a:r>
            <a:r>
              <a:rPr sz="1100" dirty="0">
                <a:solidFill>
                  <a:srgbClr val="22373A"/>
                </a:solidFill>
                <a:latin typeface="Tahoma"/>
                <a:cs typeface="Tahoma"/>
              </a:rPr>
              <a:t>think</a:t>
            </a:r>
            <a:r>
              <a:rPr sz="1100" spc="-75" dirty="0">
                <a:solidFill>
                  <a:srgbClr val="22373A"/>
                </a:solidFill>
                <a:latin typeface="Tahoma"/>
                <a:cs typeface="Tahoma"/>
              </a:rPr>
              <a:t> </a:t>
            </a:r>
            <a:r>
              <a:rPr sz="1100" dirty="0">
                <a:solidFill>
                  <a:srgbClr val="22373A"/>
                </a:solidFill>
                <a:latin typeface="Tahoma"/>
                <a:cs typeface="Tahoma"/>
              </a:rPr>
              <a:t>of</a:t>
            </a:r>
            <a:r>
              <a:rPr sz="1100" spc="-40" dirty="0">
                <a:solidFill>
                  <a:srgbClr val="22373A"/>
                </a:solidFill>
                <a:latin typeface="Tahoma"/>
                <a:cs typeface="Tahoma"/>
              </a:rPr>
              <a:t> </a:t>
            </a:r>
            <a:r>
              <a:rPr sz="1100" spc="-25" dirty="0">
                <a:solidFill>
                  <a:srgbClr val="22373A"/>
                </a:solidFill>
                <a:latin typeface="Tahoma"/>
                <a:cs typeface="Tahoma"/>
              </a:rPr>
              <a:t>it:</a:t>
            </a:r>
            <a:endParaRPr sz="1100" dirty="0">
              <a:latin typeface="Tahoma"/>
              <a:cs typeface="Tahoma"/>
            </a:endParaRPr>
          </a:p>
          <a:p>
            <a:pPr marL="294005" marR="202565" indent="-177165">
              <a:lnSpc>
                <a:spcPct val="118000"/>
              </a:lnSpc>
              <a:spcBef>
                <a:spcPts val="675"/>
              </a:spcBef>
              <a:buChar char="•"/>
              <a:tabLst>
                <a:tab pos="294640" algn="l"/>
              </a:tabLst>
            </a:pPr>
            <a:r>
              <a:rPr sz="1100" spc="65" dirty="0">
                <a:solidFill>
                  <a:srgbClr val="22373A"/>
                </a:solidFill>
                <a:latin typeface="Tahoma"/>
                <a:cs typeface="Tahoma"/>
              </a:rPr>
              <a:t>A</a:t>
            </a:r>
            <a:r>
              <a:rPr sz="1100" spc="-35" dirty="0">
                <a:solidFill>
                  <a:srgbClr val="22373A"/>
                </a:solidFill>
                <a:latin typeface="Tahoma"/>
                <a:cs typeface="Tahoma"/>
              </a:rPr>
              <a:t> </a:t>
            </a:r>
            <a:r>
              <a:rPr sz="1100" b="1" spc="-40" dirty="0">
                <a:solidFill>
                  <a:srgbClr val="FF0000"/>
                </a:solidFill>
                <a:latin typeface="Tahoma"/>
                <a:cs typeface="Tahoma"/>
              </a:rPr>
              <a:t>frequentist</a:t>
            </a:r>
            <a:r>
              <a:rPr sz="1100" spc="-30" dirty="0">
                <a:solidFill>
                  <a:srgbClr val="22373A"/>
                </a:solidFill>
                <a:latin typeface="Tahoma"/>
                <a:cs typeface="Tahoma"/>
              </a:rPr>
              <a:t> </a:t>
            </a:r>
            <a:r>
              <a:rPr sz="1100" dirty="0">
                <a:solidFill>
                  <a:srgbClr val="22373A"/>
                </a:solidFill>
                <a:latin typeface="Tahoma"/>
                <a:cs typeface="Tahoma"/>
              </a:rPr>
              <a:t>lm</a:t>
            </a:r>
            <a:r>
              <a:rPr sz="1100" spc="-30" dirty="0">
                <a:solidFill>
                  <a:srgbClr val="22373A"/>
                </a:solidFill>
                <a:latin typeface="Tahoma"/>
                <a:cs typeface="Tahoma"/>
              </a:rPr>
              <a:t> </a:t>
            </a:r>
            <a:r>
              <a:rPr sz="1100" i="1" dirty="0">
                <a:solidFill>
                  <a:srgbClr val="FF0000"/>
                </a:solidFill>
                <a:latin typeface="Tahoma"/>
                <a:cs typeface="Tahoma"/>
              </a:rPr>
              <a:t>is</a:t>
            </a:r>
            <a:r>
              <a:rPr sz="1100" i="1" spc="-30" dirty="0">
                <a:solidFill>
                  <a:srgbClr val="FF0000"/>
                </a:solidFill>
                <a:latin typeface="Tahoma"/>
                <a:cs typeface="Tahoma"/>
              </a:rPr>
              <a:t> </a:t>
            </a:r>
            <a:r>
              <a:rPr sz="1100" i="1" spc="-20" dirty="0">
                <a:solidFill>
                  <a:srgbClr val="FF0000"/>
                </a:solidFill>
                <a:latin typeface="Tahoma"/>
                <a:cs typeface="Tahoma"/>
              </a:rPr>
              <a:t>the</a:t>
            </a:r>
            <a:r>
              <a:rPr sz="1100" i="1" spc="-35" dirty="0">
                <a:solidFill>
                  <a:srgbClr val="FF0000"/>
                </a:solidFill>
                <a:latin typeface="Tahoma"/>
                <a:cs typeface="Tahoma"/>
              </a:rPr>
              <a:t> </a:t>
            </a:r>
            <a:r>
              <a:rPr sz="1100" i="1" spc="-40" dirty="0">
                <a:solidFill>
                  <a:srgbClr val="FF0000"/>
                </a:solidFill>
                <a:latin typeface="Tahoma"/>
                <a:cs typeface="Tahoma"/>
              </a:rPr>
              <a:t>estimated</a:t>
            </a:r>
            <a:r>
              <a:rPr sz="1100" i="1" spc="-30" dirty="0">
                <a:solidFill>
                  <a:srgbClr val="FF0000"/>
                </a:solidFill>
                <a:latin typeface="Tahoma"/>
                <a:cs typeface="Tahoma"/>
              </a:rPr>
              <a:t> </a:t>
            </a:r>
            <a:r>
              <a:rPr sz="1100" i="1" spc="-20" dirty="0">
                <a:solidFill>
                  <a:srgbClr val="FF0000"/>
                </a:solidFill>
                <a:latin typeface="Tahoma"/>
                <a:cs typeface="Tahoma"/>
              </a:rPr>
              <a:t>best</a:t>
            </a:r>
            <a:r>
              <a:rPr sz="1100" i="1" spc="-25" dirty="0">
                <a:solidFill>
                  <a:srgbClr val="FF0000"/>
                </a:solidFill>
                <a:latin typeface="Tahoma"/>
                <a:cs typeface="Tahoma"/>
              </a:rPr>
              <a:t> </a:t>
            </a:r>
            <a:r>
              <a:rPr sz="1100" i="1" dirty="0">
                <a:solidFill>
                  <a:srgbClr val="FF0000"/>
                </a:solidFill>
                <a:latin typeface="Tahoma"/>
                <a:cs typeface="Tahoma"/>
              </a:rPr>
              <a:t>fit</a:t>
            </a:r>
            <a:r>
              <a:rPr sz="1100" i="1" spc="-35" dirty="0">
                <a:solidFill>
                  <a:srgbClr val="FF0000"/>
                </a:solidFill>
                <a:latin typeface="Tahoma"/>
                <a:cs typeface="Tahoma"/>
              </a:rPr>
              <a:t> </a:t>
            </a:r>
            <a:r>
              <a:rPr sz="1100" i="1" spc="-20" dirty="0">
                <a:solidFill>
                  <a:srgbClr val="FF0000"/>
                </a:solidFill>
                <a:latin typeface="Tahoma"/>
                <a:cs typeface="Tahoma"/>
              </a:rPr>
              <a:t>line</a:t>
            </a:r>
            <a:r>
              <a:rPr sz="1100" i="1" spc="-30" dirty="0">
                <a:solidFill>
                  <a:srgbClr val="FF0000"/>
                </a:solidFill>
                <a:latin typeface="Tahoma"/>
                <a:cs typeface="Tahoma"/>
              </a:rPr>
              <a:t> through </a:t>
            </a:r>
            <a:r>
              <a:rPr sz="1100" i="1" spc="-20" dirty="0">
                <a:solidFill>
                  <a:srgbClr val="FF0000"/>
                </a:solidFill>
                <a:latin typeface="Tahoma"/>
                <a:cs typeface="Tahoma"/>
              </a:rPr>
              <a:t>your </a:t>
            </a:r>
            <a:r>
              <a:rPr sz="1100" i="1" spc="-10" dirty="0">
                <a:solidFill>
                  <a:srgbClr val="FF0000"/>
                </a:solidFill>
                <a:latin typeface="Tahoma"/>
                <a:cs typeface="Tahoma"/>
              </a:rPr>
              <a:t>sample.</a:t>
            </a:r>
            <a:endParaRPr sz="1100" i="1" dirty="0">
              <a:solidFill>
                <a:srgbClr val="FF0000"/>
              </a:solidFill>
              <a:latin typeface="Tahoma"/>
              <a:cs typeface="Tahoma"/>
            </a:endParaRPr>
          </a:p>
          <a:p>
            <a:pPr marL="289560" marR="5080" indent="-172720">
              <a:lnSpc>
                <a:spcPct val="118000"/>
              </a:lnSpc>
              <a:spcBef>
                <a:spcPts val="5"/>
              </a:spcBef>
              <a:buChar char="•"/>
              <a:tabLst>
                <a:tab pos="294640" algn="l"/>
              </a:tabLst>
            </a:pPr>
            <a:r>
              <a:rPr sz="1100" spc="65" dirty="0">
                <a:solidFill>
                  <a:srgbClr val="22373A"/>
                </a:solidFill>
                <a:latin typeface="Tahoma"/>
                <a:cs typeface="Tahoma"/>
              </a:rPr>
              <a:t>A</a:t>
            </a:r>
            <a:r>
              <a:rPr sz="1100" spc="-30" dirty="0">
                <a:solidFill>
                  <a:srgbClr val="22373A"/>
                </a:solidFill>
                <a:latin typeface="Tahoma"/>
                <a:cs typeface="Tahoma"/>
              </a:rPr>
              <a:t> </a:t>
            </a:r>
            <a:r>
              <a:rPr sz="1100" b="1" spc="-40" dirty="0">
                <a:solidFill>
                  <a:srgbClr val="FF0000"/>
                </a:solidFill>
                <a:latin typeface="Tahoma"/>
                <a:cs typeface="Tahoma"/>
              </a:rPr>
              <a:t>Bayesian</a:t>
            </a:r>
            <a:r>
              <a:rPr sz="1100" spc="-25" dirty="0">
                <a:solidFill>
                  <a:srgbClr val="22373A"/>
                </a:solidFill>
                <a:latin typeface="Tahoma"/>
                <a:cs typeface="Tahoma"/>
              </a:rPr>
              <a:t> </a:t>
            </a:r>
            <a:r>
              <a:rPr sz="1100" dirty="0">
                <a:solidFill>
                  <a:srgbClr val="22373A"/>
                </a:solidFill>
                <a:latin typeface="Tahoma"/>
                <a:cs typeface="Tahoma"/>
              </a:rPr>
              <a:t>lm</a:t>
            </a:r>
            <a:r>
              <a:rPr sz="1100" spc="-20" dirty="0">
                <a:solidFill>
                  <a:srgbClr val="22373A"/>
                </a:solidFill>
                <a:latin typeface="Tahoma"/>
                <a:cs typeface="Tahoma"/>
              </a:rPr>
              <a:t> </a:t>
            </a:r>
            <a:r>
              <a:rPr sz="1100" spc="-30" dirty="0">
                <a:solidFill>
                  <a:srgbClr val="22373A"/>
                </a:solidFill>
                <a:latin typeface="Tahoma"/>
                <a:cs typeface="Tahoma"/>
              </a:rPr>
              <a:t>contains</a:t>
            </a:r>
            <a:r>
              <a:rPr sz="1100" spc="-25" dirty="0">
                <a:solidFill>
                  <a:srgbClr val="22373A"/>
                </a:solidFill>
                <a:latin typeface="Tahoma"/>
                <a:cs typeface="Tahoma"/>
              </a:rPr>
              <a:t> </a:t>
            </a:r>
            <a:r>
              <a:rPr sz="1100" i="1" dirty="0">
                <a:solidFill>
                  <a:srgbClr val="FF0000"/>
                </a:solidFill>
                <a:latin typeface="Tahoma"/>
                <a:cs typeface="Tahoma"/>
              </a:rPr>
              <a:t>all</a:t>
            </a:r>
            <a:r>
              <a:rPr sz="1100" i="1" spc="-30" dirty="0">
                <a:solidFill>
                  <a:srgbClr val="FF0000"/>
                </a:solidFill>
                <a:latin typeface="Tahoma"/>
                <a:cs typeface="Tahoma"/>
              </a:rPr>
              <a:t> </a:t>
            </a:r>
            <a:r>
              <a:rPr sz="1100" i="1" spc="-40" dirty="0">
                <a:solidFill>
                  <a:srgbClr val="FF0000"/>
                </a:solidFill>
                <a:latin typeface="Tahoma"/>
                <a:cs typeface="Tahoma"/>
              </a:rPr>
              <a:t>possible</a:t>
            </a:r>
            <a:r>
              <a:rPr sz="1100" i="1" spc="-25" dirty="0">
                <a:solidFill>
                  <a:srgbClr val="FF0000"/>
                </a:solidFill>
                <a:latin typeface="Tahoma"/>
                <a:cs typeface="Tahoma"/>
              </a:rPr>
              <a:t> </a:t>
            </a:r>
            <a:r>
              <a:rPr sz="1100" i="1" spc="-35" dirty="0">
                <a:solidFill>
                  <a:srgbClr val="FF0000"/>
                </a:solidFill>
                <a:latin typeface="Tahoma"/>
                <a:cs typeface="Tahoma"/>
              </a:rPr>
              <a:t>lines</a:t>
            </a:r>
            <a:r>
              <a:rPr sz="1100" i="1" spc="-25" dirty="0">
                <a:solidFill>
                  <a:srgbClr val="FF0000"/>
                </a:solidFill>
                <a:latin typeface="Tahoma"/>
                <a:cs typeface="Tahoma"/>
              </a:rPr>
              <a:t> </a:t>
            </a:r>
            <a:r>
              <a:rPr sz="1100" i="1" spc="-35" dirty="0">
                <a:solidFill>
                  <a:srgbClr val="FF0000"/>
                </a:solidFill>
                <a:latin typeface="Tahoma"/>
                <a:cs typeface="Tahoma"/>
              </a:rPr>
              <a:t>through</a:t>
            </a:r>
            <a:r>
              <a:rPr sz="1100" i="1" spc="-25" dirty="0">
                <a:solidFill>
                  <a:srgbClr val="FF0000"/>
                </a:solidFill>
                <a:latin typeface="Tahoma"/>
                <a:cs typeface="Tahoma"/>
              </a:rPr>
              <a:t> </a:t>
            </a:r>
            <a:r>
              <a:rPr sz="1100" i="1" spc="-45" dirty="0">
                <a:solidFill>
                  <a:srgbClr val="FF0000"/>
                </a:solidFill>
                <a:latin typeface="Tahoma"/>
                <a:cs typeface="Tahoma"/>
              </a:rPr>
              <a:t>your</a:t>
            </a:r>
            <a:r>
              <a:rPr sz="1100" i="1" spc="-25" dirty="0">
                <a:solidFill>
                  <a:srgbClr val="FF0000"/>
                </a:solidFill>
                <a:latin typeface="Tahoma"/>
                <a:cs typeface="Tahoma"/>
              </a:rPr>
              <a:t> sample, </a:t>
            </a:r>
            <a:r>
              <a:rPr sz="1100" i="1" spc="-10" dirty="0">
                <a:solidFill>
                  <a:srgbClr val="FF0000"/>
                </a:solidFill>
                <a:latin typeface="Tahoma"/>
                <a:cs typeface="Tahoma"/>
              </a:rPr>
              <a:t>with</a:t>
            </a:r>
            <a:r>
              <a:rPr sz="1100" i="1" spc="-55" dirty="0">
                <a:solidFill>
                  <a:srgbClr val="FF0000"/>
                </a:solidFill>
                <a:latin typeface="Tahoma"/>
                <a:cs typeface="Tahoma"/>
              </a:rPr>
              <a:t> </a:t>
            </a:r>
            <a:r>
              <a:rPr sz="1100" i="1" spc="-10" dirty="0">
                <a:solidFill>
                  <a:srgbClr val="FF0000"/>
                </a:solidFill>
                <a:latin typeface="Tahoma"/>
                <a:cs typeface="Tahoma"/>
              </a:rPr>
              <a:t>an</a:t>
            </a:r>
            <a:r>
              <a:rPr sz="1100" i="1" spc="-35" dirty="0">
                <a:solidFill>
                  <a:srgbClr val="FF0000"/>
                </a:solidFill>
                <a:latin typeface="Tahoma"/>
                <a:cs typeface="Tahoma"/>
              </a:rPr>
              <a:t> estimate</a:t>
            </a:r>
            <a:r>
              <a:rPr sz="1100" i="1" spc="-40" dirty="0">
                <a:solidFill>
                  <a:srgbClr val="FF0000"/>
                </a:solidFill>
                <a:latin typeface="Tahoma"/>
                <a:cs typeface="Tahoma"/>
              </a:rPr>
              <a:t> </a:t>
            </a:r>
            <a:r>
              <a:rPr sz="1100" i="1" dirty="0">
                <a:solidFill>
                  <a:srgbClr val="FF0000"/>
                </a:solidFill>
                <a:latin typeface="Tahoma"/>
                <a:cs typeface="Tahoma"/>
              </a:rPr>
              <a:t>of</a:t>
            </a:r>
            <a:r>
              <a:rPr sz="1100" i="1" spc="-40" dirty="0">
                <a:solidFill>
                  <a:srgbClr val="FF0000"/>
                </a:solidFill>
                <a:latin typeface="Tahoma"/>
                <a:cs typeface="Tahoma"/>
              </a:rPr>
              <a:t> </a:t>
            </a:r>
            <a:r>
              <a:rPr sz="1100" i="1" spc="-20" dirty="0">
                <a:solidFill>
                  <a:srgbClr val="FF0000"/>
                </a:solidFill>
                <a:latin typeface="Tahoma"/>
                <a:cs typeface="Tahoma"/>
              </a:rPr>
              <a:t>likely</a:t>
            </a:r>
            <a:r>
              <a:rPr sz="1100" i="1" spc="-35" dirty="0">
                <a:solidFill>
                  <a:srgbClr val="FF0000"/>
                </a:solidFill>
                <a:latin typeface="Tahoma"/>
                <a:cs typeface="Tahoma"/>
              </a:rPr>
              <a:t> </a:t>
            </a:r>
            <a:r>
              <a:rPr sz="1100" i="1" spc="-50" dirty="0">
                <a:solidFill>
                  <a:srgbClr val="FF0000"/>
                </a:solidFill>
                <a:latin typeface="Tahoma"/>
                <a:cs typeface="Tahoma"/>
              </a:rPr>
              <a:t>each</a:t>
            </a:r>
            <a:r>
              <a:rPr sz="1100" i="1" spc="-35" dirty="0">
                <a:solidFill>
                  <a:srgbClr val="FF0000"/>
                </a:solidFill>
                <a:latin typeface="Tahoma"/>
                <a:cs typeface="Tahoma"/>
              </a:rPr>
              <a:t> </a:t>
            </a:r>
            <a:r>
              <a:rPr sz="1100" i="1" spc="-20" dirty="0">
                <a:solidFill>
                  <a:srgbClr val="FF0000"/>
                </a:solidFill>
                <a:latin typeface="Tahoma"/>
                <a:cs typeface="Tahoma"/>
              </a:rPr>
              <a:t>line</a:t>
            </a:r>
            <a:r>
              <a:rPr sz="1100" i="1" spc="-40" dirty="0">
                <a:solidFill>
                  <a:srgbClr val="FF0000"/>
                </a:solidFill>
                <a:latin typeface="Tahoma"/>
                <a:cs typeface="Tahoma"/>
              </a:rPr>
              <a:t> </a:t>
            </a:r>
            <a:r>
              <a:rPr sz="1100" i="1" dirty="0">
                <a:solidFill>
                  <a:srgbClr val="FF0000"/>
                </a:solidFill>
                <a:latin typeface="Tahoma"/>
                <a:cs typeface="Tahoma"/>
              </a:rPr>
              <a:t>is</a:t>
            </a:r>
            <a:r>
              <a:rPr sz="1100" i="1" spc="-35" dirty="0">
                <a:solidFill>
                  <a:srgbClr val="FF0000"/>
                </a:solidFill>
                <a:latin typeface="Tahoma"/>
                <a:cs typeface="Tahoma"/>
              </a:rPr>
              <a:t> </a:t>
            </a:r>
            <a:r>
              <a:rPr sz="1100" i="1" dirty="0">
                <a:solidFill>
                  <a:srgbClr val="FF0000"/>
                </a:solidFill>
                <a:latin typeface="Tahoma"/>
                <a:cs typeface="Tahoma"/>
              </a:rPr>
              <a:t>to</a:t>
            </a:r>
            <a:r>
              <a:rPr sz="1100" i="1" spc="-40" dirty="0">
                <a:solidFill>
                  <a:srgbClr val="FF0000"/>
                </a:solidFill>
                <a:latin typeface="Tahoma"/>
                <a:cs typeface="Tahoma"/>
              </a:rPr>
              <a:t> </a:t>
            </a:r>
            <a:r>
              <a:rPr sz="1100" i="1" spc="-60" dirty="0">
                <a:solidFill>
                  <a:srgbClr val="FF0000"/>
                </a:solidFill>
                <a:latin typeface="Tahoma"/>
                <a:cs typeface="Tahoma"/>
              </a:rPr>
              <a:t>have</a:t>
            </a:r>
            <a:r>
              <a:rPr sz="1100" i="1" spc="-25" dirty="0">
                <a:solidFill>
                  <a:srgbClr val="FF0000"/>
                </a:solidFill>
                <a:latin typeface="Tahoma"/>
                <a:cs typeface="Tahoma"/>
              </a:rPr>
              <a:t> </a:t>
            </a:r>
            <a:r>
              <a:rPr sz="1100" i="1" spc="-50" dirty="0">
                <a:solidFill>
                  <a:srgbClr val="FF0000"/>
                </a:solidFill>
                <a:latin typeface="Tahoma"/>
                <a:cs typeface="Tahoma"/>
              </a:rPr>
              <a:t>generated</a:t>
            </a:r>
            <a:r>
              <a:rPr sz="1100" i="1" spc="-35" dirty="0">
                <a:solidFill>
                  <a:srgbClr val="FF0000"/>
                </a:solidFill>
                <a:latin typeface="Tahoma"/>
                <a:cs typeface="Tahoma"/>
              </a:rPr>
              <a:t> </a:t>
            </a:r>
            <a:r>
              <a:rPr sz="1100" i="1" spc="-20" dirty="0">
                <a:solidFill>
                  <a:srgbClr val="FF0000"/>
                </a:solidFill>
                <a:latin typeface="Tahoma"/>
                <a:cs typeface="Tahoma"/>
              </a:rPr>
              <a:t>your </a:t>
            </a:r>
            <a:r>
              <a:rPr sz="1100" i="1" spc="-10" dirty="0">
                <a:solidFill>
                  <a:srgbClr val="FF0000"/>
                </a:solidFill>
                <a:latin typeface="Tahoma"/>
                <a:cs typeface="Tahoma"/>
              </a:rPr>
              <a:t>data.</a:t>
            </a:r>
            <a:endParaRPr sz="1100" i="1" dirty="0">
              <a:solidFill>
                <a:srgbClr val="FF0000"/>
              </a:solidFill>
              <a:latin typeface="Tahoma"/>
              <a:cs typeface="Tahoma"/>
            </a:endParaRPr>
          </a:p>
          <a:p>
            <a:pPr marL="17145" marR="382905" indent="-5080">
              <a:lnSpc>
                <a:spcPct val="118000"/>
              </a:lnSpc>
              <a:spcBef>
                <a:spcPts val="675"/>
              </a:spcBef>
            </a:pPr>
            <a:r>
              <a:rPr sz="1100" spc="-50" dirty="0">
                <a:solidFill>
                  <a:srgbClr val="22373A"/>
                </a:solidFill>
                <a:latin typeface="Tahoma"/>
                <a:cs typeface="Tahoma"/>
              </a:rPr>
              <a:t>Tomorrow</a:t>
            </a:r>
            <a:r>
              <a:rPr sz="1100" spc="-40" dirty="0">
                <a:solidFill>
                  <a:srgbClr val="22373A"/>
                </a:solidFill>
                <a:latin typeface="Tahoma"/>
                <a:cs typeface="Tahoma"/>
              </a:rPr>
              <a:t> </a:t>
            </a:r>
            <a:r>
              <a:rPr sz="1100" spc="-10" dirty="0">
                <a:solidFill>
                  <a:srgbClr val="22373A"/>
                </a:solidFill>
                <a:latin typeface="Tahoma"/>
                <a:cs typeface="Tahoma"/>
              </a:rPr>
              <a:t>Anna</a:t>
            </a:r>
            <a:r>
              <a:rPr sz="1100" spc="-30" dirty="0">
                <a:solidFill>
                  <a:srgbClr val="22373A"/>
                </a:solidFill>
                <a:latin typeface="Tahoma"/>
                <a:cs typeface="Tahoma"/>
              </a:rPr>
              <a:t> </a:t>
            </a:r>
            <a:r>
              <a:rPr sz="1100" dirty="0">
                <a:solidFill>
                  <a:srgbClr val="22373A"/>
                </a:solidFill>
                <a:latin typeface="Tahoma"/>
                <a:cs typeface="Tahoma"/>
              </a:rPr>
              <a:t>will</a:t>
            </a:r>
            <a:r>
              <a:rPr sz="1100" spc="-30" dirty="0">
                <a:solidFill>
                  <a:srgbClr val="22373A"/>
                </a:solidFill>
                <a:latin typeface="Tahoma"/>
                <a:cs typeface="Tahoma"/>
              </a:rPr>
              <a:t> </a:t>
            </a:r>
            <a:r>
              <a:rPr sz="1100" spc="-40" dirty="0">
                <a:solidFill>
                  <a:srgbClr val="22373A"/>
                </a:solidFill>
                <a:latin typeface="Tahoma"/>
                <a:cs typeface="Tahoma"/>
              </a:rPr>
              <a:t>cover</a:t>
            </a:r>
            <a:r>
              <a:rPr sz="1100" spc="-25" dirty="0">
                <a:solidFill>
                  <a:srgbClr val="22373A"/>
                </a:solidFill>
                <a:latin typeface="Tahoma"/>
                <a:cs typeface="Tahoma"/>
              </a:rPr>
              <a:t> </a:t>
            </a:r>
            <a:r>
              <a:rPr sz="1100" spc="-60" dirty="0">
                <a:solidFill>
                  <a:srgbClr val="22373A"/>
                </a:solidFill>
                <a:latin typeface="Tahoma"/>
                <a:cs typeface="Tahoma"/>
              </a:rPr>
              <a:t>how</a:t>
            </a:r>
            <a:r>
              <a:rPr sz="1100" spc="-30" dirty="0">
                <a:solidFill>
                  <a:srgbClr val="22373A"/>
                </a:solidFill>
                <a:latin typeface="Tahoma"/>
                <a:cs typeface="Tahoma"/>
              </a:rPr>
              <a:t> </a:t>
            </a:r>
            <a:r>
              <a:rPr sz="1100" dirty="0">
                <a:solidFill>
                  <a:srgbClr val="22373A"/>
                </a:solidFill>
                <a:latin typeface="Tahoma"/>
                <a:cs typeface="Tahoma"/>
              </a:rPr>
              <a:t>to</a:t>
            </a:r>
            <a:r>
              <a:rPr sz="1100" spc="-30" dirty="0">
                <a:solidFill>
                  <a:srgbClr val="22373A"/>
                </a:solidFill>
                <a:latin typeface="Tahoma"/>
                <a:cs typeface="Tahoma"/>
              </a:rPr>
              <a:t> </a:t>
            </a:r>
            <a:r>
              <a:rPr sz="1100" spc="-65" dirty="0">
                <a:solidFill>
                  <a:srgbClr val="22373A"/>
                </a:solidFill>
                <a:latin typeface="Tahoma"/>
                <a:cs typeface="Tahoma"/>
              </a:rPr>
              <a:t>use</a:t>
            </a:r>
            <a:r>
              <a:rPr sz="1100" spc="-20" dirty="0">
                <a:solidFill>
                  <a:srgbClr val="22373A"/>
                </a:solidFill>
                <a:latin typeface="Tahoma"/>
                <a:cs typeface="Tahoma"/>
              </a:rPr>
              <a:t> </a:t>
            </a:r>
            <a:r>
              <a:rPr sz="1100" spc="-35" dirty="0">
                <a:solidFill>
                  <a:srgbClr val="22373A"/>
                </a:solidFill>
                <a:latin typeface="Palatino Linotype"/>
                <a:cs typeface="Palatino Linotype"/>
              </a:rPr>
              <a:t>brms</a:t>
            </a:r>
            <a:r>
              <a:rPr sz="1100" spc="-35" dirty="0">
                <a:solidFill>
                  <a:srgbClr val="22373A"/>
                </a:solidFill>
                <a:latin typeface="Tahoma"/>
                <a:cs typeface="Tahoma"/>
              </a:rPr>
              <a:t>,</a:t>
            </a:r>
            <a:r>
              <a:rPr sz="1100" spc="-30" dirty="0">
                <a:solidFill>
                  <a:srgbClr val="22373A"/>
                </a:solidFill>
                <a:latin typeface="Tahoma"/>
                <a:cs typeface="Tahoma"/>
              </a:rPr>
              <a:t> </a:t>
            </a:r>
            <a:r>
              <a:rPr sz="1100" dirty="0">
                <a:solidFill>
                  <a:srgbClr val="22373A"/>
                </a:solidFill>
                <a:latin typeface="Tahoma"/>
                <a:cs typeface="Tahoma"/>
              </a:rPr>
              <a:t>a</a:t>
            </a:r>
            <a:r>
              <a:rPr sz="1100" spc="-25" dirty="0">
                <a:solidFill>
                  <a:srgbClr val="22373A"/>
                </a:solidFill>
                <a:latin typeface="Tahoma"/>
                <a:cs typeface="Tahoma"/>
              </a:rPr>
              <a:t> </a:t>
            </a:r>
            <a:r>
              <a:rPr sz="1100" spc="-50" dirty="0">
                <a:solidFill>
                  <a:srgbClr val="22373A"/>
                </a:solidFill>
                <a:latin typeface="Tahoma"/>
                <a:cs typeface="Tahoma"/>
              </a:rPr>
              <a:t>very</a:t>
            </a:r>
            <a:r>
              <a:rPr sz="1100" spc="-35" dirty="0">
                <a:solidFill>
                  <a:srgbClr val="22373A"/>
                </a:solidFill>
                <a:latin typeface="Tahoma"/>
                <a:cs typeface="Tahoma"/>
              </a:rPr>
              <a:t> </a:t>
            </a:r>
            <a:r>
              <a:rPr sz="1100" spc="-30" dirty="0">
                <a:solidFill>
                  <a:srgbClr val="22373A"/>
                </a:solidFill>
                <a:latin typeface="Tahoma"/>
                <a:cs typeface="Tahoma"/>
              </a:rPr>
              <a:t>powerful </a:t>
            </a:r>
            <a:r>
              <a:rPr sz="1100" spc="-50" dirty="0">
                <a:solidFill>
                  <a:srgbClr val="22373A"/>
                </a:solidFill>
                <a:latin typeface="Tahoma"/>
                <a:cs typeface="Tahoma"/>
              </a:rPr>
              <a:t>package</a:t>
            </a:r>
            <a:r>
              <a:rPr sz="1100" spc="-40" dirty="0">
                <a:solidFill>
                  <a:srgbClr val="22373A"/>
                </a:solidFill>
                <a:latin typeface="Tahoma"/>
                <a:cs typeface="Tahoma"/>
              </a:rPr>
              <a:t> </a:t>
            </a:r>
            <a:r>
              <a:rPr sz="1100" spc="-20" dirty="0">
                <a:solidFill>
                  <a:srgbClr val="22373A"/>
                </a:solidFill>
                <a:latin typeface="Tahoma"/>
                <a:cs typeface="Tahoma"/>
              </a:rPr>
              <a:t>for</a:t>
            </a:r>
            <a:r>
              <a:rPr sz="1100" spc="-55" dirty="0">
                <a:solidFill>
                  <a:srgbClr val="22373A"/>
                </a:solidFill>
                <a:latin typeface="Tahoma"/>
                <a:cs typeface="Tahoma"/>
              </a:rPr>
              <a:t> </a:t>
            </a:r>
            <a:r>
              <a:rPr sz="1100" dirty="0">
                <a:solidFill>
                  <a:srgbClr val="22373A"/>
                </a:solidFill>
                <a:latin typeface="Tahoma"/>
                <a:cs typeface="Tahoma"/>
              </a:rPr>
              <a:t>fitting</a:t>
            </a:r>
            <a:r>
              <a:rPr sz="1100" spc="-50" dirty="0">
                <a:solidFill>
                  <a:srgbClr val="22373A"/>
                </a:solidFill>
                <a:latin typeface="Tahoma"/>
                <a:cs typeface="Tahoma"/>
              </a:rPr>
              <a:t> </a:t>
            </a:r>
            <a:r>
              <a:rPr sz="1100" spc="-40" dirty="0">
                <a:solidFill>
                  <a:srgbClr val="22373A"/>
                </a:solidFill>
                <a:latin typeface="Tahoma"/>
                <a:cs typeface="Tahoma"/>
              </a:rPr>
              <a:t>Bayesian</a:t>
            </a:r>
            <a:r>
              <a:rPr sz="1100" spc="-45" dirty="0">
                <a:solidFill>
                  <a:srgbClr val="22373A"/>
                </a:solidFill>
                <a:latin typeface="Tahoma"/>
                <a:cs typeface="Tahoma"/>
              </a:rPr>
              <a:t> </a:t>
            </a:r>
            <a:r>
              <a:rPr sz="1100" spc="-10" dirty="0">
                <a:solidFill>
                  <a:srgbClr val="22373A"/>
                </a:solidFill>
                <a:latin typeface="Tahoma"/>
                <a:cs typeface="Tahoma"/>
              </a:rPr>
              <a:t>models.</a:t>
            </a:r>
            <a:endParaRPr sz="1100" dirty="0">
              <a:latin typeface="Tahoma"/>
              <a:cs typeface="Tahoma"/>
            </a:endParaRPr>
          </a:p>
          <a:p>
            <a:pPr marL="12700">
              <a:lnSpc>
                <a:spcPct val="100000"/>
              </a:lnSpc>
              <a:spcBef>
                <a:spcPts val="915"/>
              </a:spcBef>
            </a:pPr>
            <a:r>
              <a:rPr sz="1100" dirty="0">
                <a:solidFill>
                  <a:srgbClr val="22373A"/>
                </a:solidFill>
                <a:latin typeface="Tahoma"/>
                <a:cs typeface="Tahoma"/>
              </a:rPr>
              <a:t>That’s</a:t>
            </a:r>
            <a:r>
              <a:rPr sz="1100" spc="-40" dirty="0">
                <a:solidFill>
                  <a:srgbClr val="22373A"/>
                </a:solidFill>
                <a:latin typeface="Tahoma"/>
                <a:cs typeface="Tahoma"/>
              </a:rPr>
              <a:t> </a:t>
            </a:r>
            <a:r>
              <a:rPr sz="1100" dirty="0">
                <a:solidFill>
                  <a:srgbClr val="22373A"/>
                </a:solidFill>
                <a:latin typeface="Tahoma"/>
                <a:cs typeface="Tahoma"/>
              </a:rPr>
              <a:t>all</a:t>
            </a:r>
            <a:r>
              <a:rPr sz="1100" spc="-35" dirty="0">
                <a:solidFill>
                  <a:srgbClr val="22373A"/>
                </a:solidFill>
                <a:latin typeface="Tahoma"/>
                <a:cs typeface="Tahoma"/>
              </a:rPr>
              <a:t> </a:t>
            </a:r>
            <a:r>
              <a:rPr sz="1100" spc="-20" dirty="0">
                <a:solidFill>
                  <a:srgbClr val="22373A"/>
                </a:solidFill>
                <a:latin typeface="Tahoma"/>
                <a:cs typeface="Tahoma"/>
              </a:rPr>
              <a:t>for</a:t>
            </a:r>
            <a:r>
              <a:rPr sz="1100" spc="-35" dirty="0">
                <a:solidFill>
                  <a:srgbClr val="22373A"/>
                </a:solidFill>
                <a:latin typeface="Tahoma"/>
                <a:cs typeface="Tahoma"/>
              </a:rPr>
              <a:t> </a:t>
            </a:r>
            <a:r>
              <a:rPr sz="1100" spc="-20" dirty="0">
                <a:solidFill>
                  <a:srgbClr val="22373A"/>
                </a:solidFill>
                <a:latin typeface="Tahoma"/>
                <a:cs typeface="Tahoma"/>
              </a:rPr>
              <a:t>now.</a:t>
            </a:r>
            <a:endParaRPr sz="1100" dirty="0">
              <a:latin typeface="Tahoma"/>
              <a:cs typeface="Tahoma"/>
            </a:endParaRPr>
          </a:p>
        </p:txBody>
      </p:sp>
      <p:sp>
        <p:nvSpPr>
          <p:cNvPr id="4" name="object 4"/>
          <p:cNvSpPr txBox="1"/>
          <p:nvPr/>
        </p:nvSpPr>
        <p:spPr>
          <a:xfrm>
            <a:off x="4386541" y="3207117"/>
            <a:ext cx="133350" cy="147320"/>
          </a:xfrm>
          <a:prstGeom prst="rect">
            <a:avLst/>
          </a:prstGeom>
        </p:spPr>
        <p:txBody>
          <a:bodyPr vert="horz" wrap="square" lIns="0" tIns="12065" rIns="0" bIns="0" rtlCol="0">
            <a:spAutoFit/>
          </a:bodyPr>
          <a:lstStyle/>
          <a:p>
            <a:pPr marL="12700">
              <a:lnSpc>
                <a:spcPct val="100000"/>
              </a:lnSpc>
              <a:spcBef>
                <a:spcPts val="95"/>
              </a:spcBef>
            </a:pPr>
            <a:r>
              <a:rPr sz="800" spc="-25" dirty="0">
                <a:solidFill>
                  <a:srgbClr val="22373A"/>
                </a:solidFill>
                <a:latin typeface="Trebuchet MS"/>
                <a:cs typeface="Trebuchet MS"/>
              </a:rPr>
              <a:t>79</a:t>
            </a:r>
            <a:endParaRPr sz="800">
              <a:latin typeface="Trebuchet MS"/>
              <a:cs typeface="Trebuchet MS"/>
            </a:endParaRPr>
          </a:p>
        </p:txBody>
      </p:sp>
    </p:spTree>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7370" y="76375"/>
            <a:ext cx="3459479" cy="196849"/>
          </a:xfrm>
          <a:prstGeom prst="rect">
            <a:avLst/>
          </a:prstGeom>
        </p:spPr>
        <p:txBody>
          <a:bodyPr vert="horz" wrap="square" lIns="0" tIns="12065" rIns="0" bIns="0" rtlCol="0">
            <a:spAutoFit/>
          </a:bodyPr>
          <a:lstStyle/>
          <a:p>
            <a:pPr marL="38100">
              <a:lnSpc>
                <a:spcPct val="100000"/>
              </a:lnSpc>
              <a:spcBef>
                <a:spcPts val="95"/>
              </a:spcBef>
            </a:pPr>
            <a:r>
              <a:rPr spc="-30" dirty="0">
                <a:solidFill>
                  <a:srgbClr val="FF0000"/>
                </a:solidFill>
              </a:rPr>
              <a:t>Frequentist</a:t>
            </a:r>
            <a:r>
              <a:rPr spc="35" dirty="0"/>
              <a:t> </a:t>
            </a:r>
            <a:r>
              <a:rPr spc="-35" dirty="0"/>
              <a:t>Statistics</a:t>
            </a:r>
          </a:p>
        </p:txBody>
      </p:sp>
      <p:sp>
        <p:nvSpPr>
          <p:cNvPr id="4" name="object 4"/>
          <p:cNvSpPr txBox="1">
            <a:spLocks noGrp="1"/>
          </p:cNvSpPr>
          <p:nvPr>
            <p:ph type="sldNum" sz="quarter" idx="7"/>
          </p:nvPr>
        </p:nvSpPr>
        <p:spPr>
          <a:prstGeom prst="rect">
            <a:avLst/>
          </a:prstGeom>
        </p:spPr>
        <p:txBody>
          <a:bodyPr vert="horz" wrap="square" lIns="0" tIns="27939" rIns="0" bIns="0" rtlCol="0">
            <a:spAutoFit/>
          </a:bodyPr>
          <a:lstStyle/>
          <a:p>
            <a:pPr marL="91440">
              <a:lnSpc>
                <a:spcPct val="100000"/>
              </a:lnSpc>
              <a:spcBef>
                <a:spcPts val="219"/>
              </a:spcBef>
            </a:pPr>
            <a:r>
              <a:rPr dirty="0"/>
              <a:t>7</a:t>
            </a:r>
          </a:p>
        </p:txBody>
      </p:sp>
      <p:sp>
        <p:nvSpPr>
          <p:cNvPr id="3" name="object 3"/>
          <p:cNvSpPr txBox="1"/>
          <p:nvPr/>
        </p:nvSpPr>
        <p:spPr>
          <a:xfrm>
            <a:off x="347294" y="1162455"/>
            <a:ext cx="3940810" cy="1241425"/>
          </a:xfrm>
          <a:prstGeom prst="rect">
            <a:avLst/>
          </a:prstGeom>
        </p:spPr>
        <p:txBody>
          <a:bodyPr vert="horz" wrap="square" lIns="0" tIns="11430" rIns="0" bIns="0" rtlCol="0">
            <a:spAutoFit/>
          </a:bodyPr>
          <a:lstStyle/>
          <a:p>
            <a:pPr marL="12700">
              <a:lnSpc>
                <a:spcPct val="100000"/>
              </a:lnSpc>
              <a:spcBef>
                <a:spcPts val="90"/>
              </a:spcBef>
            </a:pPr>
            <a:r>
              <a:rPr sz="1100" spc="-35" dirty="0">
                <a:solidFill>
                  <a:srgbClr val="22373A"/>
                </a:solidFill>
                <a:latin typeface="Tahoma"/>
                <a:cs typeface="Tahoma"/>
              </a:rPr>
              <a:t>Frequentist</a:t>
            </a:r>
            <a:r>
              <a:rPr sz="1100" spc="-50" dirty="0">
                <a:solidFill>
                  <a:srgbClr val="22373A"/>
                </a:solidFill>
                <a:latin typeface="Tahoma"/>
                <a:cs typeface="Tahoma"/>
              </a:rPr>
              <a:t> </a:t>
            </a:r>
            <a:r>
              <a:rPr sz="1100" spc="-55" dirty="0">
                <a:solidFill>
                  <a:srgbClr val="22373A"/>
                </a:solidFill>
                <a:latin typeface="Tahoma"/>
                <a:cs typeface="Tahoma"/>
              </a:rPr>
              <a:t>approaches</a:t>
            </a:r>
            <a:r>
              <a:rPr sz="1100" spc="-30" dirty="0">
                <a:solidFill>
                  <a:srgbClr val="22373A"/>
                </a:solidFill>
                <a:latin typeface="Tahoma"/>
                <a:cs typeface="Tahoma"/>
              </a:rPr>
              <a:t> </a:t>
            </a:r>
            <a:r>
              <a:rPr sz="1100" spc="-75" dirty="0">
                <a:solidFill>
                  <a:srgbClr val="22373A"/>
                </a:solidFill>
                <a:latin typeface="Tahoma"/>
                <a:cs typeface="Tahoma"/>
              </a:rPr>
              <a:t>were</a:t>
            </a:r>
            <a:r>
              <a:rPr sz="1100" spc="-10" dirty="0">
                <a:solidFill>
                  <a:srgbClr val="22373A"/>
                </a:solidFill>
                <a:latin typeface="Tahoma"/>
                <a:cs typeface="Tahoma"/>
              </a:rPr>
              <a:t> </a:t>
            </a:r>
            <a:r>
              <a:rPr sz="1100" spc="-50" dirty="0">
                <a:solidFill>
                  <a:srgbClr val="22373A"/>
                </a:solidFill>
                <a:latin typeface="Tahoma"/>
                <a:cs typeface="Tahoma"/>
              </a:rPr>
              <a:t>very</a:t>
            </a:r>
            <a:r>
              <a:rPr sz="1100" spc="-30" dirty="0">
                <a:solidFill>
                  <a:srgbClr val="22373A"/>
                </a:solidFill>
                <a:latin typeface="Tahoma"/>
                <a:cs typeface="Tahoma"/>
              </a:rPr>
              <a:t> </a:t>
            </a:r>
            <a:r>
              <a:rPr sz="1100" spc="-35" dirty="0">
                <a:solidFill>
                  <a:srgbClr val="22373A"/>
                </a:solidFill>
                <a:latin typeface="Tahoma"/>
                <a:cs typeface="Tahoma"/>
              </a:rPr>
              <a:t>popular</a:t>
            </a:r>
            <a:r>
              <a:rPr sz="1100" spc="-30" dirty="0">
                <a:solidFill>
                  <a:srgbClr val="22373A"/>
                </a:solidFill>
                <a:latin typeface="Tahoma"/>
                <a:cs typeface="Tahoma"/>
              </a:rPr>
              <a:t> </a:t>
            </a:r>
            <a:r>
              <a:rPr sz="1100" spc="-35" dirty="0">
                <a:solidFill>
                  <a:srgbClr val="22373A"/>
                </a:solidFill>
                <a:latin typeface="Tahoma"/>
                <a:cs typeface="Tahoma"/>
              </a:rPr>
              <a:t>during</a:t>
            </a:r>
            <a:r>
              <a:rPr sz="1100" spc="-30" dirty="0">
                <a:solidFill>
                  <a:srgbClr val="22373A"/>
                </a:solidFill>
                <a:latin typeface="Tahoma"/>
                <a:cs typeface="Tahoma"/>
              </a:rPr>
              <a:t> </a:t>
            </a:r>
            <a:r>
              <a:rPr sz="1100" spc="-20" dirty="0">
                <a:solidFill>
                  <a:srgbClr val="22373A"/>
                </a:solidFill>
                <a:latin typeface="Tahoma"/>
                <a:cs typeface="Tahoma"/>
              </a:rPr>
              <a:t>the</a:t>
            </a:r>
            <a:r>
              <a:rPr sz="1100" spc="-30" dirty="0">
                <a:solidFill>
                  <a:srgbClr val="22373A"/>
                </a:solidFill>
                <a:latin typeface="Tahoma"/>
                <a:cs typeface="Tahoma"/>
              </a:rPr>
              <a:t> </a:t>
            </a:r>
            <a:r>
              <a:rPr sz="1100" spc="-20" dirty="0">
                <a:solidFill>
                  <a:srgbClr val="22373A"/>
                </a:solidFill>
                <a:latin typeface="Tahoma"/>
                <a:cs typeface="Tahoma"/>
              </a:rPr>
              <a:t>20th</a:t>
            </a:r>
            <a:r>
              <a:rPr sz="1100" spc="-30" dirty="0">
                <a:solidFill>
                  <a:srgbClr val="22373A"/>
                </a:solidFill>
                <a:latin typeface="Tahoma"/>
                <a:cs typeface="Tahoma"/>
              </a:rPr>
              <a:t> </a:t>
            </a:r>
            <a:r>
              <a:rPr sz="1100" spc="-10" dirty="0">
                <a:solidFill>
                  <a:srgbClr val="22373A"/>
                </a:solidFill>
                <a:latin typeface="Tahoma"/>
                <a:cs typeface="Tahoma"/>
              </a:rPr>
              <a:t>century</a:t>
            </a:r>
            <a:endParaRPr sz="1100" dirty="0">
              <a:latin typeface="Tahoma"/>
              <a:cs typeface="Tahoma"/>
            </a:endParaRPr>
          </a:p>
          <a:p>
            <a:pPr marL="289560" marR="85725" indent="-177165">
              <a:lnSpc>
                <a:spcPct val="118000"/>
              </a:lnSpc>
              <a:spcBef>
                <a:spcPts val="675"/>
              </a:spcBef>
              <a:buChar char="•"/>
              <a:tabLst>
                <a:tab pos="290195" algn="l"/>
              </a:tabLst>
            </a:pPr>
            <a:r>
              <a:rPr sz="1100" spc="-40" dirty="0">
                <a:solidFill>
                  <a:srgbClr val="FF0000"/>
                </a:solidFill>
                <a:latin typeface="Tahoma"/>
                <a:cs typeface="Tahoma"/>
              </a:rPr>
              <a:t>Unknown</a:t>
            </a:r>
            <a:r>
              <a:rPr sz="1100" spc="-25" dirty="0">
                <a:solidFill>
                  <a:srgbClr val="FF0000"/>
                </a:solidFill>
                <a:latin typeface="Tahoma"/>
                <a:cs typeface="Tahoma"/>
              </a:rPr>
              <a:t> </a:t>
            </a:r>
            <a:r>
              <a:rPr sz="1100" spc="-60" dirty="0">
                <a:solidFill>
                  <a:srgbClr val="FF0000"/>
                </a:solidFill>
                <a:latin typeface="Tahoma"/>
                <a:cs typeface="Tahoma"/>
              </a:rPr>
              <a:t>parameters</a:t>
            </a:r>
            <a:r>
              <a:rPr sz="1100" spc="-25" dirty="0">
                <a:solidFill>
                  <a:srgbClr val="FF0000"/>
                </a:solidFill>
                <a:latin typeface="Tahoma"/>
                <a:cs typeface="Tahoma"/>
              </a:rPr>
              <a:t> </a:t>
            </a:r>
            <a:r>
              <a:rPr sz="1100" spc="-45" dirty="0">
                <a:solidFill>
                  <a:srgbClr val="22373A"/>
                </a:solidFill>
                <a:latin typeface="Tahoma"/>
                <a:cs typeface="Tahoma"/>
              </a:rPr>
              <a:t>(e.g.</a:t>
            </a:r>
            <a:r>
              <a:rPr sz="1100" spc="-25" dirty="0">
                <a:solidFill>
                  <a:srgbClr val="22373A"/>
                </a:solidFill>
                <a:latin typeface="Tahoma"/>
                <a:cs typeface="Tahoma"/>
              </a:rPr>
              <a:t> </a:t>
            </a:r>
            <a:r>
              <a:rPr sz="1100" spc="-60" dirty="0">
                <a:solidFill>
                  <a:srgbClr val="22373A"/>
                </a:solidFill>
                <a:latin typeface="Tahoma"/>
                <a:cs typeface="Tahoma"/>
              </a:rPr>
              <a:t>mean</a:t>
            </a:r>
            <a:r>
              <a:rPr sz="1100" spc="-25" dirty="0">
                <a:solidFill>
                  <a:srgbClr val="22373A"/>
                </a:solidFill>
                <a:latin typeface="Tahoma"/>
                <a:cs typeface="Tahoma"/>
              </a:rPr>
              <a:t> </a:t>
            </a:r>
            <a:r>
              <a:rPr sz="1100" i="1" dirty="0">
                <a:solidFill>
                  <a:srgbClr val="22373A"/>
                </a:solidFill>
                <a:latin typeface="Verdana"/>
                <a:cs typeface="Verdana"/>
              </a:rPr>
              <a:t>µ</a:t>
            </a:r>
            <a:r>
              <a:rPr sz="1100" dirty="0">
                <a:solidFill>
                  <a:srgbClr val="22373A"/>
                </a:solidFill>
                <a:latin typeface="Tahoma"/>
                <a:cs typeface="Tahoma"/>
              </a:rPr>
              <a:t>,</a:t>
            </a:r>
            <a:r>
              <a:rPr sz="1100" spc="-25" dirty="0">
                <a:solidFill>
                  <a:srgbClr val="22373A"/>
                </a:solidFill>
                <a:latin typeface="Tahoma"/>
                <a:cs typeface="Tahoma"/>
              </a:rPr>
              <a:t> </a:t>
            </a:r>
            <a:r>
              <a:rPr sz="1100" spc="-40" dirty="0">
                <a:solidFill>
                  <a:srgbClr val="22373A"/>
                </a:solidFill>
                <a:latin typeface="Tahoma"/>
                <a:cs typeface="Tahoma"/>
              </a:rPr>
              <a:t>standard</a:t>
            </a:r>
            <a:r>
              <a:rPr sz="1100" spc="-25" dirty="0">
                <a:solidFill>
                  <a:srgbClr val="22373A"/>
                </a:solidFill>
                <a:latin typeface="Tahoma"/>
                <a:cs typeface="Tahoma"/>
              </a:rPr>
              <a:t> </a:t>
            </a:r>
            <a:r>
              <a:rPr sz="1100" spc="-35" dirty="0">
                <a:solidFill>
                  <a:srgbClr val="22373A"/>
                </a:solidFill>
                <a:latin typeface="Tahoma"/>
                <a:cs typeface="Tahoma"/>
              </a:rPr>
              <a:t>deviation</a:t>
            </a:r>
            <a:r>
              <a:rPr sz="1100" spc="-25" dirty="0">
                <a:solidFill>
                  <a:srgbClr val="22373A"/>
                </a:solidFill>
                <a:latin typeface="Tahoma"/>
                <a:cs typeface="Tahoma"/>
              </a:rPr>
              <a:t> </a:t>
            </a:r>
            <a:r>
              <a:rPr sz="1100" i="1" dirty="0">
                <a:solidFill>
                  <a:srgbClr val="22373A"/>
                </a:solidFill>
                <a:latin typeface="Verdana"/>
                <a:cs typeface="Verdana"/>
              </a:rPr>
              <a:t>σ</a:t>
            </a:r>
            <a:r>
              <a:rPr sz="1100" dirty="0">
                <a:solidFill>
                  <a:srgbClr val="22373A"/>
                </a:solidFill>
                <a:latin typeface="Tahoma"/>
                <a:cs typeface="Tahoma"/>
              </a:rPr>
              <a:t>)</a:t>
            </a:r>
            <a:r>
              <a:rPr sz="1100" spc="-25" dirty="0">
                <a:solidFill>
                  <a:srgbClr val="22373A"/>
                </a:solidFill>
                <a:latin typeface="Tahoma"/>
                <a:cs typeface="Tahoma"/>
              </a:rPr>
              <a:t> are </a:t>
            </a:r>
            <a:r>
              <a:rPr sz="1100" spc="-35" dirty="0">
                <a:solidFill>
                  <a:srgbClr val="22373A"/>
                </a:solidFill>
                <a:latin typeface="Tahoma"/>
                <a:cs typeface="Tahoma"/>
              </a:rPr>
              <a:t>usually</a:t>
            </a:r>
            <a:r>
              <a:rPr sz="1100" spc="-55" dirty="0">
                <a:solidFill>
                  <a:srgbClr val="22373A"/>
                </a:solidFill>
                <a:latin typeface="Tahoma"/>
                <a:cs typeface="Tahoma"/>
              </a:rPr>
              <a:t> </a:t>
            </a:r>
            <a:r>
              <a:rPr sz="1100" spc="-30" dirty="0">
                <a:solidFill>
                  <a:srgbClr val="22373A"/>
                </a:solidFill>
                <a:latin typeface="Tahoma"/>
                <a:cs typeface="Tahoma"/>
              </a:rPr>
              <a:t>treated</a:t>
            </a:r>
            <a:r>
              <a:rPr sz="1100" spc="-40" dirty="0">
                <a:solidFill>
                  <a:srgbClr val="22373A"/>
                </a:solidFill>
                <a:latin typeface="Tahoma"/>
                <a:cs typeface="Tahoma"/>
              </a:rPr>
              <a:t> </a:t>
            </a:r>
            <a:r>
              <a:rPr sz="1100" spc="-35" dirty="0">
                <a:solidFill>
                  <a:srgbClr val="22373A"/>
                </a:solidFill>
                <a:latin typeface="Tahoma"/>
                <a:cs typeface="Tahoma"/>
              </a:rPr>
              <a:t>as</a:t>
            </a:r>
            <a:r>
              <a:rPr sz="1100" spc="-40" dirty="0">
                <a:solidFill>
                  <a:srgbClr val="22373A"/>
                </a:solidFill>
                <a:latin typeface="Tahoma"/>
                <a:cs typeface="Tahoma"/>
              </a:rPr>
              <a:t> having</a:t>
            </a:r>
            <a:r>
              <a:rPr sz="1100" spc="-45" dirty="0">
                <a:solidFill>
                  <a:srgbClr val="22373A"/>
                </a:solidFill>
                <a:latin typeface="Tahoma"/>
                <a:cs typeface="Tahoma"/>
              </a:rPr>
              <a:t> </a:t>
            </a:r>
            <a:r>
              <a:rPr sz="1100" dirty="0">
                <a:solidFill>
                  <a:srgbClr val="FF0000"/>
                </a:solidFill>
                <a:latin typeface="Tahoma"/>
                <a:cs typeface="Tahoma"/>
              </a:rPr>
              <a:t>a</a:t>
            </a:r>
            <a:r>
              <a:rPr sz="1100" spc="-40" dirty="0">
                <a:solidFill>
                  <a:srgbClr val="FF0000"/>
                </a:solidFill>
                <a:latin typeface="Tahoma"/>
                <a:cs typeface="Tahoma"/>
              </a:rPr>
              <a:t> </a:t>
            </a:r>
            <a:r>
              <a:rPr sz="1100" spc="-30" dirty="0">
                <a:solidFill>
                  <a:srgbClr val="FF0000"/>
                </a:solidFill>
                <a:latin typeface="Tahoma"/>
                <a:cs typeface="Tahoma"/>
              </a:rPr>
              <a:t>fixed,</a:t>
            </a:r>
            <a:r>
              <a:rPr sz="1100" spc="-45" dirty="0">
                <a:solidFill>
                  <a:srgbClr val="FF0000"/>
                </a:solidFill>
                <a:latin typeface="Tahoma"/>
                <a:cs typeface="Tahoma"/>
              </a:rPr>
              <a:t> </a:t>
            </a:r>
            <a:r>
              <a:rPr sz="1100" dirty="0">
                <a:solidFill>
                  <a:srgbClr val="FF0000"/>
                </a:solidFill>
                <a:latin typeface="Tahoma"/>
                <a:cs typeface="Tahoma"/>
              </a:rPr>
              <a:t>but</a:t>
            </a:r>
            <a:r>
              <a:rPr sz="1100" spc="-40" dirty="0">
                <a:solidFill>
                  <a:srgbClr val="FF0000"/>
                </a:solidFill>
                <a:latin typeface="Tahoma"/>
                <a:cs typeface="Tahoma"/>
              </a:rPr>
              <a:t> </a:t>
            </a:r>
            <a:r>
              <a:rPr sz="1100" spc="-55" dirty="0">
                <a:solidFill>
                  <a:srgbClr val="FF0000"/>
                </a:solidFill>
                <a:latin typeface="Tahoma"/>
                <a:cs typeface="Tahoma"/>
              </a:rPr>
              <a:t>unknown</a:t>
            </a:r>
            <a:r>
              <a:rPr sz="1100" spc="-35" dirty="0">
                <a:solidFill>
                  <a:srgbClr val="FF0000"/>
                </a:solidFill>
                <a:latin typeface="Tahoma"/>
                <a:cs typeface="Tahoma"/>
              </a:rPr>
              <a:t> </a:t>
            </a:r>
            <a:r>
              <a:rPr sz="1100" spc="-10" dirty="0">
                <a:solidFill>
                  <a:srgbClr val="FF0000"/>
                </a:solidFill>
                <a:latin typeface="Tahoma"/>
                <a:cs typeface="Tahoma"/>
              </a:rPr>
              <a:t>value</a:t>
            </a:r>
            <a:r>
              <a:rPr sz="1100" spc="-10" dirty="0">
                <a:solidFill>
                  <a:srgbClr val="22373A"/>
                </a:solidFill>
                <a:latin typeface="Tahoma"/>
                <a:cs typeface="Tahoma"/>
              </a:rPr>
              <a:t>.</a:t>
            </a:r>
            <a:endParaRPr sz="1100" dirty="0">
              <a:latin typeface="Tahoma"/>
              <a:cs typeface="Tahoma"/>
            </a:endParaRPr>
          </a:p>
          <a:p>
            <a:pPr marL="289560" indent="-177800">
              <a:lnSpc>
                <a:spcPct val="100000"/>
              </a:lnSpc>
              <a:spcBef>
                <a:spcPts val="920"/>
              </a:spcBef>
              <a:buChar char="•"/>
              <a:tabLst>
                <a:tab pos="290195" algn="l"/>
              </a:tabLst>
            </a:pPr>
            <a:r>
              <a:rPr sz="1100" dirty="0">
                <a:solidFill>
                  <a:srgbClr val="22373A"/>
                </a:solidFill>
                <a:latin typeface="Tahoma"/>
                <a:cs typeface="Tahoma"/>
              </a:rPr>
              <a:t>We</a:t>
            </a:r>
            <a:r>
              <a:rPr sz="1100" spc="-55" dirty="0">
                <a:solidFill>
                  <a:srgbClr val="22373A"/>
                </a:solidFill>
                <a:latin typeface="Tahoma"/>
                <a:cs typeface="Tahoma"/>
              </a:rPr>
              <a:t> </a:t>
            </a:r>
            <a:r>
              <a:rPr sz="1100" spc="-70" dirty="0">
                <a:solidFill>
                  <a:srgbClr val="FF0000"/>
                </a:solidFill>
                <a:latin typeface="Tahoma"/>
                <a:cs typeface="Tahoma"/>
              </a:rPr>
              <a:t>use</a:t>
            </a:r>
            <a:r>
              <a:rPr sz="1100" spc="-15" dirty="0">
                <a:solidFill>
                  <a:srgbClr val="FF0000"/>
                </a:solidFill>
                <a:latin typeface="Tahoma"/>
                <a:cs typeface="Tahoma"/>
              </a:rPr>
              <a:t> </a:t>
            </a:r>
            <a:r>
              <a:rPr sz="1100" spc="-40" dirty="0">
                <a:solidFill>
                  <a:srgbClr val="FF0000"/>
                </a:solidFill>
                <a:latin typeface="Tahoma"/>
                <a:cs typeface="Tahoma"/>
              </a:rPr>
              <a:t>maximum</a:t>
            </a:r>
            <a:r>
              <a:rPr sz="1100" spc="-25" dirty="0">
                <a:solidFill>
                  <a:srgbClr val="FF0000"/>
                </a:solidFill>
                <a:latin typeface="Tahoma"/>
                <a:cs typeface="Tahoma"/>
              </a:rPr>
              <a:t> likelihood</a:t>
            </a:r>
            <a:r>
              <a:rPr sz="1100" spc="-35" dirty="0">
                <a:solidFill>
                  <a:srgbClr val="FF0000"/>
                </a:solidFill>
                <a:latin typeface="Tahoma"/>
                <a:cs typeface="Tahoma"/>
              </a:rPr>
              <a:t> </a:t>
            </a:r>
            <a:r>
              <a:rPr sz="1100" spc="-30" dirty="0">
                <a:solidFill>
                  <a:srgbClr val="FF0000"/>
                </a:solidFill>
                <a:latin typeface="Tahoma"/>
                <a:cs typeface="Tahoma"/>
              </a:rPr>
              <a:t>estimation</a:t>
            </a:r>
            <a:r>
              <a:rPr sz="1100" spc="-25" dirty="0">
                <a:solidFill>
                  <a:srgbClr val="FF0000"/>
                </a:solidFill>
                <a:latin typeface="Tahoma"/>
                <a:cs typeface="Tahoma"/>
              </a:rPr>
              <a:t> </a:t>
            </a:r>
            <a:r>
              <a:rPr sz="1100" spc="-65" dirty="0">
                <a:solidFill>
                  <a:srgbClr val="22373A"/>
                </a:solidFill>
                <a:latin typeface="Tahoma"/>
                <a:cs typeface="Tahoma"/>
              </a:rPr>
              <a:t>when</a:t>
            </a:r>
            <a:r>
              <a:rPr sz="1100" spc="-25" dirty="0">
                <a:solidFill>
                  <a:srgbClr val="22373A"/>
                </a:solidFill>
                <a:latin typeface="Tahoma"/>
                <a:cs typeface="Tahoma"/>
              </a:rPr>
              <a:t> </a:t>
            </a:r>
            <a:r>
              <a:rPr sz="1100" spc="-35" dirty="0">
                <a:solidFill>
                  <a:srgbClr val="22373A"/>
                </a:solidFill>
                <a:latin typeface="Tahoma"/>
                <a:cs typeface="Tahoma"/>
              </a:rPr>
              <a:t>model</a:t>
            </a:r>
            <a:r>
              <a:rPr sz="1100" spc="-30" dirty="0">
                <a:solidFill>
                  <a:srgbClr val="22373A"/>
                </a:solidFill>
                <a:latin typeface="Tahoma"/>
                <a:cs typeface="Tahoma"/>
              </a:rPr>
              <a:t> </a:t>
            </a:r>
            <a:r>
              <a:rPr sz="1100" spc="-10" dirty="0">
                <a:solidFill>
                  <a:srgbClr val="22373A"/>
                </a:solidFill>
                <a:latin typeface="Tahoma"/>
                <a:cs typeface="Tahoma"/>
              </a:rPr>
              <a:t>fitting.</a:t>
            </a:r>
            <a:endParaRPr sz="1100" dirty="0">
              <a:latin typeface="Tahoma"/>
              <a:cs typeface="Tahoma"/>
            </a:endParaRPr>
          </a:p>
          <a:p>
            <a:pPr marL="289560" indent="-177800">
              <a:lnSpc>
                <a:spcPct val="100000"/>
              </a:lnSpc>
              <a:spcBef>
                <a:spcPts val="915"/>
              </a:spcBef>
              <a:buChar char="•"/>
              <a:tabLst>
                <a:tab pos="290195" algn="l"/>
              </a:tabLst>
            </a:pPr>
            <a:r>
              <a:rPr sz="1100" spc="-40" dirty="0">
                <a:solidFill>
                  <a:srgbClr val="22373A"/>
                </a:solidFill>
                <a:latin typeface="Tahoma"/>
                <a:cs typeface="Tahoma"/>
              </a:rPr>
              <a:t>Tests</a:t>
            </a:r>
            <a:r>
              <a:rPr sz="1100" spc="-30" dirty="0">
                <a:solidFill>
                  <a:srgbClr val="22373A"/>
                </a:solidFill>
                <a:latin typeface="Tahoma"/>
                <a:cs typeface="Tahoma"/>
              </a:rPr>
              <a:t> </a:t>
            </a:r>
            <a:r>
              <a:rPr sz="1100" dirty="0">
                <a:solidFill>
                  <a:srgbClr val="22373A"/>
                </a:solidFill>
                <a:latin typeface="Tahoma"/>
                <a:cs typeface="Tahoma"/>
              </a:rPr>
              <a:t>of</a:t>
            </a:r>
            <a:r>
              <a:rPr sz="1100" spc="-35" dirty="0">
                <a:solidFill>
                  <a:srgbClr val="22373A"/>
                </a:solidFill>
                <a:latin typeface="Tahoma"/>
                <a:cs typeface="Tahoma"/>
              </a:rPr>
              <a:t> </a:t>
            </a:r>
            <a:r>
              <a:rPr sz="1100" i="1" spc="-20" dirty="0">
                <a:solidFill>
                  <a:srgbClr val="FF0000"/>
                </a:solidFill>
                <a:latin typeface="Arial"/>
                <a:cs typeface="Arial"/>
              </a:rPr>
              <a:t>statistical</a:t>
            </a:r>
            <a:r>
              <a:rPr sz="1100" i="1" spc="5" dirty="0">
                <a:solidFill>
                  <a:srgbClr val="FF0000"/>
                </a:solidFill>
                <a:latin typeface="Arial"/>
                <a:cs typeface="Arial"/>
              </a:rPr>
              <a:t> </a:t>
            </a:r>
            <a:r>
              <a:rPr sz="1100" i="1" spc="-55" dirty="0">
                <a:solidFill>
                  <a:srgbClr val="FF0000"/>
                </a:solidFill>
                <a:latin typeface="Arial"/>
                <a:cs typeface="Arial"/>
              </a:rPr>
              <a:t>significance</a:t>
            </a:r>
            <a:r>
              <a:rPr sz="1100" i="1" spc="5" dirty="0">
                <a:solidFill>
                  <a:srgbClr val="FF0000"/>
                </a:solidFill>
                <a:latin typeface="Arial"/>
                <a:cs typeface="Arial"/>
              </a:rPr>
              <a:t> </a:t>
            </a:r>
            <a:r>
              <a:rPr sz="1100" spc="-50" dirty="0">
                <a:solidFill>
                  <a:srgbClr val="FF0000"/>
                </a:solidFill>
                <a:latin typeface="Tahoma"/>
                <a:cs typeface="Tahoma"/>
              </a:rPr>
              <a:t>lead</a:t>
            </a:r>
            <a:r>
              <a:rPr sz="1100" spc="-35" dirty="0">
                <a:solidFill>
                  <a:srgbClr val="FF0000"/>
                </a:solidFill>
                <a:latin typeface="Tahoma"/>
                <a:cs typeface="Tahoma"/>
              </a:rPr>
              <a:t> </a:t>
            </a:r>
            <a:r>
              <a:rPr sz="1100" spc="-50" dirty="0">
                <a:solidFill>
                  <a:srgbClr val="FF0000"/>
                </a:solidFill>
                <a:latin typeface="Tahoma"/>
                <a:cs typeface="Tahoma"/>
              </a:rPr>
              <a:t>us</a:t>
            </a:r>
            <a:r>
              <a:rPr sz="1100" spc="-30" dirty="0">
                <a:solidFill>
                  <a:srgbClr val="FF0000"/>
                </a:solidFill>
                <a:latin typeface="Tahoma"/>
                <a:cs typeface="Tahoma"/>
              </a:rPr>
              <a:t> </a:t>
            </a:r>
            <a:r>
              <a:rPr sz="1100" dirty="0">
                <a:solidFill>
                  <a:srgbClr val="FF0000"/>
                </a:solidFill>
                <a:latin typeface="Tahoma"/>
                <a:cs typeface="Tahoma"/>
              </a:rPr>
              <a:t>to</a:t>
            </a:r>
            <a:r>
              <a:rPr sz="1100" spc="-35" dirty="0">
                <a:solidFill>
                  <a:srgbClr val="FF0000"/>
                </a:solidFill>
                <a:latin typeface="Tahoma"/>
                <a:cs typeface="Tahoma"/>
              </a:rPr>
              <a:t> </a:t>
            </a:r>
            <a:r>
              <a:rPr sz="1100" spc="-30" dirty="0">
                <a:solidFill>
                  <a:srgbClr val="FF0000"/>
                </a:solidFill>
                <a:latin typeface="Tahoma"/>
                <a:cs typeface="Tahoma"/>
              </a:rPr>
              <a:t>true/false</a:t>
            </a:r>
            <a:r>
              <a:rPr sz="1100" spc="-35" dirty="0">
                <a:solidFill>
                  <a:srgbClr val="FF0000"/>
                </a:solidFill>
                <a:latin typeface="Tahoma"/>
                <a:cs typeface="Tahoma"/>
              </a:rPr>
              <a:t> statements</a:t>
            </a:r>
            <a:r>
              <a:rPr sz="1100" spc="-35" dirty="0">
                <a:solidFill>
                  <a:srgbClr val="22373A"/>
                </a:solidFill>
                <a:latin typeface="Tahoma"/>
                <a:cs typeface="Tahoma"/>
              </a:rPr>
              <a:t>.</a:t>
            </a:r>
            <a:endParaRPr sz="1100" dirty="0">
              <a:latin typeface="Tahoma"/>
              <a:cs typeface="Tahoma"/>
            </a:endParaRPr>
          </a:p>
        </p:txBody>
      </p:sp>
    </p:spTree>
  </p:cSld>
  <p:clrMapOvr>
    <a:masterClrMapping/>
  </p:clrMapOvr>
  <p:transition>
    <p:cu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22373A"/>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185</TotalTime>
  <Words>6079</Words>
  <Application>Microsoft Office PowerPoint</Application>
  <PresentationFormat>Custom</PresentationFormat>
  <Paragraphs>1108</Paragraphs>
  <Slides>86</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86</vt:i4>
      </vt:variant>
    </vt:vector>
  </HeadingPairs>
  <TitlesOfParts>
    <vt:vector size="97" baseType="lpstr">
      <vt:lpstr>Meiryo</vt:lpstr>
      <vt:lpstr>Arial</vt:lpstr>
      <vt:lpstr>Calibri</vt:lpstr>
      <vt:lpstr>Courier New</vt:lpstr>
      <vt:lpstr>Palatino Linotype</vt:lpstr>
      <vt:lpstr>Sitka Heading</vt:lpstr>
      <vt:lpstr>Tahoma</vt:lpstr>
      <vt:lpstr>Times New Roman</vt:lpstr>
      <vt:lpstr>Trebuchet MS</vt:lpstr>
      <vt:lpstr>Verdana</vt:lpstr>
      <vt:lpstr>Office Theme</vt:lpstr>
      <vt:lpstr>IADS Summer School: Day 1. Introduction to the Bayesian Framework</vt:lpstr>
      <vt:lpstr>PowerPoint Presentation</vt:lpstr>
      <vt:lpstr>The plan for today</vt:lpstr>
      <vt:lpstr>Who is everybody?</vt:lpstr>
      <vt:lpstr>PowerPoint Presentation</vt:lpstr>
      <vt:lpstr>PowerPoint Presentation</vt:lpstr>
      <vt:lpstr>Probability interpretations</vt:lpstr>
      <vt:lpstr>Probability interpretations</vt:lpstr>
      <vt:lpstr>Frequentist Statistics</vt:lpstr>
      <vt:lpstr>Bayesian Statistics</vt:lpstr>
      <vt:lpstr>PowerPoint Presentation</vt:lpstr>
      <vt:lpstr>PowerPoint Presentation</vt:lpstr>
      <vt:lpstr>Conditional Probability</vt:lpstr>
      <vt:lpstr>Conditional Probability</vt:lpstr>
      <vt:lpstr>Conditional Probability</vt:lpstr>
      <vt:lpstr>How to Prove Bayes Theorem</vt:lpstr>
      <vt:lpstr>Bayes Theorem</vt:lpstr>
      <vt:lpstr>Why is this useful for statistical inference?</vt:lpstr>
      <vt:lpstr>Bayes Theorem Example</vt:lpstr>
      <vt:lpstr>Bayes Theorem Example</vt:lpstr>
      <vt:lpstr>Bayes Theorem Example</vt:lpstr>
      <vt:lpstr>PowerPoint Presentation</vt:lpstr>
      <vt:lpstr>What is a prior belief?</vt:lpstr>
      <vt:lpstr>Flat priors</vt:lpstr>
      <vt:lpstr>Why are flat priors bad?</vt:lpstr>
      <vt:lpstr>Informative Priors</vt:lpstr>
      <vt:lpstr>Weakly Informative Priors</vt:lpstr>
      <vt:lpstr>Informative Priors</vt:lpstr>
      <vt:lpstr>PowerPoint Presentation</vt:lpstr>
      <vt:lpstr>Exercise: Students at a UK University</vt:lpstr>
      <vt:lpstr>Exercise: Students at a UK University</vt:lpstr>
      <vt:lpstr>Alasdair’s Answer</vt:lpstr>
      <vt:lpstr>PowerPoint Presentation</vt:lpstr>
      <vt:lpstr>How about σ</vt:lpstr>
      <vt:lpstr>Estimating σ</vt:lpstr>
      <vt:lpstr>PowerPoint Presentation</vt:lpstr>
      <vt:lpstr>Prior Predictions</vt:lpstr>
      <vt:lpstr>Prior Predictions</vt:lpstr>
      <vt:lpstr>Prior Predictions</vt:lpstr>
      <vt:lpstr>A guesstimating challenge</vt:lpstr>
      <vt:lpstr>PowerPoint Presentation</vt:lpstr>
      <vt:lpstr>University of Essex Table Tennis Team</vt:lpstr>
      <vt:lpstr>Distributions and Priors</vt:lpstr>
      <vt:lpstr>A prior for p</vt:lpstr>
      <vt:lpstr>Weakly Informative Prior</vt:lpstr>
      <vt:lpstr>My prior</vt:lpstr>
      <vt:lpstr>PowerPoint Presentation</vt:lpstr>
      <vt:lpstr>Grid Approximation</vt:lpstr>
      <vt:lpstr>Important Super Useful Tip about seq()</vt:lpstr>
      <vt:lpstr>Computers aren’t good at representing numbers!</vt:lpstr>
      <vt:lpstr>Computing the prior probabilities</vt:lpstr>
      <vt:lpstr>Let’s look at some data</vt:lpstr>
      <vt:lpstr>PowerPoint Presentation</vt:lpstr>
      <vt:lpstr>PowerPoint Presentation</vt:lpstr>
      <vt:lpstr>Computing the posterior</vt:lpstr>
      <vt:lpstr>PowerPoint Presentation</vt:lpstr>
      <vt:lpstr>PowerPoint Presentation</vt:lpstr>
      <vt:lpstr>Game Two</vt:lpstr>
      <vt:lpstr>PowerPoint Presentation</vt:lpstr>
      <vt:lpstr>PowerPoint Presentation</vt:lpstr>
      <vt:lpstr>PowerPoint Presentation</vt:lpstr>
      <vt:lpstr>PowerPoint Presentation</vt:lpstr>
      <vt:lpstr>PowerPoint Presentation</vt:lpstr>
      <vt:lpstr>PowerPoint Presentation</vt:lpstr>
      <vt:lpstr>Summarising the posterior</vt:lpstr>
      <vt:lpstr>Summarising the posterior</vt:lpstr>
      <vt:lpstr>Conclusions</vt:lpstr>
      <vt:lpstr>PowerPoint Presentation</vt:lpstr>
      <vt:lpstr>Mathematical Outline</vt:lpstr>
      <vt:lpstr>An abstact example</vt:lpstr>
      <vt:lpstr>Chosing priors when you know very little</vt:lpstr>
      <vt:lpstr>Some weak priors</vt:lpstr>
      <vt:lpstr>Prior Predictions</vt:lpstr>
      <vt:lpstr>100 Prior Predictions - β0 and β1</vt:lpstr>
      <vt:lpstr>Prior Predictions - an example of σ = each of these lines has a spread, shown here is that fo one line. </vt:lpstr>
      <vt:lpstr>Prior Predictions - an example of σ</vt:lpstr>
      <vt:lpstr>Prior Predictions - an example of σ</vt:lpstr>
      <vt:lpstr>## Warning: Removed 123 row(s) containing missing values (</vt:lpstr>
      <vt:lpstr>Fitting a Bayesian linear model</vt:lpstr>
      <vt:lpstr>PowerPoint Presentation</vt:lpstr>
      <vt:lpstr>PowerPoint Presentation</vt:lpstr>
      <vt:lpstr>PowerPoint Presentation</vt:lpstr>
      <vt:lpstr>PowerPoint Presentation</vt:lpstr>
      <vt:lpstr>PowerPoint Presentation</vt:lpstr>
      <vt:lpstr>Summarising your posterior</vt:lpstr>
      <vt:lpstr>Bayesian Linear Models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IADS Summer School: Day 1. Introduction to the Bayesian Framework</dc:title>
  <dc:creator>A.D.F. Clarke &amp; A.E. Hughes</dc:creator>
  <cp:lastModifiedBy>Marreel, Lena</cp:lastModifiedBy>
  <cp:revision>54</cp:revision>
  <dcterms:created xsi:type="dcterms:W3CDTF">2022-08-03T08:45:31Z</dcterms:created>
  <dcterms:modified xsi:type="dcterms:W3CDTF">2022-08-03T13:38:36Z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2022-08-02T00:00:00Z</vt:filetime>
  </property>
  <property fmtid="{D5CDD505-2E9C-101B-9397-08002B2CF9AE}" pid="3" name="Creator">
    <vt:lpwstr>LaTeX via pandoc</vt:lpwstr>
  </property>
  <property fmtid="{D5CDD505-2E9C-101B-9397-08002B2CF9AE}" pid="4" name="LastSaved">
    <vt:filetime>2022-08-03T00:00:00Z</vt:filetime>
  </property>
  <property fmtid="{D5CDD505-2E9C-101B-9397-08002B2CF9AE}" pid="5" name="PTEX.Fullbanner">
    <vt:lpwstr>This is pdfTeX, Version 3.141592653-2.6-1.40.22 (TeX Live 2021) kpathsea version 6.3.3</vt:lpwstr>
  </property>
  <property fmtid="{D5CDD505-2E9C-101B-9397-08002B2CF9AE}" pid="6" name="Producer">
    <vt:lpwstr>pdfTeX-1.40.22</vt:lpwstr>
  </property>
</Properties>
</file>